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8"/>
  </p:notesMasterIdLst>
  <p:sldIdLst>
    <p:sldId id="256" r:id="rId2"/>
    <p:sldId id="257" r:id="rId3"/>
    <p:sldId id="258" r:id="rId4"/>
    <p:sldId id="288" r:id="rId5"/>
    <p:sldId id="289" r:id="rId6"/>
    <p:sldId id="290" r:id="rId7"/>
    <p:sldId id="291" r:id="rId8"/>
    <p:sldId id="292" r:id="rId9"/>
    <p:sldId id="296" r:id="rId10"/>
    <p:sldId id="299" r:id="rId11"/>
    <p:sldId id="300" r:id="rId12"/>
    <p:sldId id="301" r:id="rId13"/>
    <p:sldId id="302" r:id="rId14"/>
    <p:sldId id="471" r:id="rId15"/>
    <p:sldId id="306" r:id="rId16"/>
    <p:sldId id="307" r:id="rId17"/>
    <p:sldId id="308" r:id="rId18"/>
    <p:sldId id="310" r:id="rId19"/>
    <p:sldId id="313" r:id="rId20"/>
    <p:sldId id="314" r:id="rId21"/>
    <p:sldId id="320" r:id="rId22"/>
    <p:sldId id="321" r:id="rId23"/>
    <p:sldId id="325" r:id="rId24"/>
    <p:sldId id="326" r:id="rId25"/>
    <p:sldId id="332" r:id="rId26"/>
    <p:sldId id="333" r:id="rId27"/>
    <p:sldId id="334" r:id="rId28"/>
    <p:sldId id="335" r:id="rId29"/>
    <p:sldId id="336" r:id="rId30"/>
    <p:sldId id="337" r:id="rId31"/>
    <p:sldId id="343" r:id="rId32"/>
    <p:sldId id="344" r:id="rId33"/>
    <p:sldId id="345" r:id="rId34"/>
    <p:sldId id="346" r:id="rId35"/>
    <p:sldId id="347" r:id="rId36"/>
    <p:sldId id="349" r:id="rId37"/>
    <p:sldId id="352" r:id="rId38"/>
    <p:sldId id="473" r:id="rId39"/>
    <p:sldId id="353" r:id="rId40"/>
    <p:sldId id="354" r:id="rId41"/>
    <p:sldId id="355" r:id="rId42"/>
    <p:sldId id="356" r:id="rId43"/>
    <p:sldId id="357" r:id="rId44"/>
    <p:sldId id="360" r:id="rId45"/>
    <p:sldId id="361" r:id="rId46"/>
    <p:sldId id="517" r:id="rId47"/>
    <p:sldId id="520" r:id="rId48"/>
    <p:sldId id="475" r:id="rId49"/>
    <p:sldId id="477" r:id="rId50"/>
    <p:sldId id="479" r:id="rId51"/>
    <p:sldId id="480" r:id="rId52"/>
    <p:sldId id="481" r:id="rId53"/>
    <p:sldId id="482" r:id="rId54"/>
    <p:sldId id="484" r:id="rId55"/>
    <p:sldId id="486" r:id="rId56"/>
    <p:sldId id="487" r:id="rId57"/>
    <p:sldId id="488" r:id="rId58"/>
    <p:sldId id="489" r:id="rId59"/>
    <p:sldId id="490" r:id="rId60"/>
    <p:sldId id="492" r:id="rId61"/>
    <p:sldId id="493" r:id="rId62"/>
    <p:sldId id="494" r:id="rId63"/>
    <p:sldId id="495" r:id="rId64"/>
    <p:sldId id="496" r:id="rId65"/>
    <p:sldId id="497" r:id="rId66"/>
    <p:sldId id="498" r:id="rId67"/>
    <p:sldId id="499" r:id="rId68"/>
    <p:sldId id="500" r:id="rId69"/>
    <p:sldId id="501" r:id="rId70"/>
    <p:sldId id="502" r:id="rId71"/>
    <p:sldId id="503" r:id="rId72"/>
    <p:sldId id="504" r:id="rId73"/>
    <p:sldId id="505" r:id="rId74"/>
    <p:sldId id="506" r:id="rId75"/>
    <p:sldId id="507" r:id="rId76"/>
    <p:sldId id="508" r:id="rId77"/>
    <p:sldId id="509" r:id="rId78"/>
    <p:sldId id="510" r:id="rId79"/>
    <p:sldId id="511" r:id="rId80"/>
    <p:sldId id="512" r:id="rId81"/>
    <p:sldId id="513" r:id="rId82"/>
    <p:sldId id="514" r:id="rId83"/>
    <p:sldId id="515" r:id="rId84"/>
    <p:sldId id="518" r:id="rId85"/>
    <p:sldId id="519" r:id="rId86"/>
    <p:sldId id="427" r:id="rId87"/>
  </p:sldIdLst>
  <p:sldSz cx="12192000" cy="6858000"/>
  <p:notesSz cx="6858000" cy="9144000"/>
  <p:custDataLst>
    <p:tags r:id="rId8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9" userDrawn="1">
          <p15:clr>
            <a:srgbClr val="A4A3A4"/>
          </p15:clr>
        </p15:guide>
        <p15:guide id="2" orient="horz" pos="4190" userDrawn="1">
          <p15:clr>
            <a:srgbClr val="A4A3A4"/>
          </p15:clr>
        </p15:guide>
        <p15:guide id="3" pos="230" userDrawn="1">
          <p15:clr>
            <a:srgbClr val="A4A3A4"/>
          </p15:clr>
        </p15:guide>
        <p15:guide id="4" pos="7449" userDrawn="1">
          <p15:clr>
            <a:srgbClr val="A4A3A4"/>
          </p15:clr>
        </p15:guide>
        <p15:guide id="5" orient="horz" pos="561" userDrawn="1">
          <p15:clr>
            <a:srgbClr val="A4A3A4"/>
          </p15:clr>
        </p15:guide>
        <p15:guide id="6" orient="horz" pos="691" userDrawn="1">
          <p15:clr>
            <a:srgbClr val="A4A3A4"/>
          </p15:clr>
        </p15:guide>
        <p15:guide id="7" orient="horz" pos="4017" userDrawn="1">
          <p15:clr>
            <a:srgbClr val="A4A3A4"/>
          </p15:clr>
        </p15:guide>
        <p15:guide id="8" orient="horz" pos="38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8FCFF"/>
    <a:srgbClr val="F3F3F3"/>
    <a:srgbClr val="F7FCFE"/>
    <a:srgbClr val="FFFFFC"/>
    <a:srgbClr val="FFFFFF"/>
    <a:srgbClr val="E6E6E6"/>
    <a:srgbClr val="44BE9B"/>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235" autoAdjust="0"/>
    <p:restoredTop sz="94618" autoAdjust="0"/>
  </p:normalViewPr>
  <p:slideViewPr>
    <p:cSldViewPr snapToGrid="0" showGuides="1">
      <p:cViewPr>
        <p:scale>
          <a:sx n="67" d="100"/>
          <a:sy n="67" d="100"/>
        </p:scale>
        <p:origin x="252" y="72"/>
      </p:cViewPr>
      <p:guideLst>
        <p:guide orient="horz" pos="129"/>
        <p:guide orient="horz" pos="4190"/>
        <p:guide pos="230"/>
        <p:guide pos="7449"/>
        <p:guide orient="horz" pos="561"/>
        <p:guide orient="horz" pos="691"/>
        <p:guide orient="horz" pos="4017"/>
        <p:guide orient="horz" pos="3888"/>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gs" Target="tags/tag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1743F9-9B08-422F-9ECE-BE7148BC7DDC}" type="datetimeFigureOut">
              <a:rPr lang="zh-CN" altLang="en-US" smtClean="0"/>
              <a:t>2022/4/15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4C0232-94FA-4EBE-BB9B-79FBE486032D}" type="slidenum">
              <a:rPr lang="zh-CN" altLang="en-US" smtClean="0"/>
              <a:t>‹#›</a:t>
            </a:fld>
            <a:endParaRPr lang="zh-CN" altLang="en-US"/>
          </a:p>
        </p:txBody>
      </p:sp>
    </p:spTree>
    <p:extLst>
      <p:ext uri="{BB962C8B-B14F-4D97-AF65-F5344CB8AC3E}">
        <p14:creationId xmlns:p14="http://schemas.microsoft.com/office/powerpoint/2010/main" val="2299738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本</a:t>
            </a:r>
            <a:r>
              <a:rPr lang="en-US" altLang="zh-CN" sz="1200" b="0" i="0" kern="1200" dirty="0">
                <a:solidFill>
                  <a:schemeClr val="tx1"/>
                </a:solidFill>
                <a:effectLst/>
                <a:latin typeface="+mn-lt"/>
                <a:ea typeface="+mn-ea"/>
                <a:cs typeface="+mn-cs"/>
              </a:rPr>
              <a:t>PPT</a:t>
            </a:r>
            <a:r>
              <a:rPr lang="zh-CN" altLang="en-US" sz="1200" b="0" i="0" kern="1200" dirty="0">
                <a:solidFill>
                  <a:schemeClr val="tx1"/>
                </a:solidFill>
                <a:effectLst/>
                <a:latin typeface="+mn-lt"/>
                <a:ea typeface="+mn-ea"/>
                <a:cs typeface="+mn-cs"/>
              </a:rPr>
              <a:t>模板部分元素使用了幻灯片母版制作。如果需要修改，点击</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视图</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幻灯片母版</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修改；完成后关闭编辑母版即可。</a:t>
            </a:r>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t>1</a:t>
            </a:fld>
            <a:endParaRPr lang="zh-CN" altLang="en-US"/>
          </a:p>
        </p:txBody>
      </p:sp>
    </p:spTree>
    <p:extLst>
      <p:ext uri="{BB962C8B-B14F-4D97-AF65-F5344CB8AC3E}">
        <p14:creationId xmlns:p14="http://schemas.microsoft.com/office/powerpoint/2010/main" val="3132243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备注占位符 2"/>
          <p:cNvSpPr>
            <a:spLocks noGrp="1"/>
          </p:cNvSpPr>
          <p:nvPr>
            <p:ph type="body" idx="1"/>
          </p:nvPr>
        </p:nvSpPr>
        <p:spPr>
          <a:noFill/>
        </p:spPr>
        <p:txBody>
          <a:bodyPr/>
          <a:lstStyle/>
          <a:p>
            <a:endParaRPr lang="zh-CN" altLang="en-US" smtClean="0"/>
          </a:p>
        </p:txBody>
      </p:sp>
      <p:sp>
        <p:nvSpPr>
          <p:cNvPr id="9933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428E4FA-EBAF-4769-B080-9DBDED12700E}" type="slidenum">
              <a:rPr altLang="en-US" smtClean="0">
                <a:latin typeface="等线" panose="02010600030101010101" pitchFamily="2" charset="-122"/>
              </a:rPr>
              <a:pPr/>
              <a:t>29</a:t>
            </a:fld>
            <a:endParaRPr lang="zh-CN" altLang="en-US" smtClean="0">
              <a:latin typeface="等线" panose="02010600030101010101" pitchFamily="2" charset="-122"/>
            </a:endParaRPr>
          </a:p>
        </p:txBody>
      </p:sp>
    </p:spTree>
    <p:extLst>
      <p:ext uri="{BB962C8B-B14F-4D97-AF65-F5344CB8AC3E}">
        <p14:creationId xmlns:p14="http://schemas.microsoft.com/office/powerpoint/2010/main" val="3118824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备注占位符 2"/>
          <p:cNvSpPr>
            <a:spLocks noGrp="1"/>
          </p:cNvSpPr>
          <p:nvPr>
            <p:ph type="body" idx="1"/>
          </p:nvPr>
        </p:nvSpPr>
        <p:spPr>
          <a:noFill/>
        </p:spPr>
        <p:txBody>
          <a:bodyPr/>
          <a:lstStyle/>
          <a:p>
            <a:endParaRPr lang="zh-CN" altLang="en-US" smtClean="0"/>
          </a:p>
        </p:txBody>
      </p:sp>
      <p:sp>
        <p:nvSpPr>
          <p:cNvPr id="10138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15FD89C-12EC-4094-BD31-47248EC2A5ED}" type="slidenum">
              <a:rPr altLang="en-US" smtClean="0">
                <a:latin typeface="等线" panose="02010600030101010101" pitchFamily="2" charset="-122"/>
              </a:rPr>
              <a:pPr/>
              <a:t>30</a:t>
            </a:fld>
            <a:endParaRPr lang="zh-CN" altLang="en-US" smtClean="0">
              <a:latin typeface="等线" panose="02010600030101010101" pitchFamily="2" charset="-122"/>
            </a:endParaRPr>
          </a:p>
        </p:txBody>
      </p:sp>
    </p:spTree>
    <p:extLst>
      <p:ext uri="{BB962C8B-B14F-4D97-AF65-F5344CB8AC3E}">
        <p14:creationId xmlns:p14="http://schemas.microsoft.com/office/powerpoint/2010/main" val="2694867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备注占位符 2"/>
          <p:cNvSpPr>
            <a:spLocks noGrp="1"/>
          </p:cNvSpPr>
          <p:nvPr>
            <p:ph type="body" idx="1"/>
          </p:nvPr>
        </p:nvSpPr>
        <p:spPr>
          <a:noFill/>
        </p:spPr>
        <p:txBody>
          <a:bodyPr/>
          <a:lstStyle/>
          <a:p>
            <a:endParaRPr lang="zh-CN" altLang="en-US" smtClean="0"/>
          </a:p>
        </p:txBody>
      </p:sp>
      <p:sp>
        <p:nvSpPr>
          <p:cNvPr id="1085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DD938637-9BAC-47FC-9184-BC8494AB9006}" type="slidenum">
              <a:rPr altLang="en-US" smtClean="0">
                <a:latin typeface="等线" panose="02010600030101010101" pitchFamily="2" charset="-122"/>
              </a:rPr>
              <a:pPr/>
              <a:t>31</a:t>
            </a:fld>
            <a:endParaRPr lang="zh-CN" altLang="en-US" smtClean="0">
              <a:latin typeface="等线" panose="02010600030101010101" pitchFamily="2" charset="-122"/>
            </a:endParaRPr>
          </a:p>
        </p:txBody>
      </p:sp>
    </p:spTree>
    <p:extLst>
      <p:ext uri="{BB962C8B-B14F-4D97-AF65-F5344CB8AC3E}">
        <p14:creationId xmlns:p14="http://schemas.microsoft.com/office/powerpoint/2010/main" val="854565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备注占位符 2"/>
          <p:cNvSpPr>
            <a:spLocks noGrp="1"/>
          </p:cNvSpPr>
          <p:nvPr>
            <p:ph type="body" idx="1"/>
          </p:nvPr>
        </p:nvSpPr>
        <p:spPr>
          <a:noFill/>
        </p:spPr>
        <p:txBody>
          <a:bodyPr/>
          <a:lstStyle/>
          <a:p>
            <a:endParaRPr lang="zh-CN" altLang="en-US" smtClean="0"/>
          </a:p>
        </p:txBody>
      </p:sp>
      <p:sp>
        <p:nvSpPr>
          <p:cNvPr id="11059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BB31061-B6EE-4B56-9107-36E230B74D0A}" type="slidenum">
              <a:rPr altLang="en-US" smtClean="0">
                <a:latin typeface="等线" panose="02010600030101010101" pitchFamily="2" charset="-122"/>
              </a:rPr>
              <a:pPr/>
              <a:t>32</a:t>
            </a:fld>
            <a:endParaRPr lang="zh-CN" altLang="en-US" smtClean="0">
              <a:latin typeface="等线" panose="02010600030101010101" pitchFamily="2" charset="-122"/>
            </a:endParaRPr>
          </a:p>
        </p:txBody>
      </p:sp>
    </p:spTree>
    <p:extLst>
      <p:ext uri="{BB962C8B-B14F-4D97-AF65-F5344CB8AC3E}">
        <p14:creationId xmlns:p14="http://schemas.microsoft.com/office/powerpoint/2010/main" val="2069214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备注占位符 2"/>
          <p:cNvSpPr>
            <a:spLocks noGrp="1"/>
          </p:cNvSpPr>
          <p:nvPr>
            <p:ph type="body" idx="1"/>
          </p:nvPr>
        </p:nvSpPr>
        <p:spPr>
          <a:noFill/>
        </p:spPr>
        <p:txBody>
          <a:bodyPr/>
          <a:lstStyle/>
          <a:p>
            <a:endParaRPr lang="zh-CN" altLang="en-US" smtClean="0"/>
          </a:p>
        </p:txBody>
      </p:sp>
      <p:sp>
        <p:nvSpPr>
          <p:cNvPr id="1126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4CAAC16-0349-407D-989A-9F8BD93F8835}" type="slidenum">
              <a:rPr altLang="en-US" smtClean="0">
                <a:latin typeface="等线" panose="02010600030101010101" pitchFamily="2" charset="-122"/>
              </a:rPr>
              <a:pPr/>
              <a:t>33</a:t>
            </a:fld>
            <a:endParaRPr lang="zh-CN" altLang="en-US" smtClean="0">
              <a:latin typeface="等线" panose="02010600030101010101" pitchFamily="2" charset="-122"/>
            </a:endParaRPr>
          </a:p>
        </p:txBody>
      </p:sp>
    </p:spTree>
    <p:extLst>
      <p:ext uri="{BB962C8B-B14F-4D97-AF65-F5344CB8AC3E}">
        <p14:creationId xmlns:p14="http://schemas.microsoft.com/office/powerpoint/2010/main" val="2304379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备注占位符 2"/>
          <p:cNvSpPr>
            <a:spLocks noGrp="1"/>
          </p:cNvSpPr>
          <p:nvPr>
            <p:ph type="body" idx="1"/>
          </p:nvPr>
        </p:nvSpPr>
        <p:spPr>
          <a:noFill/>
        </p:spPr>
        <p:txBody>
          <a:bodyPr/>
          <a:lstStyle/>
          <a:p>
            <a:endParaRPr lang="zh-CN" altLang="en-US" smtClean="0"/>
          </a:p>
        </p:txBody>
      </p:sp>
      <p:sp>
        <p:nvSpPr>
          <p:cNvPr id="1146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91B8F63-014C-40D2-AF58-0462CDCF0A63}" type="slidenum">
              <a:rPr altLang="en-US" smtClean="0">
                <a:latin typeface="等线" panose="02010600030101010101" pitchFamily="2" charset="-122"/>
              </a:rPr>
              <a:pPr/>
              <a:t>34</a:t>
            </a:fld>
            <a:endParaRPr lang="zh-CN" altLang="en-US" smtClean="0">
              <a:latin typeface="等线" panose="02010600030101010101" pitchFamily="2" charset="-122"/>
            </a:endParaRPr>
          </a:p>
        </p:txBody>
      </p:sp>
    </p:spTree>
    <p:extLst>
      <p:ext uri="{BB962C8B-B14F-4D97-AF65-F5344CB8AC3E}">
        <p14:creationId xmlns:p14="http://schemas.microsoft.com/office/powerpoint/2010/main" val="665785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备注占位符 2"/>
          <p:cNvSpPr>
            <a:spLocks noGrp="1"/>
          </p:cNvSpPr>
          <p:nvPr>
            <p:ph type="body" idx="1"/>
          </p:nvPr>
        </p:nvSpPr>
        <p:spPr>
          <a:noFill/>
        </p:spPr>
        <p:txBody>
          <a:bodyPr/>
          <a:lstStyle/>
          <a:p>
            <a:endParaRPr lang="zh-CN" altLang="en-US" smtClean="0"/>
          </a:p>
        </p:txBody>
      </p:sp>
      <p:sp>
        <p:nvSpPr>
          <p:cNvPr id="11674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4C4E13D-3596-4FC4-ABD1-DA795F934D45}" type="slidenum">
              <a:rPr altLang="en-US" smtClean="0">
                <a:latin typeface="等线" panose="02010600030101010101" pitchFamily="2" charset="-122"/>
              </a:rPr>
              <a:pPr/>
              <a:t>35</a:t>
            </a:fld>
            <a:endParaRPr lang="zh-CN" altLang="en-US" smtClean="0">
              <a:latin typeface="等线" panose="02010600030101010101" pitchFamily="2" charset="-122"/>
            </a:endParaRPr>
          </a:p>
        </p:txBody>
      </p:sp>
    </p:spTree>
    <p:extLst>
      <p:ext uri="{BB962C8B-B14F-4D97-AF65-F5344CB8AC3E}">
        <p14:creationId xmlns:p14="http://schemas.microsoft.com/office/powerpoint/2010/main" val="23542823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备注占位符 2"/>
          <p:cNvSpPr>
            <a:spLocks noGrp="1"/>
          </p:cNvSpPr>
          <p:nvPr>
            <p:ph type="body" idx="1"/>
          </p:nvPr>
        </p:nvSpPr>
        <p:spPr>
          <a:noFill/>
        </p:spPr>
        <p:txBody>
          <a:bodyPr/>
          <a:lstStyle/>
          <a:p>
            <a:endParaRPr lang="zh-CN" altLang="en-US" smtClean="0"/>
          </a:p>
        </p:txBody>
      </p:sp>
      <p:sp>
        <p:nvSpPr>
          <p:cNvPr id="12083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6BDA07F-4315-4E0B-960C-2D2CB7BDB950}" type="slidenum">
              <a:rPr altLang="en-US" smtClean="0">
                <a:latin typeface="等线" panose="02010600030101010101" pitchFamily="2" charset="-122"/>
              </a:rPr>
              <a:pPr/>
              <a:t>36</a:t>
            </a:fld>
            <a:endParaRPr lang="zh-CN" altLang="en-US" smtClean="0">
              <a:latin typeface="等线" panose="02010600030101010101" pitchFamily="2" charset="-122"/>
            </a:endParaRPr>
          </a:p>
        </p:txBody>
      </p:sp>
    </p:spTree>
    <p:extLst>
      <p:ext uri="{BB962C8B-B14F-4D97-AF65-F5344CB8AC3E}">
        <p14:creationId xmlns:p14="http://schemas.microsoft.com/office/powerpoint/2010/main" val="4290735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备注占位符 2"/>
          <p:cNvSpPr>
            <a:spLocks noGrp="1"/>
          </p:cNvSpPr>
          <p:nvPr>
            <p:ph type="body" idx="1"/>
          </p:nvPr>
        </p:nvSpPr>
        <p:spPr>
          <a:noFill/>
        </p:spPr>
        <p:txBody>
          <a:bodyPr/>
          <a:lstStyle/>
          <a:p>
            <a:endParaRPr lang="zh-CN" altLang="en-US" smtClean="0"/>
          </a:p>
        </p:txBody>
      </p:sp>
      <p:sp>
        <p:nvSpPr>
          <p:cNvPr id="12698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EE70505-3335-4E53-A4CB-E87841B1AE34}" type="slidenum">
              <a:rPr altLang="en-US" smtClean="0">
                <a:latin typeface="等线" panose="02010600030101010101" pitchFamily="2" charset="-122"/>
              </a:rPr>
              <a:pPr/>
              <a:t>37</a:t>
            </a:fld>
            <a:endParaRPr lang="zh-CN" altLang="en-US" smtClean="0">
              <a:latin typeface="等线" panose="02010600030101010101" pitchFamily="2" charset="-122"/>
            </a:endParaRPr>
          </a:p>
        </p:txBody>
      </p:sp>
    </p:spTree>
    <p:extLst>
      <p:ext uri="{BB962C8B-B14F-4D97-AF65-F5344CB8AC3E}">
        <p14:creationId xmlns:p14="http://schemas.microsoft.com/office/powerpoint/2010/main" val="2660689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备注占位符 2"/>
          <p:cNvSpPr>
            <a:spLocks noGrp="1"/>
          </p:cNvSpPr>
          <p:nvPr>
            <p:ph type="body" idx="1"/>
          </p:nvPr>
        </p:nvSpPr>
        <p:spPr>
          <a:noFill/>
        </p:spPr>
        <p:txBody>
          <a:bodyPr/>
          <a:lstStyle/>
          <a:p>
            <a:endParaRPr lang="zh-CN" altLang="en-US" smtClean="0"/>
          </a:p>
        </p:txBody>
      </p:sp>
      <p:sp>
        <p:nvSpPr>
          <p:cNvPr id="132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B824DF7-7A96-4EF5-93E6-8F955C50EE3C}" type="slidenum">
              <a:rPr altLang="en-US" smtClean="0">
                <a:latin typeface="等线" panose="02010600030101010101" pitchFamily="2" charset="-122"/>
              </a:rPr>
              <a:pPr/>
              <a:t>42</a:t>
            </a:fld>
            <a:endParaRPr lang="zh-CN" altLang="en-US" smtClean="0">
              <a:latin typeface="等线" panose="02010600030101010101" pitchFamily="2" charset="-122"/>
            </a:endParaRPr>
          </a:p>
        </p:txBody>
      </p:sp>
    </p:spTree>
    <p:extLst>
      <p:ext uri="{BB962C8B-B14F-4D97-AF65-F5344CB8AC3E}">
        <p14:creationId xmlns:p14="http://schemas.microsoft.com/office/powerpoint/2010/main" val="701553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备注占位符 2"/>
          <p:cNvSpPr>
            <a:spLocks noGrp="1"/>
          </p:cNvSpPr>
          <p:nvPr>
            <p:ph type="body" idx="1"/>
          </p:nvPr>
        </p:nvSpPr>
        <p:spPr>
          <a:noFill/>
        </p:spPr>
        <p:txBody>
          <a:bodyPr/>
          <a:lstStyle/>
          <a:p>
            <a:endParaRPr lang="zh-CN" altLang="en-US" smtClean="0"/>
          </a:p>
        </p:txBody>
      </p:sp>
      <p:sp>
        <p:nvSpPr>
          <p:cNvPr id="4198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F161BB5-6E1A-458B-8C31-836F16906264}" type="slidenum">
              <a:rPr altLang="en-US" smtClean="0">
                <a:latin typeface="等线" panose="02010600030101010101" pitchFamily="2" charset="-122"/>
              </a:rPr>
              <a:pPr/>
              <a:t>14</a:t>
            </a:fld>
            <a:endParaRPr lang="zh-CN" altLang="en-US" smtClean="0">
              <a:latin typeface="等线" panose="02010600030101010101" pitchFamily="2" charset="-122"/>
            </a:endParaRPr>
          </a:p>
        </p:txBody>
      </p:sp>
    </p:spTree>
    <p:extLst>
      <p:ext uri="{BB962C8B-B14F-4D97-AF65-F5344CB8AC3E}">
        <p14:creationId xmlns:p14="http://schemas.microsoft.com/office/powerpoint/2010/main" val="20914157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备注占位符 2"/>
          <p:cNvSpPr>
            <a:spLocks noGrp="1"/>
          </p:cNvSpPr>
          <p:nvPr>
            <p:ph type="body" idx="1"/>
          </p:nvPr>
        </p:nvSpPr>
        <p:spPr>
          <a:noFill/>
        </p:spPr>
        <p:txBody>
          <a:bodyPr/>
          <a:lstStyle/>
          <a:p>
            <a:endParaRPr lang="zh-CN" altLang="en-US" smtClean="0"/>
          </a:p>
        </p:txBody>
      </p:sp>
      <p:sp>
        <p:nvSpPr>
          <p:cNvPr id="1341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2F73B95-3496-43C8-B1BD-1B363DEFD8CA}" type="slidenum">
              <a:rPr altLang="en-US" smtClean="0">
                <a:latin typeface="等线" panose="02010600030101010101" pitchFamily="2" charset="-122"/>
              </a:rPr>
              <a:pPr/>
              <a:t>43</a:t>
            </a:fld>
            <a:endParaRPr lang="zh-CN" altLang="en-US" smtClean="0">
              <a:latin typeface="等线" panose="02010600030101010101" pitchFamily="2" charset="-122"/>
            </a:endParaRPr>
          </a:p>
        </p:txBody>
      </p:sp>
    </p:spTree>
    <p:extLst>
      <p:ext uri="{BB962C8B-B14F-4D97-AF65-F5344CB8AC3E}">
        <p14:creationId xmlns:p14="http://schemas.microsoft.com/office/powerpoint/2010/main" val="319666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备注占位符 2"/>
          <p:cNvSpPr>
            <a:spLocks noGrp="1"/>
          </p:cNvSpPr>
          <p:nvPr>
            <p:ph type="body" idx="1"/>
          </p:nvPr>
        </p:nvSpPr>
        <p:spPr>
          <a:noFill/>
        </p:spPr>
        <p:txBody>
          <a:bodyPr/>
          <a:lstStyle/>
          <a:p>
            <a:pPr indent="406400" algn="just">
              <a:lnSpc>
                <a:spcPts val="3000"/>
              </a:lnSpc>
            </a:pPr>
            <a:endParaRPr lang="zh-CN" altLang="en-US" smtClean="0"/>
          </a:p>
        </p:txBody>
      </p:sp>
      <p:sp>
        <p:nvSpPr>
          <p:cNvPr id="140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8320FCD-A9CB-4948-A413-7A3A9C1A43DD}" type="slidenum">
              <a:rPr altLang="en-US" smtClean="0">
                <a:latin typeface="等线" panose="02010600030101010101" pitchFamily="2" charset="-122"/>
              </a:rPr>
              <a:pPr/>
              <a:t>44</a:t>
            </a:fld>
            <a:endParaRPr lang="zh-CN" altLang="en-US" smtClean="0">
              <a:latin typeface="等线" panose="02010600030101010101" pitchFamily="2" charset="-122"/>
            </a:endParaRPr>
          </a:p>
        </p:txBody>
      </p:sp>
    </p:spTree>
    <p:extLst>
      <p:ext uri="{BB962C8B-B14F-4D97-AF65-F5344CB8AC3E}">
        <p14:creationId xmlns:p14="http://schemas.microsoft.com/office/powerpoint/2010/main" val="375684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备注占位符 2"/>
          <p:cNvSpPr>
            <a:spLocks noGrp="1"/>
          </p:cNvSpPr>
          <p:nvPr>
            <p:ph type="body" idx="1"/>
          </p:nvPr>
        </p:nvSpPr>
        <p:spPr>
          <a:noFill/>
        </p:spPr>
        <p:txBody>
          <a:bodyPr/>
          <a:lstStyle/>
          <a:p>
            <a:endParaRPr lang="zh-CN" altLang="en-US" smtClean="0"/>
          </a:p>
        </p:txBody>
      </p:sp>
      <p:sp>
        <p:nvSpPr>
          <p:cNvPr id="14234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1DF3F24-9C68-4930-82F7-758DEC803AEB}" type="slidenum">
              <a:rPr altLang="en-US" smtClean="0">
                <a:latin typeface="等线" panose="02010600030101010101" pitchFamily="2" charset="-122"/>
              </a:rPr>
              <a:pPr/>
              <a:t>45</a:t>
            </a:fld>
            <a:endParaRPr lang="zh-CN" altLang="en-US" smtClean="0">
              <a:latin typeface="等线" panose="02010600030101010101" pitchFamily="2" charset="-122"/>
            </a:endParaRPr>
          </a:p>
        </p:txBody>
      </p:sp>
    </p:spTree>
    <p:extLst>
      <p:ext uri="{BB962C8B-B14F-4D97-AF65-F5344CB8AC3E}">
        <p14:creationId xmlns:p14="http://schemas.microsoft.com/office/powerpoint/2010/main" val="32824051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E15F6C5-69A4-4CE1-B856-75D9DA6A1C51}" type="slidenum">
              <a:rPr lang="zh-CN" altLang="en-US" smtClean="0"/>
              <a:t>48</a:t>
            </a:fld>
            <a:endParaRPr lang="zh-CN" altLang="en-US"/>
          </a:p>
        </p:txBody>
      </p:sp>
    </p:spTree>
    <p:extLst>
      <p:ext uri="{BB962C8B-B14F-4D97-AF65-F5344CB8AC3E}">
        <p14:creationId xmlns:p14="http://schemas.microsoft.com/office/powerpoint/2010/main" val="1170690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E15F6C5-69A4-4CE1-B856-75D9DA6A1C51}" type="slidenum">
              <a:rPr lang="zh-CN" altLang="en-US" smtClean="0"/>
              <a:t>49</a:t>
            </a:fld>
            <a:endParaRPr lang="zh-CN" altLang="en-US"/>
          </a:p>
        </p:txBody>
      </p:sp>
    </p:spTree>
    <p:extLst>
      <p:ext uri="{BB962C8B-B14F-4D97-AF65-F5344CB8AC3E}">
        <p14:creationId xmlns:p14="http://schemas.microsoft.com/office/powerpoint/2010/main" val="14899219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E15F6C5-69A4-4CE1-B856-75D9DA6A1C51}" type="slidenum">
              <a:rPr lang="zh-CN" altLang="en-US" smtClean="0"/>
              <a:t>50</a:t>
            </a:fld>
            <a:endParaRPr lang="zh-CN" altLang="en-US"/>
          </a:p>
        </p:txBody>
      </p:sp>
    </p:spTree>
    <p:extLst>
      <p:ext uri="{BB962C8B-B14F-4D97-AF65-F5344CB8AC3E}">
        <p14:creationId xmlns:p14="http://schemas.microsoft.com/office/powerpoint/2010/main" val="15868440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E15F6C5-69A4-4CE1-B856-75D9DA6A1C51}" type="slidenum">
              <a:rPr lang="zh-CN" altLang="en-US" smtClean="0"/>
              <a:t>51</a:t>
            </a:fld>
            <a:endParaRPr lang="zh-CN" altLang="en-US"/>
          </a:p>
        </p:txBody>
      </p:sp>
    </p:spTree>
    <p:extLst>
      <p:ext uri="{BB962C8B-B14F-4D97-AF65-F5344CB8AC3E}">
        <p14:creationId xmlns:p14="http://schemas.microsoft.com/office/powerpoint/2010/main" val="11910264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E15F6C5-69A4-4CE1-B856-75D9DA6A1C51}" type="slidenum">
              <a:rPr lang="zh-CN" altLang="en-US" smtClean="0"/>
              <a:t>52</a:t>
            </a:fld>
            <a:endParaRPr lang="zh-CN" altLang="en-US"/>
          </a:p>
        </p:txBody>
      </p:sp>
    </p:spTree>
    <p:extLst>
      <p:ext uri="{BB962C8B-B14F-4D97-AF65-F5344CB8AC3E}">
        <p14:creationId xmlns:p14="http://schemas.microsoft.com/office/powerpoint/2010/main" val="2008752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E15F6C5-69A4-4CE1-B856-75D9DA6A1C51}" type="slidenum">
              <a:rPr lang="zh-CN" altLang="en-US" smtClean="0"/>
              <a:t>53</a:t>
            </a:fld>
            <a:endParaRPr lang="zh-CN" altLang="en-US"/>
          </a:p>
        </p:txBody>
      </p:sp>
    </p:spTree>
    <p:extLst>
      <p:ext uri="{BB962C8B-B14F-4D97-AF65-F5344CB8AC3E}">
        <p14:creationId xmlns:p14="http://schemas.microsoft.com/office/powerpoint/2010/main" val="42207756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E15F6C5-69A4-4CE1-B856-75D9DA6A1C51}" type="slidenum">
              <a:rPr lang="zh-CN" altLang="en-US" smtClean="0"/>
              <a:t>54</a:t>
            </a:fld>
            <a:endParaRPr lang="zh-CN" altLang="en-US"/>
          </a:p>
        </p:txBody>
      </p:sp>
    </p:spTree>
    <p:extLst>
      <p:ext uri="{BB962C8B-B14F-4D97-AF65-F5344CB8AC3E}">
        <p14:creationId xmlns:p14="http://schemas.microsoft.com/office/powerpoint/2010/main" val="3405443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备注占位符 2"/>
          <p:cNvSpPr>
            <a:spLocks noGrp="1"/>
          </p:cNvSpPr>
          <p:nvPr>
            <p:ph type="body" idx="1"/>
          </p:nvPr>
        </p:nvSpPr>
        <p:spPr>
          <a:noFill/>
        </p:spPr>
        <p:txBody>
          <a:bodyPr/>
          <a:lstStyle/>
          <a:p>
            <a:endParaRPr lang="zh-CN" altLang="en-US" smtClean="0"/>
          </a:p>
        </p:txBody>
      </p:sp>
      <p:sp>
        <p:nvSpPr>
          <p:cNvPr id="553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EE8EA86-8E8A-4899-8EF5-422B9E66CFA1}" type="slidenum">
              <a:rPr altLang="en-US" smtClean="0">
                <a:latin typeface="等线" panose="02010600030101010101" pitchFamily="2" charset="-122"/>
              </a:rPr>
              <a:pPr/>
              <a:t>18</a:t>
            </a:fld>
            <a:endParaRPr lang="zh-CN" altLang="en-US" smtClean="0">
              <a:latin typeface="等线" panose="02010600030101010101" pitchFamily="2" charset="-122"/>
            </a:endParaRPr>
          </a:p>
        </p:txBody>
      </p:sp>
    </p:spTree>
    <p:extLst>
      <p:ext uri="{BB962C8B-B14F-4D97-AF65-F5344CB8AC3E}">
        <p14:creationId xmlns:p14="http://schemas.microsoft.com/office/powerpoint/2010/main" val="30681091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E15F6C5-69A4-4CE1-B856-75D9DA6A1C51}" type="slidenum">
              <a:rPr lang="zh-CN" altLang="en-US" smtClean="0"/>
              <a:t>55</a:t>
            </a:fld>
            <a:endParaRPr lang="zh-CN" altLang="en-US"/>
          </a:p>
        </p:txBody>
      </p:sp>
    </p:spTree>
    <p:extLst>
      <p:ext uri="{BB962C8B-B14F-4D97-AF65-F5344CB8AC3E}">
        <p14:creationId xmlns:p14="http://schemas.microsoft.com/office/powerpoint/2010/main" val="21680988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E15F6C5-69A4-4CE1-B856-75D9DA6A1C51}" type="slidenum">
              <a:rPr lang="zh-CN" altLang="en-US" smtClean="0"/>
              <a:t>56</a:t>
            </a:fld>
            <a:endParaRPr lang="zh-CN" altLang="en-US"/>
          </a:p>
        </p:txBody>
      </p:sp>
    </p:spTree>
    <p:extLst>
      <p:ext uri="{BB962C8B-B14F-4D97-AF65-F5344CB8AC3E}">
        <p14:creationId xmlns:p14="http://schemas.microsoft.com/office/powerpoint/2010/main" val="21999349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E15F6C5-69A4-4CE1-B856-75D9DA6A1C51}" type="slidenum">
              <a:rPr lang="zh-CN" altLang="en-US" smtClean="0"/>
              <a:t>57</a:t>
            </a:fld>
            <a:endParaRPr lang="zh-CN" altLang="en-US"/>
          </a:p>
        </p:txBody>
      </p:sp>
    </p:spTree>
    <p:extLst>
      <p:ext uri="{BB962C8B-B14F-4D97-AF65-F5344CB8AC3E}">
        <p14:creationId xmlns:p14="http://schemas.microsoft.com/office/powerpoint/2010/main" val="41602569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E15F6C5-69A4-4CE1-B856-75D9DA6A1C51}" type="slidenum">
              <a:rPr lang="zh-CN" altLang="en-US" smtClean="0"/>
              <a:t>58</a:t>
            </a:fld>
            <a:endParaRPr lang="zh-CN" altLang="en-US"/>
          </a:p>
        </p:txBody>
      </p:sp>
    </p:spTree>
    <p:extLst>
      <p:ext uri="{BB962C8B-B14F-4D97-AF65-F5344CB8AC3E}">
        <p14:creationId xmlns:p14="http://schemas.microsoft.com/office/powerpoint/2010/main" val="20587876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E15F6C5-69A4-4CE1-B856-75D9DA6A1C51}" type="slidenum">
              <a:rPr lang="zh-CN" altLang="en-US" smtClean="0"/>
              <a:t>59</a:t>
            </a:fld>
            <a:endParaRPr lang="zh-CN" altLang="en-US"/>
          </a:p>
        </p:txBody>
      </p:sp>
    </p:spTree>
    <p:extLst>
      <p:ext uri="{BB962C8B-B14F-4D97-AF65-F5344CB8AC3E}">
        <p14:creationId xmlns:p14="http://schemas.microsoft.com/office/powerpoint/2010/main" val="13915637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E15F6C5-69A4-4CE1-B856-75D9DA6A1C51}" type="slidenum">
              <a:rPr lang="zh-CN" altLang="en-US" smtClean="0"/>
              <a:t>60</a:t>
            </a:fld>
            <a:endParaRPr lang="zh-CN" altLang="en-US"/>
          </a:p>
        </p:txBody>
      </p:sp>
    </p:spTree>
    <p:extLst>
      <p:ext uri="{BB962C8B-B14F-4D97-AF65-F5344CB8AC3E}">
        <p14:creationId xmlns:p14="http://schemas.microsoft.com/office/powerpoint/2010/main" val="42643886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15F6C5-69A4-4CE1-B856-75D9DA6A1C51}" type="slidenum">
              <a:rPr lang="zh-CN" altLang="en-US" smtClean="0"/>
              <a:t>61</a:t>
            </a:fld>
            <a:endParaRPr lang="zh-CN" altLang="en-US"/>
          </a:p>
        </p:txBody>
      </p:sp>
    </p:spTree>
    <p:extLst>
      <p:ext uri="{BB962C8B-B14F-4D97-AF65-F5344CB8AC3E}">
        <p14:creationId xmlns:p14="http://schemas.microsoft.com/office/powerpoint/2010/main" val="26228574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E15F6C5-69A4-4CE1-B856-75D9DA6A1C51}" type="slidenum">
              <a:rPr lang="zh-CN" altLang="en-US" smtClean="0"/>
              <a:t>62</a:t>
            </a:fld>
            <a:endParaRPr lang="zh-CN" altLang="en-US"/>
          </a:p>
        </p:txBody>
      </p:sp>
    </p:spTree>
    <p:extLst>
      <p:ext uri="{BB962C8B-B14F-4D97-AF65-F5344CB8AC3E}">
        <p14:creationId xmlns:p14="http://schemas.microsoft.com/office/powerpoint/2010/main" val="40031769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E15F6C5-69A4-4CE1-B856-75D9DA6A1C51}" type="slidenum">
              <a:rPr lang="zh-CN" altLang="en-US" smtClean="0"/>
              <a:t>63</a:t>
            </a:fld>
            <a:endParaRPr lang="zh-CN" altLang="en-US"/>
          </a:p>
        </p:txBody>
      </p:sp>
    </p:spTree>
    <p:extLst>
      <p:ext uri="{BB962C8B-B14F-4D97-AF65-F5344CB8AC3E}">
        <p14:creationId xmlns:p14="http://schemas.microsoft.com/office/powerpoint/2010/main" val="30043808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E15F6C5-69A4-4CE1-B856-75D9DA6A1C51}" type="slidenum">
              <a:rPr lang="zh-CN" altLang="en-US" smtClean="0"/>
              <a:t>64</a:t>
            </a:fld>
            <a:endParaRPr lang="zh-CN" altLang="en-US"/>
          </a:p>
        </p:txBody>
      </p:sp>
    </p:spTree>
    <p:extLst>
      <p:ext uri="{BB962C8B-B14F-4D97-AF65-F5344CB8AC3E}">
        <p14:creationId xmlns:p14="http://schemas.microsoft.com/office/powerpoint/2010/main" val="2562934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备注占位符 2"/>
          <p:cNvSpPr>
            <a:spLocks noGrp="1"/>
          </p:cNvSpPr>
          <p:nvPr>
            <p:ph type="body" idx="1"/>
          </p:nvPr>
        </p:nvSpPr>
        <p:spPr>
          <a:noFill/>
        </p:spPr>
        <p:txBody>
          <a:bodyPr/>
          <a:lstStyle/>
          <a:p>
            <a:endParaRPr lang="zh-CN" altLang="en-US" smtClean="0"/>
          </a:p>
        </p:txBody>
      </p:sp>
      <p:sp>
        <p:nvSpPr>
          <p:cNvPr id="7168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09960F8-1CE0-460D-A6C4-A08F59286F26}" type="slidenum">
              <a:rPr altLang="en-US" smtClean="0">
                <a:latin typeface="等线" panose="02010600030101010101" pitchFamily="2" charset="-122"/>
              </a:rPr>
              <a:pPr/>
              <a:t>21</a:t>
            </a:fld>
            <a:endParaRPr lang="zh-CN" altLang="en-US" smtClean="0">
              <a:latin typeface="等线" panose="02010600030101010101" pitchFamily="2" charset="-122"/>
            </a:endParaRPr>
          </a:p>
        </p:txBody>
      </p:sp>
    </p:spTree>
    <p:extLst>
      <p:ext uri="{BB962C8B-B14F-4D97-AF65-F5344CB8AC3E}">
        <p14:creationId xmlns:p14="http://schemas.microsoft.com/office/powerpoint/2010/main" val="41817762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E15F6C5-69A4-4CE1-B856-75D9DA6A1C51}" type="slidenum">
              <a:rPr lang="zh-CN" altLang="en-US" smtClean="0"/>
              <a:t>65</a:t>
            </a:fld>
            <a:endParaRPr lang="zh-CN" altLang="en-US"/>
          </a:p>
        </p:txBody>
      </p:sp>
    </p:spTree>
    <p:extLst>
      <p:ext uri="{BB962C8B-B14F-4D97-AF65-F5344CB8AC3E}">
        <p14:creationId xmlns:p14="http://schemas.microsoft.com/office/powerpoint/2010/main" val="35779118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E15F6C5-69A4-4CE1-B856-75D9DA6A1C51}" type="slidenum">
              <a:rPr lang="zh-CN" altLang="en-US" smtClean="0"/>
              <a:t>66</a:t>
            </a:fld>
            <a:endParaRPr lang="zh-CN" altLang="en-US"/>
          </a:p>
        </p:txBody>
      </p:sp>
    </p:spTree>
    <p:extLst>
      <p:ext uri="{BB962C8B-B14F-4D97-AF65-F5344CB8AC3E}">
        <p14:creationId xmlns:p14="http://schemas.microsoft.com/office/powerpoint/2010/main" val="9314935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E15F6C5-69A4-4CE1-B856-75D9DA6A1C51}" type="slidenum">
              <a:rPr lang="zh-CN" altLang="en-US" smtClean="0"/>
              <a:t>67</a:t>
            </a:fld>
            <a:endParaRPr lang="zh-CN" altLang="en-US"/>
          </a:p>
        </p:txBody>
      </p:sp>
    </p:spTree>
    <p:extLst>
      <p:ext uri="{BB962C8B-B14F-4D97-AF65-F5344CB8AC3E}">
        <p14:creationId xmlns:p14="http://schemas.microsoft.com/office/powerpoint/2010/main" val="13073838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E15F6C5-69A4-4CE1-B856-75D9DA6A1C51}" type="slidenum">
              <a:rPr lang="zh-CN" altLang="en-US" smtClean="0"/>
              <a:t>68</a:t>
            </a:fld>
            <a:endParaRPr lang="zh-CN" altLang="en-US"/>
          </a:p>
        </p:txBody>
      </p:sp>
    </p:spTree>
    <p:extLst>
      <p:ext uri="{BB962C8B-B14F-4D97-AF65-F5344CB8AC3E}">
        <p14:creationId xmlns:p14="http://schemas.microsoft.com/office/powerpoint/2010/main" val="36983794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E15F6C5-69A4-4CE1-B856-75D9DA6A1C51}" type="slidenum">
              <a:rPr lang="zh-CN" altLang="en-US" smtClean="0"/>
              <a:t>69</a:t>
            </a:fld>
            <a:endParaRPr lang="zh-CN" altLang="en-US"/>
          </a:p>
        </p:txBody>
      </p:sp>
    </p:spTree>
    <p:extLst>
      <p:ext uri="{BB962C8B-B14F-4D97-AF65-F5344CB8AC3E}">
        <p14:creationId xmlns:p14="http://schemas.microsoft.com/office/powerpoint/2010/main" val="30932921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E15F6C5-69A4-4CE1-B856-75D9DA6A1C51}" type="slidenum">
              <a:rPr lang="zh-CN" altLang="en-US" smtClean="0"/>
              <a:t>70</a:t>
            </a:fld>
            <a:endParaRPr lang="zh-CN" altLang="en-US"/>
          </a:p>
        </p:txBody>
      </p:sp>
    </p:spTree>
    <p:extLst>
      <p:ext uri="{BB962C8B-B14F-4D97-AF65-F5344CB8AC3E}">
        <p14:creationId xmlns:p14="http://schemas.microsoft.com/office/powerpoint/2010/main" val="1835604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E15F6C5-69A4-4CE1-B856-75D9DA6A1C51}" type="slidenum">
              <a:rPr lang="zh-CN" altLang="en-US" smtClean="0"/>
              <a:t>71</a:t>
            </a:fld>
            <a:endParaRPr lang="zh-CN" altLang="en-US"/>
          </a:p>
        </p:txBody>
      </p:sp>
    </p:spTree>
    <p:extLst>
      <p:ext uri="{BB962C8B-B14F-4D97-AF65-F5344CB8AC3E}">
        <p14:creationId xmlns:p14="http://schemas.microsoft.com/office/powerpoint/2010/main" val="30272647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E15F6C5-69A4-4CE1-B856-75D9DA6A1C51}" type="slidenum">
              <a:rPr lang="zh-CN" altLang="en-US" smtClean="0"/>
              <a:t>72</a:t>
            </a:fld>
            <a:endParaRPr lang="zh-CN" altLang="en-US"/>
          </a:p>
        </p:txBody>
      </p:sp>
    </p:spTree>
    <p:extLst>
      <p:ext uri="{BB962C8B-B14F-4D97-AF65-F5344CB8AC3E}">
        <p14:creationId xmlns:p14="http://schemas.microsoft.com/office/powerpoint/2010/main" val="23000231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E15F6C5-69A4-4CE1-B856-75D9DA6A1C51}" type="slidenum">
              <a:rPr lang="zh-CN" altLang="en-US" smtClean="0"/>
              <a:t>73</a:t>
            </a:fld>
            <a:endParaRPr lang="zh-CN" altLang="en-US"/>
          </a:p>
        </p:txBody>
      </p:sp>
    </p:spTree>
    <p:extLst>
      <p:ext uri="{BB962C8B-B14F-4D97-AF65-F5344CB8AC3E}">
        <p14:creationId xmlns:p14="http://schemas.microsoft.com/office/powerpoint/2010/main" val="42253608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E15F6C5-69A4-4CE1-B856-75D9DA6A1C51}" type="slidenum">
              <a:rPr lang="zh-CN" altLang="en-US" smtClean="0"/>
              <a:t>74</a:t>
            </a:fld>
            <a:endParaRPr lang="zh-CN" altLang="en-US"/>
          </a:p>
        </p:txBody>
      </p:sp>
    </p:spTree>
    <p:extLst>
      <p:ext uri="{BB962C8B-B14F-4D97-AF65-F5344CB8AC3E}">
        <p14:creationId xmlns:p14="http://schemas.microsoft.com/office/powerpoint/2010/main" val="652472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备注占位符 2"/>
          <p:cNvSpPr>
            <a:spLocks noGrp="1"/>
          </p:cNvSpPr>
          <p:nvPr>
            <p:ph type="body" idx="1"/>
          </p:nvPr>
        </p:nvSpPr>
        <p:spPr>
          <a:noFill/>
        </p:spPr>
        <p:txBody>
          <a:bodyPr/>
          <a:lstStyle/>
          <a:p>
            <a:endParaRPr lang="zh-CN" altLang="en-US" smtClean="0"/>
          </a:p>
        </p:txBody>
      </p:sp>
      <p:sp>
        <p:nvSpPr>
          <p:cNvPr id="7373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72B6ADF-F826-42E3-AF3D-0CBCFBC66FB5}" type="slidenum">
              <a:rPr altLang="en-US" smtClean="0">
                <a:latin typeface="等线" panose="02010600030101010101" pitchFamily="2" charset="-122"/>
              </a:rPr>
              <a:pPr/>
              <a:t>22</a:t>
            </a:fld>
            <a:endParaRPr lang="zh-CN" altLang="en-US" smtClean="0">
              <a:latin typeface="等线" panose="02010600030101010101" pitchFamily="2" charset="-122"/>
            </a:endParaRPr>
          </a:p>
        </p:txBody>
      </p:sp>
    </p:spTree>
    <p:extLst>
      <p:ext uri="{BB962C8B-B14F-4D97-AF65-F5344CB8AC3E}">
        <p14:creationId xmlns:p14="http://schemas.microsoft.com/office/powerpoint/2010/main" val="10150374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E15F6C5-69A4-4CE1-B856-75D9DA6A1C51}" type="slidenum">
              <a:rPr lang="zh-CN" altLang="en-US" smtClean="0"/>
              <a:t>75</a:t>
            </a:fld>
            <a:endParaRPr lang="zh-CN" altLang="en-US"/>
          </a:p>
        </p:txBody>
      </p:sp>
    </p:spTree>
    <p:extLst>
      <p:ext uri="{BB962C8B-B14F-4D97-AF65-F5344CB8AC3E}">
        <p14:creationId xmlns:p14="http://schemas.microsoft.com/office/powerpoint/2010/main" val="41607986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E15F6C5-69A4-4CE1-B856-75D9DA6A1C51}" type="slidenum">
              <a:rPr lang="zh-CN" altLang="en-US" smtClean="0"/>
              <a:t>76</a:t>
            </a:fld>
            <a:endParaRPr lang="zh-CN" altLang="en-US"/>
          </a:p>
        </p:txBody>
      </p:sp>
    </p:spTree>
    <p:extLst>
      <p:ext uri="{BB962C8B-B14F-4D97-AF65-F5344CB8AC3E}">
        <p14:creationId xmlns:p14="http://schemas.microsoft.com/office/powerpoint/2010/main" val="40485952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E15F6C5-69A4-4CE1-B856-75D9DA6A1C51}" type="slidenum">
              <a:rPr lang="zh-CN" altLang="en-US" smtClean="0"/>
              <a:t>77</a:t>
            </a:fld>
            <a:endParaRPr lang="zh-CN" altLang="en-US"/>
          </a:p>
        </p:txBody>
      </p:sp>
    </p:spTree>
    <p:extLst>
      <p:ext uri="{BB962C8B-B14F-4D97-AF65-F5344CB8AC3E}">
        <p14:creationId xmlns:p14="http://schemas.microsoft.com/office/powerpoint/2010/main" val="24705561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E15F6C5-69A4-4CE1-B856-75D9DA6A1C51}" type="slidenum">
              <a:rPr lang="zh-CN" altLang="en-US" smtClean="0"/>
              <a:t>78</a:t>
            </a:fld>
            <a:endParaRPr lang="zh-CN" altLang="en-US"/>
          </a:p>
        </p:txBody>
      </p:sp>
    </p:spTree>
    <p:extLst>
      <p:ext uri="{BB962C8B-B14F-4D97-AF65-F5344CB8AC3E}">
        <p14:creationId xmlns:p14="http://schemas.microsoft.com/office/powerpoint/2010/main" val="36636183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E15F6C5-69A4-4CE1-B856-75D9DA6A1C51}" type="slidenum">
              <a:rPr lang="zh-CN" altLang="en-US" smtClean="0"/>
              <a:t>79</a:t>
            </a:fld>
            <a:endParaRPr lang="zh-CN" altLang="en-US"/>
          </a:p>
        </p:txBody>
      </p:sp>
    </p:spTree>
    <p:extLst>
      <p:ext uri="{BB962C8B-B14F-4D97-AF65-F5344CB8AC3E}">
        <p14:creationId xmlns:p14="http://schemas.microsoft.com/office/powerpoint/2010/main" val="9810380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E15F6C5-69A4-4CE1-B856-75D9DA6A1C51}" type="slidenum">
              <a:rPr lang="zh-CN" altLang="en-US" smtClean="0"/>
              <a:t>80</a:t>
            </a:fld>
            <a:endParaRPr lang="zh-CN" altLang="en-US"/>
          </a:p>
        </p:txBody>
      </p:sp>
    </p:spTree>
    <p:extLst>
      <p:ext uri="{BB962C8B-B14F-4D97-AF65-F5344CB8AC3E}">
        <p14:creationId xmlns:p14="http://schemas.microsoft.com/office/powerpoint/2010/main" val="15725650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E15F6C5-69A4-4CE1-B856-75D9DA6A1C51}" type="slidenum">
              <a:rPr lang="zh-CN" altLang="en-US" smtClean="0"/>
              <a:t>81</a:t>
            </a:fld>
            <a:endParaRPr lang="zh-CN" altLang="en-US"/>
          </a:p>
        </p:txBody>
      </p:sp>
    </p:spTree>
    <p:extLst>
      <p:ext uri="{BB962C8B-B14F-4D97-AF65-F5344CB8AC3E}">
        <p14:creationId xmlns:p14="http://schemas.microsoft.com/office/powerpoint/2010/main" val="18613901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E15F6C5-69A4-4CE1-B856-75D9DA6A1C51}" type="slidenum">
              <a:rPr lang="zh-CN" altLang="en-US" smtClean="0"/>
              <a:t>82</a:t>
            </a:fld>
            <a:endParaRPr lang="zh-CN" altLang="en-US"/>
          </a:p>
        </p:txBody>
      </p:sp>
    </p:spTree>
    <p:extLst>
      <p:ext uri="{BB962C8B-B14F-4D97-AF65-F5344CB8AC3E}">
        <p14:creationId xmlns:p14="http://schemas.microsoft.com/office/powerpoint/2010/main" val="10659471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E15F6C5-69A4-4CE1-B856-75D9DA6A1C51}" type="slidenum">
              <a:rPr lang="zh-CN" altLang="en-US" smtClean="0"/>
              <a:t>83</a:t>
            </a:fld>
            <a:endParaRPr lang="zh-CN" altLang="en-US"/>
          </a:p>
        </p:txBody>
      </p:sp>
    </p:spTree>
    <p:extLst>
      <p:ext uri="{BB962C8B-B14F-4D97-AF65-F5344CB8AC3E}">
        <p14:creationId xmlns:p14="http://schemas.microsoft.com/office/powerpoint/2010/main" val="9266027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幻灯片图像占位符 1"/>
          <p:cNvSpPr>
            <a:spLocks noGrp="1" noRot="1" noChangeAspect="1" noChangeArrowheads="1" noTextEdit="1"/>
          </p:cNvSpPr>
          <p:nvPr>
            <p:ph type="sldImg" idx="4294967295"/>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03" name="备注占位符 2"/>
          <p:cNvSpPr>
            <a:spLocks noGrp="1" noChangeArrowheads="1"/>
          </p:cNvSpPr>
          <p:nvPr>
            <p:ph type="body" idx="4294967295"/>
          </p:nvPr>
        </p:nvSpPr>
        <p:spPr>
          <a:noFill/>
        </p:spPr>
        <p:txBody>
          <a:bodyPr/>
          <a:lstStyle/>
          <a:p>
            <a:endParaRPr lang="zh-CN" altLang="en-US" smtClean="0"/>
          </a:p>
        </p:txBody>
      </p:sp>
      <p:sp>
        <p:nvSpPr>
          <p:cNvPr id="256004"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7F881520-8C28-4867-BCB8-93180DD2ADD5}" type="slidenum">
              <a:rPr lang="zh-CN" altLang="en-US" sz="1200">
                <a:latin typeface="等线" panose="02010600030101010101" pitchFamily="2" charset="-122"/>
              </a:rPr>
              <a:pPr algn="r" eaLnBrk="1" hangingPunct="1"/>
              <a:t>86</a:t>
            </a:fld>
            <a:endParaRPr lang="zh-CN" altLang="en-US" sz="1200">
              <a:latin typeface="等线" panose="02010600030101010101" pitchFamily="2" charset="-122"/>
            </a:endParaRPr>
          </a:p>
        </p:txBody>
      </p:sp>
    </p:spTree>
    <p:extLst>
      <p:ext uri="{BB962C8B-B14F-4D97-AF65-F5344CB8AC3E}">
        <p14:creationId xmlns:p14="http://schemas.microsoft.com/office/powerpoint/2010/main" val="2155937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备注占位符 2"/>
          <p:cNvSpPr>
            <a:spLocks noGrp="1"/>
          </p:cNvSpPr>
          <p:nvPr>
            <p:ph type="body" idx="1"/>
          </p:nvPr>
        </p:nvSpPr>
        <p:spPr>
          <a:noFill/>
        </p:spPr>
        <p:txBody>
          <a:bodyPr/>
          <a:lstStyle/>
          <a:p>
            <a:endParaRPr lang="zh-CN" altLang="en-US" smtClean="0"/>
          </a:p>
        </p:txBody>
      </p:sp>
      <p:sp>
        <p:nvSpPr>
          <p:cNvPr id="9114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7934112-D70F-40A4-82C6-2A7E61D46817}" type="slidenum">
              <a:rPr altLang="en-US" smtClean="0">
                <a:latin typeface="等线" panose="02010600030101010101" pitchFamily="2" charset="-122"/>
              </a:rPr>
              <a:pPr/>
              <a:t>25</a:t>
            </a:fld>
            <a:endParaRPr lang="zh-CN" altLang="en-US" smtClean="0">
              <a:latin typeface="等线" panose="02010600030101010101" pitchFamily="2" charset="-122"/>
            </a:endParaRPr>
          </a:p>
        </p:txBody>
      </p:sp>
    </p:spTree>
    <p:extLst>
      <p:ext uri="{BB962C8B-B14F-4D97-AF65-F5344CB8AC3E}">
        <p14:creationId xmlns:p14="http://schemas.microsoft.com/office/powerpoint/2010/main" val="3632108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备注占位符 2"/>
          <p:cNvSpPr>
            <a:spLocks noGrp="1"/>
          </p:cNvSpPr>
          <p:nvPr>
            <p:ph type="body" idx="1"/>
          </p:nvPr>
        </p:nvSpPr>
        <p:spPr>
          <a:noFill/>
        </p:spPr>
        <p:txBody>
          <a:bodyPr/>
          <a:lstStyle/>
          <a:p>
            <a:endParaRPr lang="zh-CN" altLang="en-US" smtClean="0"/>
          </a:p>
        </p:txBody>
      </p:sp>
      <p:sp>
        <p:nvSpPr>
          <p:cNvPr id="9318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C654CE8-2AA1-449A-80C6-9ECD81E03611}" type="slidenum">
              <a:rPr altLang="en-US" smtClean="0">
                <a:latin typeface="等线" panose="02010600030101010101" pitchFamily="2" charset="-122"/>
              </a:rPr>
              <a:pPr/>
              <a:t>26</a:t>
            </a:fld>
            <a:endParaRPr lang="zh-CN" altLang="en-US" smtClean="0">
              <a:latin typeface="等线" panose="02010600030101010101" pitchFamily="2" charset="-122"/>
            </a:endParaRPr>
          </a:p>
        </p:txBody>
      </p:sp>
    </p:spTree>
    <p:extLst>
      <p:ext uri="{BB962C8B-B14F-4D97-AF65-F5344CB8AC3E}">
        <p14:creationId xmlns:p14="http://schemas.microsoft.com/office/powerpoint/2010/main" val="437358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备注占位符 2"/>
          <p:cNvSpPr>
            <a:spLocks noGrp="1"/>
          </p:cNvSpPr>
          <p:nvPr>
            <p:ph type="body" idx="1"/>
          </p:nvPr>
        </p:nvSpPr>
        <p:spPr>
          <a:noFill/>
        </p:spPr>
        <p:txBody>
          <a:bodyPr/>
          <a:lstStyle/>
          <a:p>
            <a:endParaRPr lang="zh-CN" altLang="en-US" smtClean="0"/>
          </a:p>
        </p:txBody>
      </p:sp>
      <p:sp>
        <p:nvSpPr>
          <p:cNvPr id="9523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E39637E-4B2D-43C3-8DD9-93E36D21ED04}" type="slidenum">
              <a:rPr altLang="en-US" smtClean="0">
                <a:latin typeface="等线" panose="02010600030101010101" pitchFamily="2" charset="-122"/>
              </a:rPr>
              <a:pPr/>
              <a:t>27</a:t>
            </a:fld>
            <a:endParaRPr lang="zh-CN" altLang="en-US" smtClean="0">
              <a:latin typeface="等线" panose="02010600030101010101" pitchFamily="2" charset="-122"/>
            </a:endParaRPr>
          </a:p>
        </p:txBody>
      </p:sp>
    </p:spTree>
    <p:extLst>
      <p:ext uri="{BB962C8B-B14F-4D97-AF65-F5344CB8AC3E}">
        <p14:creationId xmlns:p14="http://schemas.microsoft.com/office/powerpoint/2010/main" val="2770502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备注占位符 2"/>
          <p:cNvSpPr>
            <a:spLocks noGrp="1"/>
          </p:cNvSpPr>
          <p:nvPr>
            <p:ph type="body" idx="1"/>
          </p:nvPr>
        </p:nvSpPr>
        <p:spPr>
          <a:noFill/>
        </p:spPr>
        <p:txBody>
          <a:bodyPr/>
          <a:lstStyle/>
          <a:p>
            <a:endParaRPr lang="zh-CN" altLang="en-US" smtClean="0"/>
          </a:p>
        </p:txBody>
      </p:sp>
      <p:sp>
        <p:nvSpPr>
          <p:cNvPr id="9728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1BD6A24-68D9-4B17-A410-675CAB1B219F}" type="slidenum">
              <a:rPr altLang="en-US" smtClean="0">
                <a:latin typeface="等线" panose="02010600030101010101" pitchFamily="2" charset="-122"/>
              </a:rPr>
              <a:pPr/>
              <a:t>28</a:t>
            </a:fld>
            <a:endParaRPr lang="zh-CN" altLang="en-US" smtClean="0">
              <a:latin typeface="等线" panose="02010600030101010101" pitchFamily="2" charset="-122"/>
            </a:endParaRPr>
          </a:p>
        </p:txBody>
      </p:sp>
    </p:spTree>
    <p:extLst>
      <p:ext uri="{BB962C8B-B14F-4D97-AF65-F5344CB8AC3E}">
        <p14:creationId xmlns:p14="http://schemas.microsoft.com/office/powerpoint/2010/main" val="2152618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682837"/>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noProof="1" smtClean="0"/>
              <a:t>单击此处编辑母版标题样式</a:t>
            </a:r>
            <a:endParaRPr lang="en-US" noProof="1"/>
          </a:p>
        </p:txBody>
      </p:sp>
      <p:sp>
        <p:nvSpPr>
          <p:cNvPr id="3" name="Content Placeholder 2"/>
          <p:cNvSpPr>
            <a:spLocks noGrp="1"/>
          </p:cNvSpPr>
          <p:nvPr>
            <p:ph idx="1"/>
          </p:nvPr>
        </p:nvSpPr>
        <p:spPr/>
        <p:txBody>
          <a:bodyPr/>
          <a:lstStyle/>
          <a:p>
            <a:pPr lvl="0"/>
            <a:r>
              <a:rPr lang="zh-CN" altLang="en-US" noProof="1" smtClean="0"/>
              <a:t>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en-US" noProof="1"/>
          </a:p>
        </p:txBody>
      </p:sp>
      <p:sp>
        <p:nvSpPr>
          <p:cNvPr id="4" name="Date Placeholder 3"/>
          <p:cNvSpPr>
            <a:spLocks noGrp="1"/>
          </p:cNvSpPr>
          <p:nvPr>
            <p:ph type="dt" sz="half" idx="10"/>
          </p:nvPr>
        </p:nvSpPr>
        <p:spPr/>
        <p:txBody>
          <a:bodyPr/>
          <a:lstStyle>
            <a:lvl1pPr>
              <a:defRPr/>
            </a:lvl1pPr>
          </a:lstStyle>
          <a:p>
            <a:pPr>
              <a:defRPr/>
            </a:pPr>
            <a:fld id="{CB4D896C-2A3C-4587-9469-7C3EEC342BF2}" type="datetime1">
              <a:rPr lang="zh-CN" altLang="en-US"/>
              <a:pPr>
                <a:defRPr/>
              </a:pPr>
              <a:t>2022/4/15</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0D51EB9C-9DCE-4D70-9845-C170DB6764D9}" type="slidenum">
              <a:rPr lang="zh-CN" altLang="en-US"/>
              <a:pPr>
                <a:defRPr/>
              </a:pPr>
              <a:t>‹#›</a:t>
            </a:fld>
            <a:endParaRPr lang="zh-CN" altLang="en-US"/>
          </a:p>
        </p:txBody>
      </p:sp>
    </p:spTree>
    <p:extLst>
      <p:ext uri="{BB962C8B-B14F-4D97-AF65-F5344CB8AC3E}">
        <p14:creationId xmlns:p14="http://schemas.microsoft.com/office/powerpoint/2010/main" val="3044230010"/>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964617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noProof="1" smtClean="0"/>
              <a:t>单击此处编辑母版标题样式</a:t>
            </a:r>
            <a:endParaRPr lang="en-US" noProof="1"/>
          </a:p>
        </p:txBody>
      </p:sp>
      <p:sp>
        <p:nvSpPr>
          <p:cNvPr id="3" name="Content Placeholder 2"/>
          <p:cNvSpPr>
            <a:spLocks noGrp="1"/>
          </p:cNvSpPr>
          <p:nvPr>
            <p:ph sz="half" idx="1"/>
          </p:nvPr>
        </p:nvSpPr>
        <p:spPr>
          <a:xfrm>
            <a:off x="838200" y="1825625"/>
            <a:ext cx="5181600" cy="4351338"/>
          </a:xfrm>
        </p:spPr>
        <p:txBody>
          <a:bodyPr/>
          <a:lstStyle/>
          <a:p>
            <a:pPr lvl="0"/>
            <a:r>
              <a:rPr lang="zh-CN" altLang="en-US" noProof="1" smtClean="0"/>
              <a:t>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en-US" noProof="1"/>
          </a:p>
        </p:txBody>
      </p:sp>
      <p:sp>
        <p:nvSpPr>
          <p:cNvPr id="4" name="Content Placeholder 3"/>
          <p:cNvSpPr>
            <a:spLocks noGrp="1"/>
          </p:cNvSpPr>
          <p:nvPr>
            <p:ph sz="half" idx="2"/>
          </p:nvPr>
        </p:nvSpPr>
        <p:spPr>
          <a:xfrm>
            <a:off x="6172201" y="1825625"/>
            <a:ext cx="5181600" cy="4351338"/>
          </a:xfrm>
        </p:spPr>
        <p:txBody>
          <a:bodyPr/>
          <a:lstStyle/>
          <a:p>
            <a:pPr lvl="0"/>
            <a:r>
              <a:rPr lang="zh-CN" altLang="en-US" noProof="1" smtClean="0"/>
              <a:t>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en-US" noProof="1"/>
          </a:p>
        </p:txBody>
      </p:sp>
      <p:sp>
        <p:nvSpPr>
          <p:cNvPr id="5" name="Date Placeholder 3"/>
          <p:cNvSpPr>
            <a:spLocks noGrp="1"/>
          </p:cNvSpPr>
          <p:nvPr>
            <p:ph type="dt" sz="half" idx="10"/>
          </p:nvPr>
        </p:nvSpPr>
        <p:spPr/>
        <p:txBody>
          <a:bodyPr/>
          <a:lstStyle>
            <a:lvl1pPr>
              <a:defRPr/>
            </a:lvl1pPr>
          </a:lstStyle>
          <a:p>
            <a:pPr>
              <a:defRPr/>
            </a:pPr>
            <a:fld id="{B938AA11-42A0-487B-AA60-81F4AD419283}" type="datetime1">
              <a:rPr lang="zh-CN" altLang="en-US"/>
              <a:pPr>
                <a:defRPr/>
              </a:pPr>
              <a:t>2022/4/15</a:t>
            </a:fld>
            <a:endParaRPr lang="zh-CN" altLang="en-US"/>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E4431D1A-F5A4-4211-8E01-332FBD63115E}" type="slidenum">
              <a:rPr lang="zh-CN" altLang="en-US"/>
              <a:pPr>
                <a:defRPr/>
              </a:pPr>
              <a:t>‹#›</a:t>
            </a:fld>
            <a:endParaRPr lang="zh-CN" altLang="en-US"/>
          </a:p>
        </p:txBody>
      </p:sp>
    </p:spTree>
    <p:extLst>
      <p:ext uri="{BB962C8B-B14F-4D97-AF65-F5344CB8AC3E}">
        <p14:creationId xmlns:p14="http://schemas.microsoft.com/office/powerpoint/2010/main" val="567822254"/>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Main Title+ SubTitle+Number ">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272745"/>
      </p:ext>
    </p:extLst>
  </p:cSld>
  <p:clrMapOvr>
    <a:masterClrMapping/>
  </p:clrMapOvr>
  <p:transition spd="slow" advClick="0" advTm="3000">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矩形 1"/>
          <p:cNvSpPr/>
          <p:nvPr userDrawn="1"/>
        </p:nvSpPr>
        <p:spPr>
          <a:xfrm>
            <a:off x="9993962" y="6555606"/>
            <a:ext cx="2226211" cy="261186"/>
          </a:xfrm>
          <a:prstGeom prst="rect">
            <a:avLst/>
          </a:prstGeom>
        </p:spPr>
        <p:txBody>
          <a:bodyPr wrap="none">
            <a:spAutoFit/>
          </a:bodyPr>
          <a:lstStyle/>
          <a:p>
            <a:pPr>
              <a:defRPr/>
            </a:pPr>
            <a:r>
              <a:rPr lang="zh-CN" altLang="en-US" sz="1093" dirty="0">
                <a:solidFill>
                  <a:srgbClr val="003054"/>
                </a:solidFill>
              </a:rPr>
              <a:t>http://www.chemicalsafety.org.cn</a:t>
            </a:r>
          </a:p>
        </p:txBody>
      </p:sp>
      <p:pic>
        <p:nvPicPr>
          <p:cNvPr id="3" name="图片 7"/>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491792" y="420170"/>
            <a:ext cx="635692" cy="46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0466" y="372424"/>
            <a:ext cx="2835312" cy="60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9"/>
          <p:cNvPicPr>
            <a:picLocks noChangeAspect="1"/>
          </p:cNvPicPr>
          <p:nvPr userDrawn="1"/>
        </p:nvPicPr>
        <p:blipFill>
          <a:blip r:embed="rId4" cstate="screen">
            <a:extLst>
              <a:ext uri="{28A0092B-C50C-407E-A947-70E740481C1C}">
                <a14:useLocalDpi xmlns:a14="http://schemas.microsoft.com/office/drawing/2010/main" val="0"/>
              </a:ext>
            </a:extLst>
          </a:blip>
          <a:srcRect l="63887"/>
          <a:stretch>
            <a:fillRect/>
          </a:stretch>
        </p:blipFill>
        <p:spPr bwMode="auto">
          <a:xfrm>
            <a:off x="0" y="1699778"/>
            <a:ext cx="1378914" cy="3818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0"/>
          <p:cNvPicPr>
            <a:picLocks noChangeAspect="1"/>
          </p:cNvPicPr>
          <p:nvPr userDrawn="1"/>
        </p:nvPicPr>
        <p:blipFill>
          <a:blip r:embed="rId5" cstate="screen">
            <a:extLst>
              <a:ext uri="{28A0092B-C50C-407E-A947-70E740481C1C}">
                <a14:useLocalDpi xmlns:a14="http://schemas.microsoft.com/office/drawing/2010/main" val="0"/>
              </a:ext>
            </a:extLst>
          </a:blip>
          <a:srcRect r="63887"/>
          <a:stretch>
            <a:fillRect/>
          </a:stretch>
        </p:blipFill>
        <p:spPr bwMode="auto">
          <a:xfrm>
            <a:off x="10972800" y="1688638"/>
            <a:ext cx="1219200" cy="3818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410908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矩形 1">
            <a:extLst/>
          </p:cNvPr>
          <p:cNvSpPr/>
          <p:nvPr/>
        </p:nvSpPr>
        <p:spPr>
          <a:xfrm>
            <a:off x="0" y="4660066"/>
            <a:ext cx="12192000" cy="3071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zh-CN" altLang="en-US" sz="1788" dirty="0"/>
          </a:p>
        </p:txBody>
      </p:sp>
      <p:pic>
        <p:nvPicPr>
          <p:cNvPr id="3" name="图片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4" y="4812855"/>
            <a:ext cx="12196744" cy="204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523562" y="152790"/>
            <a:ext cx="6654207" cy="344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91792" y="418579"/>
            <a:ext cx="635692" cy="463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0466" y="372424"/>
            <a:ext cx="2835312" cy="60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190484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sp>
        <p:nvSpPr>
          <p:cNvPr id="2" name="矩形 1"/>
          <p:cNvSpPr/>
          <p:nvPr userDrawn="1"/>
        </p:nvSpPr>
        <p:spPr>
          <a:xfrm>
            <a:off x="9993962" y="6555606"/>
            <a:ext cx="2226211" cy="261186"/>
          </a:xfrm>
          <a:prstGeom prst="rect">
            <a:avLst/>
          </a:prstGeom>
        </p:spPr>
        <p:txBody>
          <a:bodyPr wrap="none">
            <a:spAutoFit/>
          </a:bodyPr>
          <a:lstStyle/>
          <a:p>
            <a:pPr>
              <a:defRPr/>
            </a:pPr>
            <a:r>
              <a:rPr lang="zh-CN" altLang="en-US" sz="1093" dirty="0">
                <a:solidFill>
                  <a:srgbClr val="003054"/>
                </a:solidFill>
                <a:ea typeface="微软雅黑" panose="020B0503020204020204" pitchFamily="34" charset="-122"/>
              </a:rPr>
              <a:t>http://www.chemicalsafety.org.cn</a:t>
            </a:r>
          </a:p>
        </p:txBody>
      </p:sp>
      <p:pic>
        <p:nvPicPr>
          <p:cNvPr id="3" name="图片 7"/>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491792" y="420170"/>
            <a:ext cx="635692" cy="46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0466" y="372424"/>
            <a:ext cx="2835312" cy="60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9"/>
          <p:cNvPicPr>
            <a:picLocks noChangeAspect="1"/>
          </p:cNvPicPr>
          <p:nvPr userDrawn="1"/>
        </p:nvPicPr>
        <p:blipFill>
          <a:blip r:embed="rId4" cstate="screen">
            <a:extLst>
              <a:ext uri="{28A0092B-C50C-407E-A947-70E740481C1C}">
                <a14:useLocalDpi xmlns:a14="http://schemas.microsoft.com/office/drawing/2010/main" val="0"/>
              </a:ext>
            </a:extLst>
          </a:blip>
          <a:srcRect l="63887"/>
          <a:stretch>
            <a:fillRect/>
          </a:stretch>
        </p:blipFill>
        <p:spPr bwMode="auto">
          <a:xfrm>
            <a:off x="0" y="1699778"/>
            <a:ext cx="1378914" cy="3818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0"/>
          <p:cNvPicPr>
            <a:picLocks noChangeAspect="1"/>
          </p:cNvPicPr>
          <p:nvPr userDrawn="1"/>
        </p:nvPicPr>
        <p:blipFill>
          <a:blip r:embed="rId5" cstate="screen">
            <a:extLst>
              <a:ext uri="{28A0092B-C50C-407E-A947-70E740481C1C}">
                <a14:useLocalDpi xmlns:a14="http://schemas.microsoft.com/office/drawing/2010/main" val="0"/>
              </a:ext>
            </a:extLst>
          </a:blip>
          <a:srcRect r="63887"/>
          <a:stretch>
            <a:fillRect/>
          </a:stretch>
        </p:blipFill>
        <p:spPr bwMode="auto">
          <a:xfrm>
            <a:off x="10972800" y="1688638"/>
            <a:ext cx="1219200" cy="3818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5808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
        <p:nvSpPr>
          <p:cNvPr id="2" name="矩形 1"/>
          <p:cNvSpPr/>
          <p:nvPr userDrawn="1"/>
        </p:nvSpPr>
        <p:spPr>
          <a:xfrm>
            <a:off x="9993962" y="6555606"/>
            <a:ext cx="2226211" cy="261186"/>
          </a:xfrm>
          <a:prstGeom prst="rect">
            <a:avLst/>
          </a:prstGeom>
        </p:spPr>
        <p:txBody>
          <a:bodyPr wrap="none">
            <a:spAutoFit/>
          </a:bodyPr>
          <a:lstStyle/>
          <a:p>
            <a:pPr>
              <a:defRPr/>
            </a:pPr>
            <a:r>
              <a:rPr lang="zh-CN" altLang="en-US" sz="1093" dirty="0">
                <a:solidFill>
                  <a:srgbClr val="003054"/>
                </a:solidFill>
                <a:ea typeface="微软雅黑" panose="020B0503020204020204" pitchFamily="34" charset="-122"/>
              </a:rPr>
              <a:t>http://www.chemicalsafety.org.cn</a:t>
            </a:r>
          </a:p>
        </p:txBody>
      </p:sp>
      <p:pic>
        <p:nvPicPr>
          <p:cNvPr id="3" name="图片 7"/>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491792" y="420170"/>
            <a:ext cx="635692" cy="46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0466" y="372424"/>
            <a:ext cx="2835312" cy="60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9"/>
          <p:cNvPicPr>
            <a:picLocks noChangeAspect="1"/>
          </p:cNvPicPr>
          <p:nvPr userDrawn="1"/>
        </p:nvPicPr>
        <p:blipFill>
          <a:blip r:embed="rId4" cstate="screen">
            <a:extLst>
              <a:ext uri="{28A0092B-C50C-407E-A947-70E740481C1C}">
                <a14:useLocalDpi xmlns:a14="http://schemas.microsoft.com/office/drawing/2010/main" val="0"/>
              </a:ext>
            </a:extLst>
          </a:blip>
          <a:srcRect l="63887"/>
          <a:stretch>
            <a:fillRect/>
          </a:stretch>
        </p:blipFill>
        <p:spPr bwMode="auto">
          <a:xfrm>
            <a:off x="0" y="1699778"/>
            <a:ext cx="1378914" cy="3818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0"/>
          <p:cNvPicPr>
            <a:picLocks noChangeAspect="1"/>
          </p:cNvPicPr>
          <p:nvPr userDrawn="1"/>
        </p:nvPicPr>
        <p:blipFill>
          <a:blip r:embed="rId5" cstate="screen">
            <a:extLst>
              <a:ext uri="{28A0092B-C50C-407E-A947-70E740481C1C}">
                <a14:useLocalDpi xmlns:a14="http://schemas.microsoft.com/office/drawing/2010/main" val="0"/>
              </a:ext>
            </a:extLst>
          </a:blip>
          <a:srcRect r="63887"/>
          <a:stretch>
            <a:fillRect/>
          </a:stretch>
        </p:blipFill>
        <p:spPr bwMode="auto">
          <a:xfrm>
            <a:off x="10972800" y="1688638"/>
            <a:ext cx="1219200" cy="3818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56037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仅标题">
    <p:spTree>
      <p:nvGrpSpPr>
        <p:cNvPr id="1" name=""/>
        <p:cNvGrpSpPr/>
        <p:nvPr/>
      </p:nvGrpSpPr>
      <p:grpSpPr>
        <a:xfrm>
          <a:off x="0" y="0"/>
          <a:ext cx="0" cy="0"/>
          <a:chOff x="0" y="0"/>
          <a:chExt cx="0" cy="0"/>
        </a:xfrm>
      </p:grpSpPr>
      <p:sp>
        <p:nvSpPr>
          <p:cNvPr id="2" name="矩形 1"/>
          <p:cNvSpPr/>
          <p:nvPr userDrawn="1"/>
        </p:nvSpPr>
        <p:spPr>
          <a:xfrm>
            <a:off x="9993962" y="6555606"/>
            <a:ext cx="2226211" cy="261186"/>
          </a:xfrm>
          <a:prstGeom prst="rect">
            <a:avLst/>
          </a:prstGeom>
        </p:spPr>
        <p:txBody>
          <a:bodyPr wrap="none">
            <a:spAutoFit/>
          </a:bodyPr>
          <a:lstStyle/>
          <a:p>
            <a:pPr>
              <a:defRPr/>
            </a:pPr>
            <a:r>
              <a:rPr lang="zh-CN" altLang="en-US" sz="1093" dirty="0">
                <a:solidFill>
                  <a:srgbClr val="003054"/>
                </a:solidFill>
                <a:ea typeface="微软雅黑" panose="020B0503020204020204" pitchFamily="34" charset="-122"/>
              </a:rPr>
              <a:t>http://www.chemicalsafety.org.cn</a:t>
            </a:r>
          </a:p>
        </p:txBody>
      </p:sp>
      <p:pic>
        <p:nvPicPr>
          <p:cNvPr id="3" name="图片 7"/>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491792" y="420170"/>
            <a:ext cx="635692" cy="46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0466" y="372424"/>
            <a:ext cx="2835312" cy="60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9"/>
          <p:cNvPicPr>
            <a:picLocks noChangeAspect="1"/>
          </p:cNvPicPr>
          <p:nvPr userDrawn="1"/>
        </p:nvPicPr>
        <p:blipFill>
          <a:blip r:embed="rId4" cstate="screen">
            <a:extLst>
              <a:ext uri="{28A0092B-C50C-407E-A947-70E740481C1C}">
                <a14:useLocalDpi xmlns:a14="http://schemas.microsoft.com/office/drawing/2010/main" val="0"/>
              </a:ext>
            </a:extLst>
          </a:blip>
          <a:srcRect l="63887"/>
          <a:stretch>
            <a:fillRect/>
          </a:stretch>
        </p:blipFill>
        <p:spPr bwMode="auto">
          <a:xfrm>
            <a:off x="0" y="1699778"/>
            <a:ext cx="1378914" cy="3818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0"/>
          <p:cNvPicPr>
            <a:picLocks noChangeAspect="1"/>
          </p:cNvPicPr>
          <p:nvPr userDrawn="1"/>
        </p:nvPicPr>
        <p:blipFill>
          <a:blip r:embed="rId5" cstate="screen">
            <a:extLst>
              <a:ext uri="{28A0092B-C50C-407E-A947-70E740481C1C}">
                <a14:useLocalDpi xmlns:a14="http://schemas.microsoft.com/office/drawing/2010/main" val="0"/>
              </a:ext>
            </a:extLst>
          </a:blip>
          <a:srcRect r="63887"/>
          <a:stretch>
            <a:fillRect/>
          </a:stretch>
        </p:blipFill>
        <p:spPr bwMode="auto">
          <a:xfrm>
            <a:off x="10972800" y="1688638"/>
            <a:ext cx="1219200" cy="3818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8952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仅标题">
    <p:spTree>
      <p:nvGrpSpPr>
        <p:cNvPr id="1" name=""/>
        <p:cNvGrpSpPr/>
        <p:nvPr/>
      </p:nvGrpSpPr>
      <p:grpSpPr>
        <a:xfrm>
          <a:off x="0" y="0"/>
          <a:ext cx="0" cy="0"/>
          <a:chOff x="0" y="0"/>
          <a:chExt cx="0" cy="0"/>
        </a:xfrm>
      </p:grpSpPr>
      <p:sp>
        <p:nvSpPr>
          <p:cNvPr id="2" name="矩形 1"/>
          <p:cNvSpPr/>
          <p:nvPr userDrawn="1"/>
        </p:nvSpPr>
        <p:spPr>
          <a:xfrm>
            <a:off x="9993962" y="6555606"/>
            <a:ext cx="2226211" cy="261186"/>
          </a:xfrm>
          <a:prstGeom prst="rect">
            <a:avLst/>
          </a:prstGeom>
        </p:spPr>
        <p:txBody>
          <a:bodyPr wrap="none">
            <a:spAutoFit/>
          </a:bodyPr>
          <a:lstStyle/>
          <a:p>
            <a:pPr>
              <a:defRPr/>
            </a:pPr>
            <a:r>
              <a:rPr lang="zh-CN" altLang="en-US" sz="1093" dirty="0">
                <a:solidFill>
                  <a:srgbClr val="003054"/>
                </a:solidFill>
                <a:ea typeface="微软雅黑" panose="020B0503020204020204" pitchFamily="34" charset="-122"/>
              </a:rPr>
              <a:t>http://www.chemicalsafety.org.cn</a:t>
            </a:r>
          </a:p>
        </p:txBody>
      </p:sp>
      <p:pic>
        <p:nvPicPr>
          <p:cNvPr id="3" name="图片 7"/>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491792" y="420170"/>
            <a:ext cx="635692" cy="46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0466" y="372424"/>
            <a:ext cx="2835312" cy="60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9"/>
          <p:cNvPicPr>
            <a:picLocks noChangeAspect="1"/>
          </p:cNvPicPr>
          <p:nvPr userDrawn="1"/>
        </p:nvPicPr>
        <p:blipFill>
          <a:blip r:embed="rId4" cstate="screen">
            <a:extLst>
              <a:ext uri="{28A0092B-C50C-407E-A947-70E740481C1C}">
                <a14:useLocalDpi xmlns:a14="http://schemas.microsoft.com/office/drawing/2010/main" val="0"/>
              </a:ext>
            </a:extLst>
          </a:blip>
          <a:srcRect l="63887"/>
          <a:stretch>
            <a:fillRect/>
          </a:stretch>
        </p:blipFill>
        <p:spPr bwMode="auto">
          <a:xfrm>
            <a:off x="0" y="1699778"/>
            <a:ext cx="1378914" cy="3818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0"/>
          <p:cNvPicPr>
            <a:picLocks noChangeAspect="1"/>
          </p:cNvPicPr>
          <p:nvPr userDrawn="1"/>
        </p:nvPicPr>
        <p:blipFill>
          <a:blip r:embed="rId5" cstate="screen">
            <a:extLst>
              <a:ext uri="{28A0092B-C50C-407E-A947-70E740481C1C}">
                <a14:useLocalDpi xmlns:a14="http://schemas.microsoft.com/office/drawing/2010/main" val="0"/>
              </a:ext>
            </a:extLst>
          </a:blip>
          <a:srcRect r="63887"/>
          <a:stretch>
            <a:fillRect/>
          </a:stretch>
        </p:blipFill>
        <p:spPr bwMode="auto">
          <a:xfrm>
            <a:off x="10972800" y="1688638"/>
            <a:ext cx="1219200" cy="3818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9590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1538267"/>
      </p:ext>
    </p:extLst>
  </p:cSld>
  <p:clrMapOvr>
    <a:masterClrMapping/>
  </p:clrMapOvr>
  <mc:AlternateContent xmlns:mc="http://schemas.openxmlformats.org/markup-compatibility/2006" xmlns:p14="http://schemas.microsoft.com/office/powerpoint/2010/main">
    <mc:Choice Requires="p14">
      <p:transition spd="slow" p14:dur="1600" advClick="0" advTm="5000">
        <p14:prism dir="u" isInverted="1"/>
      </p:transition>
    </mc:Choice>
    <mc:Fallback xmlns="">
      <p:transition spd="slow" advClick="0" advTm="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仅标题">
    <p:spTree>
      <p:nvGrpSpPr>
        <p:cNvPr id="1" name=""/>
        <p:cNvGrpSpPr/>
        <p:nvPr/>
      </p:nvGrpSpPr>
      <p:grpSpPr>
        <a:xfrm>
          <a:off x="0" y="0"/>
          <a:ext cx="0" cy="0"/>
          <a:chOff x="0" y="0"/>
          <a:chExt cx="0" cy="0"/>
        </a:xfrm>
      </p:grpSpPr>
      <p:sp>
        <p:nvSpPr>
          <p:cNvPr id="2" name="矩形 1"/>
          <p:cNvSpPr/>
          <p:nvPr userDrawn="1"/>
        </p:nvSpPr>
        <p:spPr>
          <a:xfrm>
            <a:off x="9993962" y="6555606"/>
            <a:ext cx="2226211" cy="261186"/>
          </a:xfrm>
          <a:prstGeom prst="rect">
            <a:avLst/>
          </a:prstGeom>
        </p:spPr>
        <p:txBody>
          <a:bodyPr wrap="none">
            <a:spAutoFit/>
          </a:bodyPr>
          <a:lstStyle/>
          <a:p>
            <a:pPr>
              <a:defRPr/>
            </a:pPr>
            <a:r>
              <a:rPr lang="zh-CN" altLang="en-US" sz="1093" dirty="0">
                <a:solidFill>
                  <a:srgbClr val="003054"/>
                </a:solidFill>
                <a:ea typeface="微软雅黑" panose="020B0503020204020204" pitchFamily="34" charset="-122"/>
              </a:rPr>
              <a:t>http://www.chemicalsafety.org.cn</a:t>
            </a:r>
          </a:p>
        </p:txBody>
      </p:sp>
      <p:pic>
        <p:nvPicPr>
          <p:cNvPr id="3" name="图片 7"/>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491792" y="420170"/>
            <a:ext cx="635692" cy="46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0466" y="372424"/>
            <a:ext cx="2835312" cy="60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9"/>
          <p:cNvPicPr>
            <a:picLocks noChangeAspect="1"/>
          </p:cNvPicPr>
          <p:nvPr userDrawn="1"/>
        </p:nvPicPr>
        <p:blipFill>
          <a:blip r:embed="rId4" cstate="screen">
            <a:extLst>
              <a:ext uri="{28A0092B-C50C-407E-A947-70E740481C1C}">
                <a14:useLocalDpi xmlns:a14="http://schemas.microsoft.com/office/drawing/2010/main" val="0"/>
              </a:ext>
            </a:extLst>
          </a:blip>
          <a:srcRect l="63887"/>
          <a:stretch>
            <a:fillRect/>
          </a:stretch>
        </p:blipFill>
        <p:spPr bwMode="auto">
          <a:xfrm>
            <a:off x="0" y="1699778"/>
            <a:ext cx="1378914" cy="3818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0"/>
          <p:cNvPicPr>
            <a:picLocks noChangeAspect="1"/>
          </p:cNvPicPr>
          <p:nvPr userDrawn="1"/>
        </p:nvPicPr>
        <p:blipFill>
          <a:blip r:embed="rId5" cstate="screen">
            <a:extLst>
              <a:ext uri="{28A0092B-C50C-407E-A947-70E740481C1C}">
                <a14:useLocalDpi xmlns:a14="http://schemas.microsoft.com/office/drawing/2010/main" val="0"/>
              </a:ext>
            </a:extLst>
          </a:blip>
          <a:srcRect r="63887"/>
          <a:stretch>
            <a:fillRect/>
          </a:stretch>
        </p:blipFill>
        <p:spPr bwMode="auto">
          <a:xfrm>
            <a:off x="10972800" y="1688638"/>
            <a:ext cx="1219200" cy="3818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02055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仅标题">
    <p:spTree>
      <p:nvGrpSpPr>
        <p:cNvPr id="1" name=""/>
        <p:cNvGrpSpPr/>
        <p:nvPr/>
      </p:nvGrpSpPr>
      <p:grpSpPr>
        <a:xfrm>
          <a:off x="0" y="0"/>
          <a:ext cx="0" cy="0"/>
          <a:chOff x="0" y="0"/>
          <a:chExt cx="0" cy="0"/>
        </a:xfrm>
      </p:grpSpPr>
      <p:sp>
        <p:nvSpPr>
          <p:cNvPr id="2" name="矩形 1"/>
          <p:cNvSpPr/>
          <p:nvPr userDrawn="1"/>
        </p:nvSpPr>
        <p:spPr>
          <a:xfrm>
            <a:off x="9993962" y="6555606"/>
            <a:ext cx="2226211" cy="261186"/>
          </a:xfrm>
          <a:prstGeom prst="rect">
            <a:avLst/>
          </a:prstGeom>
        </p:spPr>
        <p:txBody>
          <a:bodyPr wrap="none">
            <a:spAutoFit/>
          </a:bodyPr>
          <a:lstStyle/>
          <a:p>
            <a:pPr>
              <a:defRPr/>
            </a:pPr>
            <a:r>
              <a:rPr lang="zh-CN" altLang="en-US" sz="1093" dirty="0">
                <a:solidFill>
                  <a:srgbClr val="003054"/>
                </a:solidFill>
                <a:ea typeface="微软雅黑" panose="020B0503020204020204" pitchFamily="34" charset="-122"/>
              </a:rPr>
              <a:t>http://www.chemicalsafety.org.cn</a:t>
            </a:r>
          </a:p>
        </p:txBody>
      </p:sp>
      <p:pic>
        <p:nvPicPr>
          <p:cNvPr id="3" name="图片 7"/>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491792" y="420170"/>
            <a:ext cx="635692" cy="46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0466" y="372424"/>
            <a:ext cx="2835312" cy="60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9"/>
          <p:cNvPicPr>
            <a:picLocks noChangeAspect="1"/>
          </p:cNvPicPr>
          <p:nvPr userDrawn="1"/>
        </p:nvPicPr>
        <p:blipFill>
          <a:blip r:embed="rId4" cstate="screen">
            <a:extLst>
              <a:ext uri="{28A0092B-C50C-407E-A947-70E740481C1C}">
                <a14:useLocalDpi xmlns:a14="http://schemas.microsoft.com/office/drawing/2010/main" val="0"/>
              </a:ext>
            </a:extLst>
          </a:blip>
          <a:srcRect l="63887"/>
          <a:stretch>
            <a:fillRect/>
          </a:stretch>
        </p:blipFill>
        <p:spPr bwMode="auto">
          <a:xfrm>
            <a:off x="0" y="1699778"/>
            <a:ext cx="1378914" cy="3818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0"/>
          <p:cNvPicPr>
            <a:picLocks noChangeAspect="1"/>
          </p:cNvPicPr>
          <p:nvPr userDrawn="1"/>
        </p:nvPicPr>
        <p:blipFill>
          <a:blip r:embed="rId5" cstate="screen">
            <a:extLst>
              <a:ext uri="{28A0092B-C50C-407E-A947-70E740481C1C}">
                <a14:useLocalDpi xmlns:a14="http://schemas.microsoft.com/office/drawing/2010/main" val="0"/>
              </a:ext>
            </a:extLst>
          </a:blip>
          <a:srcRect r="63887"/>
          <a:stretch>
            <a:fillRect/>
          </a:stretch>
        </p:blipFill>
        <p:spPr bwMode="auto">
          <a:xfrm>
            <a:off x="10972800" y="1688638"/>
            <a:ext cx="1219200" cy="3818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65590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仅标题">
    <p:spTree>
      <p:nvGrpSpPr>
        <p:cNvPr id="1" name=""/>
        <p:cNvGrpSpPr/>
        <p:nvPr/>
      </p:nvGrpSpPr>
      <p:grpSpPr>
        <a:xfrm>
          <a:off x="0" y="0"/>
          <a:ext cx="0" cy="0"/>
          <a:chOff x="0" y="0"/>
          <a:chExt cx="0" cy="0"/>
        </a:xfrm>
      </p:grpSpPr>
      <p:sp>
        <p:nvSpPr>
          <p:cNvPr id="2" name="矩形 1"/>
          <p:cNvSpPr/>
          <p:nvPr userDrawn="1"/>
        </p:nvSpPr>
        <p:spPr>
          <a:xfrm>
            <a:off x="9993962" y="6555606"/>
            <a:ext cx="2226211" cy="261186"/>
          </a:xfrm>
          <a:prstGeom prst="rect">
            <a:avLst/>
          </a:prstGeom>
        </p:spPr>
        <p:txBody>
          <a:bodyPr wrap="none">
            <a:spAutoFit/>
          </a:bodyPr>
          <a:lstStyle/>
          <a:p>
            <a:pPr>
              <a:defRPr/>
            </a:pPr>
            <a:r>
              <a:rPr lang="zh-CN" altLang="en-US" sz="1093" dirty="0">
                <a:solidFill>
                  <a:srgbClr val="003054"/>
                </a:solidFill>
                <a:ea typeface="微软雅黑" panose="020B0503020204020204" pitchFamily="34" charset="-122"/>
              </a:rPr>
              <a:t>http://www.chemicalsafety.org.cn</a:t>
            </a:r>
          </a:p>
        </p:txBody>
      </p:sp>
      <p:pic>
        <p:nvPicPr>
          <p:cNvPr id="3" name="图片 7"/>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491792" y="420170"/>
            <a:ext cx="635692" cy="46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0466" y="372424"/>
            <a:ext cx="2835312" cy="60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9"/>
          <p:cNvPicPr>
            <a:picLocks noChangeAspect="1"/>
          </p:cNvPicPr>
          <p:nvPr userDrawn="1"/>
        </p:nvPicPr>
        <p:blipFill>
          <a:blip r:embed="rId4" cstate="screen">
            <a:extLst>
              <a:ext uri="{28A0092B-C50C-407E-A947-70E740481C1C}">
                <a14:useLocalDpi xmlns:a14="http://schemas.microsoft.com/office/drawing/2010/main" val="0"/>
              </a:ext>
            </a:extLst>
          </a:blip>
          <a:srcRect l="63887"/>
          <a:stretch>
            <a:fillRect/>
          </a:stretch>
        </p:blipFill>
        <p:spPr bwMode="auto">
          <a:xfrm>
            <a:off x="0" y="1699778"/>
            <a:ext cx="1378914" cy="3818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0"/>
          <p:cNvPicPr>
            <a:picLocks noChangeAspect="1"/>
          </p:cNvPicPr>
          <p:nvPr userDrawn="1"/>
        </p:nvPicPr>
        <p:blipFill>
          <a:blip r:embed="rId5" cstate="screen">
            <a:extLst>
              <a:ext uri="{28A0092B-C50C-407E-A947-70E740481C1C}">
                <a14:useLocalDpi xmlns:a14="http://schemas.microsoft.com/office/drawing/2010/main" val="0"/>
              </a:ext>
            </a:extLst>
          </a:blip>
          <a:srcRect r="63887"/>
          <a:stretch>
            <a:fillRect/>
          </a:stretch>
        </p:blipFill>
        <p:spPr bwMode="auto">
          <a:xfrm>
            <a:off x="10972800" y="1688638"/>
            <a:ext cx="1219200" cy="3818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06288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5962"/>
            </a:lvl1pPr>
          </a:lstStyle>
          <a:p>
            <a:r>
              <a:rPr lang="zh-CN" altLang="en-US" noProof="1" smtClean="0"/>
              <a:t>单击此处编辑母版标题样式</a:t>
            </a:r>
            <a:endParaRPr lang="en-US" noProof="1"/>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386"/>
            </a:lvl1pPr>
            <a:lvl2pPr marL="454152" indent="0" algn="ctr">
              <a:buNone/>
              <a:defRPr sz="1987"/>
            </a:lvl2pPr>
            <a:lvl3pPr marL="908304" indent="0" algn="ctr">
              <a:buNone/>
              <a:defRPr sz="1788"/>
            </a:lvl3pPr>
            <a:lvl4pPr marL="1363088" indent="0" algn="ctr">
              <a:buNone/>
              <a:defRPr sz="1589"/>
            </a:lvl4pPr>
            <a:lvl5pPr marL="1817240" indent="0" algn="ctr">
              <a:buNone/>
              <a:defRPr sz="1589"/>
            </a:lvl5pPr>
            <a:lvl6pPr marL="2271392" indent="0" algn="ctr">
              <a:buNone/>
              <a:defRPr sz="1589"/>
            </a:lvl6pPr>
            <a:lvl7pPr marL="2725544" indent="0" algn="ctr">
              <a:buNone/>
              <a:defRPr sz="1589"/>
            </a:lvl7pPr>
            <a:lvl8pPr marL="3179696" indent="0" algn="ctr">
              <a:buNone/>
              <a:defRPr sz="1589"/>
            </a:lvl8pPr>
            <a:lvl9pPr marL="3634480" indent="0" algn="ctr">
              <a:buNone/>
              <a:defRPr sz="1589"/>
            </a:lvl9pPr>
          </a:lstStyle>
          <a:p>
            <a:r>
              <a:rPr lang="zh-CN" altLang="en-US" noProof="1" smtClean="0"/>
              <a:t>单击以编辑母版副标题样式</a:t>
            </a:r>
            <a:endParaRPr lang="en-US" noProof="1"/>
          </a:p>
        </p:txBody>
      </p:sp>
      <p:sp>
        <p:nvSpPr>
          <p:cNvPr id="4" name="Date Placeholder 3"/>
          <p:cNvSpPr>
            <a:spLocks noGrp="1"/>
          </p:cNvSpPr>
          <p:nvPr>
            <p:ph type="dt" sz="half" idx="10"/>
          </p:nvPr>
        </p:nvSpPr>
        <p:spPr>
          <a:xfrm>
            <a:off x="838102" y="6356660"/>
            <a:ext cx="2743596" cy="364466"/>
          </a:xfrm>
          <a:prstGeom prst="rect">
            <a:avLst/>
          </a:prstGeom>
        </p:spPr>
        <p:txBody>
          <a:bodyPr/>
          <a:lstStyle>
            <a:lvl1pPr>
              <a:defRPr/>
            </a:lvl1pPr>
          </a:lstStyle>
          <a:p>
            <a:pPr>
              <a:defRPr/>
            </a:pPr>
            <a:fld id="{1F930798-AD0F-4C1A-AB3C-8A835524E529}" type="datetime1">
              <a:rPr lang="zh-CN" altLang="en-US"/>
              <a:pPr>
                <a:defRPr/>
              </a:pPr>
              <a:t>2022/4/15</a:t>
            </a:fld>
            <a:endParaRPr lang="zh-CN" altLang="en-US"/>
          </a:p>
        </p:txBody>
      </p:sp>
      <p:sp>
        <p:nvSpPr>
          <p:cNvPr id="5" name="Footer Placeholder 4"/>
          <p:cNvSpPr>
            <a:spLocks noGrp="1"/>
          </p:cNvSpPr>
          <p:nvPr>
            <p:ph type="ftr" sz="quarter" idx="11"/>
          </p:nvPr>
        </p:nvSpPr>
        <p:spPr>
          <a:xfrm>
            <a:off x="4038699" y="6356660"/>
            <a:ext cx="4114602" cy="364466"/>
          </a:xfrm>
          <a:prstGeom prst="rect">
            <a:avLst/>
          </a:prstGeom>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a:xfrm>
            <a:off x="8610304" y="6356660"/>
            <a:ext cx="2743595" cy="364466"/>
          </a:xfrm>
          <a:prstGeom prst="rect">
            <a:avLst/>
          </a:prstGeom>
        </p:spPr>
        <p:txBody>
          <a:bodyPr/>
          <a:lstStyle>
            <a:lvl1pPr>
              <a:defRPr/>
            </a:lvl1pPr>
          </a:lstStyle>
          <a:p>
            <a:pPr>
              <a:defRPr/>
            </a:pPr>
            <a:fld id="{225D690D-9C52-4747-A10E-0DDE4A12A288}" type="slidenum">
              <a:rPr lang="zh-CN" altLang="en-US"/>
              <a:pPr>
                <a:defRPr/>
              </a:pPr>
              <a:t>‹#›</a:t>
            </a:fld>
            <a:endParaRPr lang="zh-CN" altLang="en-US"/>
          </a:p>
        </p:txBody>
      </p:sp>
    </p:spTree>
    <p:extLst>
      <p:ext uri="{BB962C8B-B14F-4D97-AF65-F5344CB8AC3E}">
        <p14:creationId xmlns:p14="http://schemas.microsoft.com/office/powerpoint/2010/main" val="1414027259"/>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87222"/>
          </a:xfrm>
          <a:prstGeom prst="rect">
            <a:avLst/>
          </a:prstGeom>
        </p:spPr>
      </p:pic>
    </p:spTree>
    <p:extLst>
      <p:ext uri="{BB962C8B-B14F-4D97-AF65-F5344CB8AC3E}">
        <p14:creationId xmlns:p14="http://schemas.microsoft.com/office/powerpoint/2010/main" val="337921891"/>
      </p:ext>
    </p:extLst>
  </p:cSld>
  <p:clrMapOvr>
    <a:masterClrMapping/>
  </p:clrMapOvr>
  <mc:AlternateContent xmlns:mc="http://schemas.openxmlformats.org/markup-compatibility/2006">
    <mc:Choice xmlns:p14="http://schemas.microsoft.com/office/powerpoint/2010/main" Requires="p14">
      <p:transition spd="slow" p14:dur="5000" advClick="0" advTm="0">
        <p:random/>
      </p:transition>
    </mc:Choice>
    <mc:Fallback>
      <p:transition spd="slow" advClick="0"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和竖排文字">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87222"/>
          </a:xfrm>
          <a:prstGeom prst="rect">
            <a:avLst/>
          </a:prstGeom>
        </p:spPr>
      </p:pic>
    </p:spTree>
    <p:extLst>
      <p:ext uri="{BB962C8B-B14F-4D97-AF65-F5344CB8AC3E}">
        <p14:creationId xmlns:p14="http://schemas.microsoft.com/office/powerpoint/2010/main" val="815884998"/>
      </p:ext>
    </p:extLst>
  </p:cSld>
  <p:clrMapOvr>
    <a:masterClrMapping/>
  </p:clrMapOvr>
  <mc:AlternateContent xmlns:mc="http://schemas.openxmlformats.org/markup-compatibility/2006">
    <mc:Choice xmlns:p14="http://schemas.microsoft.com/office/powerpoint/2010/main" Requires="p14">
      <p:transition spd="slow" p14:dur="5000" advClick="0" advTm="0">
        <p:random/>
      </p:transition>
    </mc:Choice>
    <mc:Fallback>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8428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BC8061D3-DB35-47C1-9995-483D862AFB3B}"/>
              </a:ext>
            </a:extLst>
          </p:cNvPr>
          <p:cNvSpPr/>
          <p:nvPr userDrawn="1"/>
        </p:nvSpPr>
        <p:spPr>
          <a:xfrm>
            <a:off x="3296910" y="162225"/>
            <a:ext cx="8893755" cy="5662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ea"/>
              <a:ea typeface="+mj-ea"/>
              <a:cs typeface="+mn-cs"/>
              <a:sym typeface="Arial" panose="020B0604020202020204" pitchFamily="34" charset="0"/>
            </a:endParaRPr>
          </a:p>
        </p:txBody>
      </p:sp>
      <p:sp>
        <p:nvSpPr>
          <p:cNvPr id="3" name="矩形 2">
            <a:extLst>
              <a:ext uri="{FF2B5EF4-FFF2-40B4-BE49-F238E27FC236}">
                <a16:creationId xmlns="" xmlns:a16="http://schemas.microsoft.com/office/drawing/2014/main" id="{290A4F6A-E2BB-41CC-9E1A-70464B7BD4B0}"/>
              </a:ext>
            </a:extLst>
          </p:cNvPr>
          <p:cNvSpPr/>
          <p:nvPr userDrawn="1"/>
        </p:nvSpPr>
        <p:spPr>
          <a:xfrm>
            <a:off x="1340" y="162225"/>
            <a:ext cx="240922" cy="5662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ea"/>
              <a:ea typeface="+mj-ea"/>
              <a:cs typeface="+mn-cs"/>
              <a:sym typeface="Arial" panose="020B0604020202020204" pitchFamily="34" charset="0"/>
            </a:endParaRPr>
          </a:p>
        </p:txBody>
      </p:sp>
      <p:sp>
        <p:nvSpPr>
          <p:cNvPr id="4" name="矩形 3">
            <a:extLst>
              <a:ext uri="{FF2B5EF4-FFF2-40B4-BE49-F238E27FC236}">
                <a16:creationId xmlns="" xmlns:a16="http://schemas.microsoft.com/office/drawing/2014/main" id="{390EC3C6-93B4-4AB4-AD32-926A5EAE2153}"/>
              </a:ext>
            </a:extLst>
          </p:cNvPr>
          <p:cNvSpPr/>
          <p:nvPr userDrawn="1"/>
        </p:nvSpPr>
        <p:spPr>
          <a:xfrm>
            <a:off x="273997" y="162225"/>
            <a:ext cx="64153" cy="5662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ea"/>
              <a:ea typeface="+mj-ea"/>
              <a:cs typeface="+mn-cs"/>
              <a:sym typeface="Arial" panose="020B0604020202020204" pitchFamily="34" charset="0"/>
            </a:endParaRPr>
          </a:p>
        </p:txBody>
      </p:sp>
      <p:sp>
        <p:nvSpPr>
          <p:cNvPr id="5" name="文本框 4">
            <a:extLst>
              <a:ext uri="{FF2B5EF4-FFF2-40B4-BE49-F238E27FC236}">
                <a16:creationId xmlns="" xmlns:a16="http://schemas.microsoft.com/office/drawing/2014/main" id="{40540721-8A37-42FE-B470-E88ADAAE3E92}"/>
              </a:ext>
            </a:extLst>
          </p:cNvPr>
          <p:cNvSpPr txBox="1"/>
          <p:nvPr userDrawn="1"/>
        </p:nvSpPr>
        <p:spPr>
          <a:xfrm>
            <a:off x="415076" y="90722"/>
            <a:ext cx="2734297" cy="707886"/>
          </a:xfrm>
          <a:prstGeom prst="rect">
            <a:avLst/>
          </a:prstGeom>
          <a:noFill/>
        </p:spPr>
        <p:txBody>
          <a:bodyPr wrap="square" rtlCol="0">
            <a:spAutoFit/>
          </a:bodyPr>
          <a:lstStyle/>
          <a:p>
            <a:pPr lvl="0" algn="l">
              <a:defRPr/>
            </a:pPr>
            <a:r>
              <a:rPr lang="zh-CN" altLang="en-US" sz="2000" b="1" dirty="0" smtClean="0">
                <a:solidFill>
                  <a:prstClr val="black">
                    <a:lumMod val="65000"/>
                    <a:lumOff val="35000"/>
                  </a:prstClr>
                </a:solidFill>
                <a:latin typeface="+mj-ea"/>
                <a:ea typeface="+mj-ea"/>
                <a:cs typeface="+mn-ea"/>
                <a:sym typeface="Arial" panose="020B0604020202020204" pitchFamily="34" charset="0"/>
              </a:rPr>
              <a:t>近年化学品安全法规标准总体更新情况</a:t>
            </a:r>
          </a:p>
        </p:txBody>
      </p:sp>
      <p:grpSp>
        <p:nvGrpSpPr>
          <p:cNvPr id="12" name="组合 13"/>
          <p:cNvGrpSpPr>
            <a:grpSpLocks/>
          </p:cNvGrpSpPr>
          <p:nvPr userDrawn="1"/>
        </p:nvGrpSpPr>
        <p:grpSpPr bwMode="auto">
          <a:xfrm>
            <a:off x="10207869" y="214115"/>
            <a:ext cx="1872762" cy="461100"/>
            <a:chOff x="102042" y="372820"/>
            <a:chExt cx="3322249" cy="603556"/>
          </a:xfrm>
        </p:grpSpPr>
        <p:pic>
          <p:nvPicPr>
            <p:cNvPr id="13" name="图片 16"/>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2042" y="419877"/>
              <a:ext cx="635223" cy="46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8"/>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89406" y="372820"/>
              <a:ext cx="2834885" cy="603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96259489"/>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59F93E8F-6F5C-4A5F-9523-B3B0952BA3AF}"/>
              </a:ext>
            </a:extLst>
          </p:cNvPr>
          <p:cNvSpPr/>
          <p:nvPr userDrawn="1"/>
        </p:nvSpPr>
        <p:spPr>
          <a:xfrm>
            <a:off x="3296910" y="162225"/>
            <a:ext cx="8893755" cy="5662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ea"/>
              <a:ea typeface="+mj-ea"/>
              <a:cs typeface="+mn-cs"/>
              <a:sym typeface="Arial" panose="020B0604020202020204" pitchFamily="34" charset="0"/>
            </a:endParaRPr>
          </a:p>
        </p:txBody>
      </p:sp>
      <p:sp>
        <p:nvSpPr>
          <p:cNvPr id="3" name="矩形 2">
            <a:extLst>
              <a:ext uri="{FF2B5EF4-FFF2-40B4-BE49-F238E27FC236}">
                <a16:creationId xmlns="" xmlns:a16="http://schemas.microsoft.com/office/drawing/2014/main" id="{1B33CD09-1BC5-4B3B-9382-7A95257A20E2}"/>
              </a:ext>
            </a:extLst>
          </p:cNvPr>
          <p:cNvSpPr/>
          <p:nvPr userDrawn="1"/>
        </p:nvSpPr>
        <p:spPr>
          <a:xfrm>
            <a:off x="1340" y="162225"/>
            <a:ext cx="240922" cy="5662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ea"/>
              <a:ea typeface="+mj-ea"/>
              <a:cs typeface="+mn-cs"/>
              <a:sym typeface="Arial" panose="020B0604020202020204" pitchFamily="34" charset="0"/>
            </a:endParaRPr>
          </a:p>
        </p:txBody>
      </p:sp>
      <p:sp>
        <p:nvSpPr>
          <p:cNvPr id="4" name="矩形 3">
            <a:extLst>
              <a:ext uri="{FF2B5EF4-FFF2-40B4-BE49-F238E27FC236}">
                <a16:creationId xmlns="" xmlns:a16="http://schemas.microsoft.com/office/drawing/2014/main" id="{FD1C1E31-C9E5-4455-B9E8-9EB56765E5F4}"/>
              </a:ext>
            </a:extLst>
          </p:cNvPr>
          <p:cNvSpPr/>
          <p:nvPr userDrawn="1"/>
        </p:nvSpPr>
        <p:spPr>
          <a:xfrm>
            <a:off x="273997" y="162225"/>
            <a:ext cx="64153" cy="5662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ea"/>
              <a:ea typeface="+mj-ea"/>
              <a:cs typeface="+mn-cs"/>
              <a:sym typeface="Arial" panose="020B0604020202020204" pitchFamily="34" charset="0"/>
            </a:endParaRPr>
          </a:p>
        </p:txBody>
      </p:sp>
      <p:sp>
        <p:nvSpPr>
          <p:cNvPr id="8" name="文本框 7">
            <a:extLst>
              <a:ext uri="{FF2B5EF4-FFF2-40B4-BE49-F238E27FC236}">
                <a16:creationId xmlns="" xmlns:a16="http://schemas.microsoft.com/office/drawing/2014/main" id="{40540721-8A37-42FE-B470-E88ADAAE3E92}"/>
              </a:ext>
            </a:extLst>
          </p:cNvPr>
          <p:cNvSpPr txBox="1"/>
          <p:nvPr userDrawn="1"/>
        </p:nvSpPr>
        <p:spPr>
          <a:xfrm>
            <a:off x="273997" y="90722"/>
            <a:ext cx="3208586" cy="707886"/>
          </a:xfrm>
          <a:prstGeom prst="rect">
            <a:avLst/>
          </a:prstGeom>
          <a:noFill/>
        </p:spPr>
        <p:txBody>
          <a:bodyPr wrap="square" rtlCol="0">
            <a:spAutoFit/>
          </a:bodyPr>
          <a:lstStyle/>
          <a:p>
            <a:pPr lvl="0" algn="l">
              <a:defRPr/>
            </a:pPr>
            <a:r>
              <a:rPr lang="zh-CN" altLang="en-US" sz="2000" b="1" dirty="0" smtClean="0">
                <a:solidFill>
                  <a:prstClr val="black">
                    <a:lumMod val="65000"/>
                    <a:lumOff val="35000"/>
                  </a:prstClr>
                </a:solidFill>
                <a:latin typeface="+mj-ea"/>
                <a:ea typeface="+mj-ea"/>
                <a:cs typeface="+mn-ea"/>
                <a:sym typeface="Arial" panose="020B0604020202020204" pitchFamily="34" charset="0"/>
              </a:rPr>
              <a:t>最新常用化学品安全相关法规标准交流</a:t>
            </a:r>
            <a:endParaRPr lang="zh-CN" altLang="en-US" sz="2000" b="1" dirty="0">
              <a:solidFill>
                <a:prstClr val="black">
                  <a:lumMod val="65000"/>
                  <a:lumOff val="35000"/>
                </a:prstClr>
              </a:solidFill>
              <a:latin typeface="+mj-ea"/>
              <a:ea typeface="+mj-ea"/>
              <a:cs typeface="+mn-ea"/>
              <a:sym typeface="Arial" panose="020B0604020202020204" pitchFamily="34" charset="0"/>
            </a:endParaRPr>
          </a:p>
        </p:txBody>
      </p:sp>
      <p:grpSp>
        <p:nvGrpSpPr>
          <p:cNvPr id="9" name="组合 13"/>
          <p:cNvGrpSpPr>
            <a:grpSpLocks/>
          </p:cNvGrpSpPr>
          <p:nvPr userDrawn="1"/>
        </p:nvGrpSpPr>
        <p:grpSpPr bwMode="auto">
          <a:xfrm>
            <a:off x="10207869" y="214115"/>
            <a:ext cx="1872762" cy="461100"/>
            <a:chOff x="102042" y="372820"/>
            <a:chExt cx="3322249" cy="603556"/>
          </a:xfrm>
        </p:grpSpPr>
        <p:pic>
          <p:nvPicPr>
            <p:cNvPr id="10" name="图片 16"/>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2042" y="419877"/>
              <a:ext cx="635223" cy="46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8"/>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89406" y="372820"/>
              <a:ext cx="2834885" cy="603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12480716"/>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8D43B17D-7BE9-4D15-AE1B-848BFE18A877}"/>
              </a:ext>
            </a:extLst>
          </p:cNvPr>
          <p:cNvSpPr/>
          <p:nvPr userDrawn="1"/>
        </p:nvSpPr>
        <p:spPr>
          <a:xfrm>
            <a:off x="3296910" y="162225"/>
            <a:ext cx="8893755" cy="5662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ea"/>
              <a:ea typeface="+mj-ea"/>
              <a:cs typeface="+mn-cs"/>
              <a:sym typeface="Arial" panose="020B0604020202020204" pitchFamily="34" charset="0"/>
            </a:endParaRPr>
          </a:p>
        </p:txBody>
      </p:sp>
      <p:sp>
        <p:nvSpPr>
          <p:cNvPr id="3" name="矩形 2">
            <a:extLst>
              <a:ext uri="{FF2B5EF4-FFF2-40B4-BE49-F238E27FC236}">
                <a16:creationId xmlns="" xmlns:a16="http://schemas.microsoft.com/office/drawing/2014/main" id="{C625CEB7-021D-40A2-BC6A-BA9E1EA37D26}"/>
              </a:ext>
            </a:extLst>
          </p:cNvPr>
          <p:cNvSpPr/>
          <p:nvPr userDrawn="1"/>
        </p:nvSpPr>
        <p:spPr>
          <a:xfrm>
            <a:off x="1340" y="162225"/>
            <a:ext cx="240922" cy="5662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ea"/>
              <a:ea typeface="+mj-ea"/>
              <a:cs typeface="+mn-cs"/>
              <a:sym typeface="Arial" panose="020B0604020202020204" pitchFamily="34" charset="0"/>
            </a:endParaRPr>
          </a:p>
        </p:txBody>
      </p:sp>
      <p:sp>
        <p:nvSpPr>
          <p:cNvPr id="4" name="矩形 3">
            <a:extLst>
              <a:ext uri="{FF2B5EF4-FFF2-40B4-BE49-F238E27FC236}">
                <a16:creationId xmlns="" xmlns:a16="http://schemas.microsoft.com/office/drawing/2014/main" id="{C00D81D8-7464-4734-9F30-0FBB1ABBCBE7}"/>
              </a:ext>
            </a:extLst>
          </p:cNvPr>
          <p:cNvSpPr/>
          <p:nvPr userDrawn="1"/>
        </p:nvSpPr>
        <p:spPr>
          <a:xfrm>
            <a:off x="273997" y="162225"/>
            <a:ext cx="64153" cy="5662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ea"/>
              <a:ea typeface="+mj-ea"/>
              <a:cs typeface="+mn-cs"/>
              <a:sym typeface="Arial" panose="020B0604020202020204" pitchFamily="34" charset="0"/>
            </a:endParaRPr>
          </a:p>
        </p:txBody>
      </p:sp>
      <p:sp>
        <p:nvSpPr>
          <p:cNvPr id="5" name="文本框 4">
            <a:extLst>
              <a:ext uri="{FF2B5EF4-FFF2-40B4-BE49-F238E27FC236}">
                <a16:creationId xmlns="" xmlns:a16="http://schemas.microsoft.com/office/drawing/2014/main" id="{735A5DFD-2166-4205-ABFE-41D8626C830F}"/>
              </a:ext>
            </a:extLst>
          </p:cNvPr>
          <p:cNvSpPr txBox="1"/>
          <p:nvPr userDrawn="1"/>
        </p:nvSpPr>
        <p:spPr>
          <a:xfrm>
            <a:off x="369885" y="91216"/>
            <a:ext cx="2734297" cy="707886"/>
          </a:xfrm>
          <a:prstGeom prst="rect">
            <a:avLst/>
          </a:prstGeom>
          <a:noFill/>
        </p:spPr>
        <p:txBody>
          <a:bodyPr wrap="square" rtlCol="0">
            <a:spAutoFit/>
          </a:bodyPr>
          <a:lstStyle/>
          <a:p>
            <a:pPr lvl="0" algn="l">
              <a:defRPr/>
            </a:pPr>
            <a:r>
              <a:rPr lang="zh-CN" altLang="en-US" sz="2000" b="1" dirty="0" smtClean="0">
                <a:solidFill>
                  <a:prstClr val="black">
                    <a:lumMod val="65000"/>
                    <a:lumOff val="35000"/>
                  </a:prstClr>
                </a:solidFill>
                <a:latin typeface="+mj-ea"/>
                <a:ea typeface="+mj-ea"/>
                <a:cs typeface="+mn-ea"/>
                <a:sym typeface="Arial" panose="020B0604020202020204" pitchFamily="34" charset="0"/>
              </a:rPr>
              <a:t>附：与</a:t>
            </a:r>
            <a:r>
              <a:rPr lang="en-US" altLang="zh-CN" sz="2000" b="1" dirty="0" smtClean="0">
                <a:solidFill>
                  <a:prstClr val="black">
                    <a:lumMod val="65000"/>
                    <a:lumOff val="35000"/>
                  </a:prstClr>
                </a:solidFill>
                <a:latin typeface="+mj-ea"/>
                <a:ea typeface="+mj-ea"/>
                <a:cs typeface="+mn-ea"/>
                <a:sym typeface="Arial" panose="020B0604020202020204" pitchFamily="34" charset="0"/>
              </a:rPr>
              <a:t>《</a:t>
            </a:r>
            <a:r>
              <a:rPr lang="zh-CN" altLang="en-US" sz="2000" b="1" dirty="0" smtClean="0">
                <a:solidFill>
                  <a:prstClr val="black">
                    <a:lumMod val="65000"/>
                    <a:lumOff val="35000"/>
                  </a:prstClr>
                </a:solidFill>
                <a:latin typeface="+mj-ea"/>
                <a:ea typeface="+mj-ea"/>
                <a:cs typeface="+mn-ea"/>
                <a:sym typeface="Arial" panose="020B0604020202020204" pitchFamily="34" charset="0"/>
              </a:rPr>
              <a:t>安全生产法</a:t>
            </a:r>
            <a:r>
              <a:rPr lang="en-US" altLang="zh-CN" sz="2000" b="1" dirty="0" smtClean="0">
                <a:solidFill>
                  <a:prstClr val="black">
                    <a:lumMod val="65000"/>
                    <a:lumOff val="35000"/>
                  </a:prstClr>
                </a:solidFill>
                <a:latin typeface="+mj-ea"/>
                <a:ea typeface="+mj-ea"/>
                <a:cs typeface="+mn-ea"/>
                <a:sym typeface="Arial" panose="020B0604020202020204" pitchFamily="34" charset="0"/>
              </a:rPr>
              <a:t>》</a:t>
            </a:r>
            <a:r>
              <a:rPr lang="zh-CN" altLang="en-US" sz="2000" b="1" dirty="0" smtClean="0">
                <a:solidFill>
                  <a:prstClr val="black">
                    <a:lumMod val="65000"/>
                    <a:lumOff val="35000"/>
                  </a:prstClr>
                </a:solidFill>
                <a:latin typeface="+mj-ea"/>
                <a:ea typeface="+mj-ea"/>
                <a:cs typeface="+mn-ea"/>
                <a:sym typeface="Arial" panose="020B0604020202020204" pitchFamily="34" charset="0"/>
              </a:rPr>
              <a:t>有关的刑法规定</a:t>
            </a:r>
            <a:endParaRPr lang="zh-CN" altLang="en-US" sz="2000" b="1" dirty="0">
              <a:solidFill>
                <a:prstClr val="black">
                  <a:lumMod val="65000"/>
                  <a:lumOff val="35000"/>
                </a:prstClr>
              </a:solidFill>
              <a:latin typeface="+mj-ea"/>
              <a:ea typeface="+mj-ea"/>
              <a:cs typeface="+mn-ea"/>
              <a:sym typeface="Arial" panose="020B0604020202020204" pitchFamily="34" charset="0"/>
            </a:endParaRPr>
          </a:p>
        </p:txBody>
      </p:sp>
      <p:grpSp>
        <p:nvGrpSpPr>
          <p:cNvPr id="8" name="组合 13"/>
          <p:cNvGrpSpPr>
            <a:grpSpLocks/>
          </p:cNvGrpSpPr>
          <p:nvPr userDrawn="1"/>
        </p:nvGrpSpPr>
        <p:grpSpPr bwMode="auto">
          <a:xfrm>
            <a:off x="10207869" y="214115"/>
            <a:ext cx="1872762" cy="461100"/>
            <a:chOff x="102042" y="372820"/>
            <a:chExt cx="3322249" cy="603556"/>
          </a:xfrm>
        </p:grpSpPr>
        <p:pic>
          <p:nvPicPr>
            <p:cNvPr id="9" name="图片 16"/>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2042" y="419877"/>
              <a:ext cx="635223" cy="46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8"/>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89406" y="372820"/>
              <a:ext cx="2834885" cy="603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22825525"/>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B8719F85-E306-4DEC-BE30-85AB62FDC307}"/>
              </a:ext>
            </a:extLst>
          </p:cNvPr>
          <p:cNvSpPr/>
          <p:nvPr userDrawn="1"/>
        </p:nvSpPr>
        <p:spPr>
          <a:xfrm>
            <a:off x="3296910" y="162225"/>
            <a:ext cx="8893755" cy="5662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ea"/>
              <a:ea typeface="+mj-ea"/>
              <a:cs typeface="+mn-cs"/>
              <a:sym typeface="Arial" panose="020B0604020202020204" pitchFamily="34" charset="0"/>
            </a:endParaRPr>
          </a:p>
        </p:txBody>
      </p:sp>
      <p:sp>
        <p:nvSpPr>
          <p:cNvPr id="3" name="矩形 2">
            <a:extLst>
              <a:ext uri="{FF2B5EF4-FFF2-40B4-BE49-F238E27FC236}">
                <a16:creationId xmlns="" xmlns:a16="http://schemas.microsoft.com/office/drawing/2014/main" id="{A56BB9EC-D349-4B3A-AD08-E9D9F01CAE36}"/>
              </a:ext>
            </a:extLst>
          </p:cNvPr>
          <p:cNvSpPr/>
          <p:nvPr userDrawn="1"/>
        </p:nvSpPr>
        <p:spPr>
          <a:xfrm>
            <a:off x="1340" y="162225"/>
            <a:ext cx="240922" cy="5662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ea"/>
              <a:ea typeface="+mj-ea"/>
              <a:cs typeface="+mn-cs"/>
              <a:sym typeface="Arial" panose="020B0604020202020204" pitchFamily="34" charset="0"/>
            </a:endParaRPr>
          </a:p>
        </p:txBody>
      </p:sp>
      <p:sp>
        <p:nvSpPr>
          <p:cNvPr id="4" name="矩形 3">
            <a:extLst>
              <a:ext uri="{FF2B5EF4-FFF2-40B4-BE49-F238E27FC236}">
                <a16:creationId xmlns="" xmlns:a16="http://schemas.microsoft.com/office/drawing/2014/main" id="{D4C86AA9-4A0D-48A5-82A3-70FBB8C40ED8}"/>
              </a:ext>
            </a:extLst>
          </p:cNvPr>
          <p:cNvSpPr/>
          <p:nvPr userDrawn="1"/>
        </p:nvSpPr>
        <p:spPr>
          <a:xfrm>
            <a:off x="273997" y="162225"/>
            <a:ext cx="64153" cy="5662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ea"/>
              <a:ea typeface="+mj-ea"/>
              <a:cs typeface="+mn-cs"/>
              <a:sym typeface="Arial" panose="020B0604020202020204" pitchFamily="34" charset="0"/>
            </a:endParaRPr>
          </a:p>
        </p:txBody>
      </p:sp>
      <p:sp>
        <p:nvSpPr>
          <p:cNvPr id="5" name="文本框 4">
            <a:extLst>
              <a:ext uri="{FF2B5EF4-FFF2-40B4-BE49-F238E27FC236}">
                <a16:creationId xmlns="" xmlns:a16="http://schemas.microsoft.com/office/drawing/2014/main" id="{85ECEA70-4B47-46F0-8A9F-A6FD7E539BED}"/>
              </a:ext>
            </a:extLst>
          </p:cNvPr>
          <p:cNvSpPr txBox="1"/>
          <p:nvPr userDrawn="1"/>
        </p:nvSpPr>
        <p:spPr>
          <a:xfrm>
            <a:off x="466725" y="182780"/>
            <a:ext cx="2734297" cy="400110"/>
          </a:xfrm>
          <a:prstGeom prst="rect">
            <a:avLst/>
          </a:prstGeom>
          <a:noFill/>
        </p:spPr>
        <p:txBody>
          <a:bodyPr wrap="square" rtlCol="0">
            <a:spAutoFit/>
          </a:bodyPr>
          <a:lstStyle/>
          <a:p>
            <a:pPr lvl="0" algn="ctr">
              <a:defRPr/>
            </a:pPr>
            <a:r>
              <a:rPr lang="zh-CN" altLang="en-US" sz="2000" b="1" dirty="0">
                <a:solidFill>
                  <a:prstClr val="black">
                    <a:lumMod val="65000"/>
                    <a:lumOff val="35000"/>
                  </a:prstClr>
                </a:solidFill>
                <a:latin typeface="+mj-ea"/>
                <a:ea typeface="+mj-ea"/>
                <a:cs typeface="+mn-ea"/>
                <a:sym typeface="Arial" panose="020B0604020202020204" pitchFamily="34" charset="0"/>
              </a:rPr>
              <a:t>下年度工作计划</a:t>
            </a:r>
          </a:p>
        </p:txBody>
      </p:sp>
      <p:sp>
        <p:nvSpPr>
          <p:cNvPr id="6" name="Content Placeholder 2">
            <a:extLst>
              <a:ext uri="{FF2B5EF4-FFF2-40B4-BE49-F238E27FC236}">
                <a16:creationId xmlns="" xmlns:a16="http://schemas.microsoft.com/office/drawing/2014/main" id="{C6460620-EBFF-4220-A3D8-49F58458BA3B}"/>
              </a:ext>
            </a:extLst>
          </p:cNvPr>
          <p:cNvSpPr txBox="1">
            <a:spLocks/>
          </p:cNvSpPr>
          <p:nvPr userDrawn="1"/>
        </p:nvSpPr>
        <p:spPr>
          <a:xfrm>
            <a:off x="10055689" y="182780"/>
            <a:ext cx="1807531" cy="524759"/>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marL="0" marR="0" lvl="0" indent="0" algn="ctr" defTabSz="457200" rtl="0" eaLnBrk="1" fontAlgn="auto" latinLnBrk="0" hangingPunct="1">
              <a:lnSpc>
                <a:spcPct val="100000"/>
              </a:lnSpc>
              <a:spcBef>
                <a:spcPct val="20000"/>
              </a:spcBef>
              <a:spcAft>
                <a:spcPts val="600"/>
              </a:spcAft>
              <a:buClr>
                <a:srgbClr val="C00000">
                  <a:lumMod val="75000"/>
                </a:srgbClr>
              </a:buClr>
              <a:buSzPct val="145000"/>
              <a:buFont typeface="Arial"/>
              <a:buNone/>
              <a:tabLst/>
              <a:defRPr/>
            </a:pPr>
            <a:r>
              <a:rPr kumimoji="0" lang="en-US" altLang="zh-CN" sz="3410" b="1" i="0" u="none" strike="noStrike" kern="1200" cap="none" spc="0" normalizeH="0" baseline="0" noProof="0">
                <a:ln>
                  <a:noFill/>
                </a:ln>
                <a:solidFill>
                  <a:prstClr val="white"/>
                </a:solidFill>
                <a:effectLst/>
                <a:uLnTx/>
                <a:uFillTx/>
                <a:latin typeface="+mj-ea"/>
                <a:ea typeface="+mj-ea"/>
                <a:cs typeface="+mn-ea"/>
                <a:sym typeface="Arial" panose="020B0604020202020204" pitchFamily="34" charset="0"/>
              </a:rPr>
              <a:t>LOGO</a:t>
            </a:r>
            <a:endParaRPr kumimoji="0" lang="en-US" sz="3410" b="1" i="0" u="none" strike="noStrike" kern="1200" cap="none" spc="0" normalizeH="0" baseline="0" noProof="0">
              <a:ln>
                <a:noFill/>
              </a:ln>
              <a:solidFill>
                <a:prstClr val="white"/>
              </a:solidFill>
              <a:effectLst/>
              <a:uLnTx/>
              <a:uFillTx/>
              <a:latin typeface="+mj-ea"/>
              <a:ea typeface="+mj-ea"/>
              <a:cs typeface="+mn-cs"/>
              <a:sym typeface="Arial" panose="020B0604020202020204" pitchFamily="34" charset="0"/>
            </a:endParaRPr>
          </a:p>
        </p:txBody>
      </p:sp>
      <p:sp>
        <p:nvSpPr>
          <p:cNvPr id="7" name="文本框 6">
            <a:extLst>
              <a:ext uri="{FF2B5EF4-FFF2-40B4-BE49-F238E27FC236}">
                <a16:creationId xmlns="" xmlns:a16="http://schemas.microsoft.com/office/drawing/2014/main" id="{33340F89-B12C-4460-9680-DE3AE71FB710}"/>
              </a:ext>
            </a:extLst>
          </p:cNvPr>
          <p:cNvSpPr txBox="1"/>
          <p:nvPr userDrawn="1"/>
        </p:nvSpPr>
        <p:spPr>
          <a:xfrm>
            <a:off x="466725" y="544641"/>
            <a:ext cx="2702561" cy="325795"/>
          </a:xfrm>
          <a:prstGeom prst="rect">
            <a:avLst/>
          </a:prstGeom>
          <a:noFill/>
        </p:spPr>
        <p:txBody>
          <a:bodyPr wrap="square" rtlCol="0">
            <a:spAutoFit/>
          </a:bodyPr>
          <a:lstStyle/>
          <a:p>
            <a:pPr lvl="0" algn="dist">
              <a:defRPr/>
            </a:pPr>
            <a:r>
              <a:rPr lang="en-US" altLang="zh-CN" sz="1517" dirty="0">
                <a:solidFill>
                  <a:prstClr val="black">
                    <a:lumMod val="65000"/>
                    <a:lumOff val="35000"/>
                  </a:prstClr>
                </a:solidFill>
                <a:latin typeface="+mj-ea"/>
                <a:ea typeface="+mj-ea"/>
                <a:cs typeface="+mn-ea"/>
                <a:sym typeface="Arial" panose="020B0604020202020204" pitchFamily="34" charset="0"/>
              </a:rPr>
              <a:t>Click Here To Add Title</a:t>
            </a:r>
            <a:endParaRPr kumimoji="0" lang="en-US" altLang="zh-CN" sz="1517" b="0" i="0" u="none" strike="noStrike" kern="1200" cap="none" spc="0" normalizeH="0" baseline="0" noProof="0" dirty="0">
              <a:ln>
                <a:noFill/>
              </a:ln>
              <a:solidFill>
                <a:prstClr val="black">
                  <a:lumMod val="65000"/>
                  <a:lumOff val="35000"/>
                </a:prstClr>
              </a:solidFill>
              <a:effectLst/>
              <a:uLnTx/>
              <a:uFillTx/>
              <a:latin typeface="+mj-ea"/>
              <a:ea typeface="+mj-ea"/>
              <a:cs typeface="+mn-ea"/>
              <a:sym typeface="Arial" panose="020B0604020202020204" pitchFamily="34" charset="0"/>
            </a:endParaRPr>
          </a:p>
        </p:txBody>
      </p:sp>
    </p:spTree>
    <p:extLst>
      <p:ext uri="{BB962C8B-B14F-4D97-AF65-F5344CB8AC3E}">
        <p14:creationId xmlns:p14="http://schemas.microsoft.com/office/powerpoint/2010/main" val="3663801901"/>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4701881"/>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5049200"/>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3F3F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2988723"/>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7" r:id="rId3"/>
    <p:sldLayoutId id="2147483672" r:id="rId4"/>
    <p:sldLayoutId id="2147483683" r:id="rId5"/>
    <p:sldLayoutId id="2147483684" r:id="rId6"/>
    <p:sldLayoutId id="2147483685" r:id="rId7"/>
    <p:sldLayoutId id="2147483682" r:id="rId8"/>
    <p:sldLayoutId id="2147483678" r:id="rId9"/>
    <p:sldLayoutId id="2147483686" r:id="rId10"/>
    <p:sldLayoutId id="2147483687"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file:///D:\&#20013;&#22269;&#21270;&#23398;&#21697;&#23433;&#20840;&#21327;&#20250;&#24037;&#20316;\&#27861;&#35268;&#26631;&#20934;&#37096;&#24037;&#20316;\&#39033;&#30446;&#24320;&#21457;&#24037;&#20316;\AICM&#20844;&#21496;&#21512;&#20316;&#39033;&#30446;\&#21378;&#21306;&#23433;&#20840;&#12289;&#29615;&#22659;&#21644;&#20581;&#24247;&#27861;&#35268;&#24180;&#20250;&#65288;2021.12.07&#65289;\&#29983;&#20135;&#23433;&#20840;&#20107;&#25925;&#25345;&#32493;&#19979;&#38477;.mp4" TargetMode="Externa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file:///D:\&#20013;&#22269;&#21270;&#23398;&#21697;&#23433;&#20840;&#21327;&#20250;&#24037;&#20316;\&#27861;&#35268;&#26631;&#20934;&#37096;&#24037;&#20316;\&#39033;&#30446;&#24320;&#21457;&#24037;&#20316;\AICM&#20844;&#21496;&#21512;&#20316;&#39033;&#30446;\&#21378;&#21306;&#23433;&#20840;&#12289;&#29615;&#22659;&#21644;&#20581;&#24247;&#27861;&#35268;&#24180;&#20250;&#65288;2021.12.07&#65289;\&#26032;&#26102;&#26399;&#26032;&#38382;&#39064;&#19981;&#26029;&#28044;&#29616;.mp4" TargetMode="Externa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hyperlink" Target="&#25919;&#24220;&#23433;&#20840;&#29983;&#20135;&#29702;&#24565;&#39046;&#20808;.mp4" TargetMode="Externa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hyperlink" Target="file:///D:\&#20013;&#22269;&#21270;&#23398;&#21697;&#23433;&#20840;&#21327;&#20250;&#24037;&#20316;\&#27861;&#35268;&#26631;&#20934;&#37096;&#24037;&#20316;\&#39033;&#30446;&#24320;&#21457;&#24037;&#20316;\AICM&#20844;&#21496;&#21512;&#20316;&#39033;&#30446;\&#21378;&#21306;&#23433;&#20840;&#12289;&#29615;&#22659;&#21644;&#20581;&#24247;&#27861;&#35268;&#24180;&#20250;&#65288;2021.12.07&#65289;\&#19977;&#20010;&#24517;&#39035;.mp4"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hyperlink" Target="&#12304;&#23665;&#19996;&#27982;&#21335;4&#183;15&#20107;&#25925;&#12305;.mp4" TargetMode="Externa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hyperlink" Target="&#22825;&#27941;&#28207;1&#24352;&#20316;&#19994;&#31080;8&#20010;&#38382;&#39064;.mp4"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hyperlink" Target="file:///D:\&#20013;&#22269;&#21270;&#23398;&#21697;&#23433;&#20840;&#21327;&#20250;&#24037;&#20316;\&#27861;&#35268;&#26631;&#20934;&#37096;&#24037;&#20316;\&#39033;&#30446;&#24320;&#21457;&#24037;&#20316;\AICM&#20844;&#21496;&#21512;&#20316;&#39033;&#30446;\&#21378;&#21306;&#23433;&#20840;&#12289;&#29615;&#22659;&#21644;&#20581;&#24247;&#27861;&#35268;&#24180;&#20250;&#65288;2021.12.07&#65289;\&#22825;&#27941;&#28207;1&#24352;&#20316;&#19994;&#31080;8&#20010;&#38382;&#39064;.mp4"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hyperlink" Target="https://baike.so.com/doc/25868132-27016716.html"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hyperlink" Target="https://baike.so.com/doc/6630530-6844332.html"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5.xml"/><Relationship Id="rId5" Type="http://schemas.openxmlformats.org/officeDocument/2006/relationships/image" Target="../media/image38.png"/><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5.xml"/><Relationship Id="rId4" Type="http://schemas.openxmlformats.org/officeDocument/2006/relationships/image" Target="../media/image41.png"/></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5.xml"/><Relationship Id="rId4" Type="http://schemas.openxmlformats.org/officeDocument/2006/relationships/image" Target="../media/image43.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5.xml"/><Relationship Id="rId5" Type="http://schemas.openxmlformats.org/officeDocument/2006/relationships/image" Target="../media/image46.emf"/><Relationship Id="rId4" Type="http://schemas.openxmlformats.org/officeDocument/2006/relationships/image" Target="../media/image45.emf"/></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25.xml"/><Relationship Id="rId5" Type="http://schemas.openxmlformats.org/officeDocument/2006/relationships/image" Target="../media/image53.png"/><Relationship Id="rId4" Type="http://schemas.openxmlformats.org/officeDocument/2006/relationships/image" Target="../media/image52.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25.xml"/><Relationship Id="rId5" Type="http://schemas.openxmlformats.org/officeDocument/2006/relationships/image" Target="../media/image56.jpeg"/><Relationship Id="rId4" Type="http://schemas.openxmlformats.org/officeDocument/2006/relationships/image" Target="../media/image55.png"/></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4.xml"/><Relationship Id="rId1" Type="http://schemas.openxmlformats.org/officeDocument/2006/relationships/slideLayout" Target="../slideLayouts/slideLayout25.xml"/><Relationship Id="rId5" Type="http://schemas.openxmlformats.org/officeDocument/2006/relationships/image" Target="../media/image61.jpeg"/><Relationship Id="rId4" Type="http://schemas.openxmlformats.org/officeDocument/2006/relationships/image" Target="../media/image6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25.xml"/><Relationship Id="rId4" Type="http://schemas.openxmlformats.org/officeDocument/2006/relationships/image" Target="../media/image64.png"/></Relationships>
</file>

<file path=ppt/slides/_rels/slide7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25.xml"/><Relationship Id="rId4" Type="http://schemas.openxmlformats.org/officeDocument/2006/relationships/image" Target="../media/image66.png"/></Relationships>
</file>

<file path=ppt/slides/_rels/slide7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25.xml"/><Relationship Id="rId5" Type="http://schemas.openxmlformats.org/officeDocument/2006/relationships/image" Target="../media/image69.png"/><Relationship Id="rId4" Type="http://schemas.openxmlformats.org/officeDocument/2006/relationships/image" Target="../media/image68.png"/></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25.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2.xml"/><Relationship Id="rId1" Type="http://schemas.openxmlformats.org/officeDocument/2006/relationships/slideLayout" Target="../slideLayouts/slideLayout25.xml"/><Relationship Id="rId5" Type="http://schemas.openxmlformats.org/officeDocument/2006/relationships/image" Target="../media/image76.jpeg"/><Relationship Id="rId4" Type="http://schemas.openxmlformats.org/officeDocument/2006/relationships/image" Target="../media/image75.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4.xml"/><Relationship Id="rId1" Type="http://schemas.openxmlformats.org/officeDocument/2006/relationships/slideLayout" Target="../slideLayouts/slideLayout25.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5.xml"/><Relationship Id="rId1" Type="http://schemas.openxmlformats.org/officeDocument/2006/relationships/slideLayout" Target="../slideLayouts/slideLayout25.xml"/><Relationship Id="rId5" Type="http://schemas.openxmlformats.org/officeDocument/2006/relationships/image" Target="../media/image83.png"/><Relationship Id="rId4" Type="http://schemas.openxmlformats.org/officeDocument/2006/relationships/image" Target="../media/image82.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5.xml"/></Relationships>
</file>

<file path=ppt/slides/_rels/slide8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8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85DD7CEE-FA3F-4652-988D-6CDF5EA65C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706" y="-871394"/>
            <a:ext cx="12242308" cy="6858000"/>
          </a:xfrm>
          <a:prstGeom prst="rect">
            <a:avLst/>
          </a:prstGeom>
        </p:spPr>
      </p:pic>
      <p:sp>
        <p:nvSpPr>
          <p:cNvPr id="11" name="TextBox 38">
            <a:extLst>
              <a:ext uri="{FF2B5EF4-FFF2-40B4-BE49-F238E27FC236}">
                <a16:creationId xmlns="" xmlns:a16="http://schemas.microsoft.com/office/drawing/2014/main" id="{CAA95DC0-99D5-4C63-9722-DB25FF7D309F}"/>
              </a:ext>
            </a:extLst>
          </p:cNvPr>
          <p:cNvSpPr>
            <a:spLocks noChangeArrowheads="1"/>
          </p:cNvSpPr>
          <p:nvPr/>
        </p:nvSpPr>
        <p:spPr bwMode="auto">
          <a:xfrm>
            <a:off x="2869949" y="4812968"/>
            <a:ext cx="6264998" cy="52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8" rIns="91434" bIns="45718">
            <a:spAutoFit/>
          </a:bodyPr>
          <a:lstStyle/>
          <a:p>
            <a:pPr algn="ctr" fontAlgn="base">
              <a:spcBef>
                <a:spcPct val="0"/>
              </a:spcBef>
              <a:spcAft>
                <a:spcPct val="0"/>
              </a:spcAft>
              <a:buFont typeface="Arial" charset="0"/>
              <a:buNone/>
            </a:pPr>
            <a:r>
              <a:rPr lang="zh-CN" altLang="en-US" sz="2800">
                <a:solidFill>
                  <a:schemeClr val="tx1">
                    <a:lumMod val="75000"/>
                    <a:lumOff val="25000"/>
                  </a:schemeClr>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sym typeface="思源黑体 CN Light" panose="020B0300000000000000" pitchFamily="34" charset="-122"/>
              </a:rPr>
              <a:t>太</a:t>
            </a:r>
            <a:r>
              <a:rPr lang="zh-CN" altLang="en-US" sz="2800" smtClean="0">
                <a:solidFill>
                  <a:schemeClr val="tx1">
                    <a:lumMod val="75000"/>
                    <a:lumOff val="25000"/>
                  </a:schemeClr>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sym typeface="思源黑体 CN Light" panose="020B0300000000000000" pitchFamily="34" charset="-122"/>
              </a:rPr>
              <a:t>文哲    </a:t>
            </a:r>
            <a:r>
              <a:rPr lang="zh-CN" altLang="en-US" sz="2800">
                <a:solidFill>
                  <a:schemeClr val="tx1">
                    <a:lumMod val="75000"/>
                    <a:lumOff val="25000"/>
                  </a:schemeClr>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sym typeface="思源黑体 CN Light" panose="020B0300000000000000" pitchFamily="34" charset="-122"/>
              </a:rPr>
              <a:t>北京</a:t>
            </a:r>
            <a:r>
              <a:rPr lang="zh-CN" altLang="en-US" sz="2800" smtClean="0">
                <a:solidFill>
                  <a:schemeClr val="tx1">
                    <a:lumMod val="75000"/>
                    <a:lumOff val="25000"/>
                  </a:schemeClr>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sym typeface="思源黑体 CN Light" panose="020B0300000000000000" pitchFamily="34" charset="-122"/>
              </a:rPr>
              <a:t>    </a:t>
            </a:r>
            <a:r>
              <a:rPr lang="en-US" altLang="zh-CN" sz="2800" smtClean="0">
                <a:solidFill>
                  <a:schemeClr val="tx1">
                    <a:lumMod val="75000"/>
                    <a:lumOff val="25000"/>
                  </a:schemeClr>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sym typeface="思源黑体 CN Light" panose="020B0300000000000000" pitchFamily="34" charset="-122"/>
              </a:rPr>
              <a:t>2022</a:t>
            </a:r>
            <a:r>
              <a:rPr lang="zh-CN" altLang="en-US" sz="2800" smtClean="0">
                <a:solidFill>
                  <a:schemeClr val="tx1">
                    <a:lumMod val="75000"/>
                    <a:lumOff val="25000"/>
                  </a:schemeClr>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sym typeface="思源黑体 CN Light" panose="020B0300000000000000" pitchFamily="34" charset="-122"/>
              </a:rPr>
              <a:t>年 </a:t>
            </a:r>
            <a:r>
              <a:rPr lang="en-US" altLang="zh-CN" sz="2800" smtClean="0">
                <a:solidFill>
                  <a:schemeClr val="tx1">
                    <a:lumMod val="75000"/>
                    <a:lumOff val="25000"/>
                  </a:schemeClr>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sym typeface="思源黑体 CN Light" panose="020B0300000000000000" pitchFamily="34" charset="-122"/>
              </a:rPr>
              <a:t>4 </a:t>
            </a:r>
            <a:r>
              <a:rPr lang="zh-CN" altLang="en-US" sz="2800" smtClean="0">
                <a:solidFill>
                  <a:schemeClr val="tx1">
                    <a:lumMod val="75000"/>
                    <a:lumOff val="25000"/>
                  </a:schemeClr>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sym typeface="思源黑体 CN Light" panose="020B0300000000000000" pitchFamily="34" charset="-122"/>
              </a:rPr>
              <a:t>月</a:t>
            </a:r>
            <a:endParaRPr lang="zh-CN" altLang="en-US" sz="2800" dirty="0">
              <a:solidFill>
                <a:schemeClr val="tx1">
                  <a:lumMod val="75000"/>
                  <a:lumOff val="25000"/>
                </a:schemeClr>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sym typeface="思源黑体 CN Light" panose="020B0300000000000000" pitchFamily="34" charset="-122"/>
            </a:endParaRPr>
          </a:p>
        </p:txBody>
      </p:sp>
      <p:sp>
        <p:nvSpPr>
          <p:cNvPr id="12" name="TextBox 37">
            <a:extLst>
              <a:ext uri="{FF2B5EF4-FFF2-40B4-BE49-F238E27FC236}">
                <a16:creationId xmlns="" xmlns:a16="http://schemas.microsoft.com/office/drawing/2014/main" id="{2379D63B-8244-43E2-B2E2-F2890829F929}"/>
              </a:ext>
            </a:extLst>
          </p:cNvPr>
          <p:cNvSpPr>
            <a:spLocks noChangeArrowheads="1"/>
          </p:cNvSpPr>
          <p:nvPr/>
        </p:nvSpPr>
        <p:spPr bwMode="auto">
          <a:xfrm>
            <a:off x="723530" y="3009042"/>
            <a:ext cx="10795247" cy="923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8" rIns="91434" bIns="45718">
            <a:spAutoFit/>
          </a:bodyPr>
          <a:lstStyle/>
          <a:p>
            <a:pPr algn="ctr" fontAlgn="base">
              <a:spcBef>
                <a:spcPct val="0"/>
              </a:spcBef>
              <a:spcAft>
                <a:spcPct val="0"/>
              </a:spcAft>
              <a:buFont typeface="Arial" charset="0"/>
              <a:buNone/>
            </a:pPr>
            <a:r>
              <a:rPr lang="zh-CN" altLang="en-US" sz="5400" b="1" smtClean="0">
                <a:solidFill>
                  <a:srgbClr val="0000FF"/>
                </a:solidFill>
                <a:effectLst>
                  <a:innerShdw blurRad="63500" dist="50800" dir="13500000">
                    <a:prstClr val="black">
                      <a:alpha val="50000"/>
                    </a:prstClr>
                  </a:innerShdw>
                </a:effectLst>
                <a:latin typeface="黑体" panose="02010609060101010101" pitchFamily="49" charset="-122"/>
                <a:ea typeface="黑体" panose="02010609060101010101" pitchFamily="49" charset="-122"/>
                <a:sym typeface="思源黑体 CN Light" panose="020B0300000000000000" pitchFamily="34" charset="-122"/>
              </a:rPr>
              <a:t>化学品</a:t>
            </a:r>
            <a:r>
              <a:rPr lang="zh-CN" altLang="en-US" sz="5400" b="1">
                <a:solidFill>
                  <a:srgbClr val="0000FF"/>
                </a:solidFill>
                <a:effectLst>
                  <a:innerShdw blurRad="63500" dist="50800" dir="13500000">
                    <a:prstClr val="black">
                      <a:alpha val="50000"/>
                    </a:prstClr>
                  </a:innerShdw>
                </a:effectLst>
                <a:latin typeface="黑体" panose="02010609060101010101" pitchFamily="49" charset="-122"/>
                <a:ea typeface="黑体" panose="02010609060101010101" pitchFamily="49" charset="-122"/>
                <a:sym typeface="思源黑体 CN Light" panose="020B0300000000000000" pitchFamily="34" charset="-122"/>
              </a:rPr>
              <a:t>安全</a:t>
            </a:r>
            <a:r>
              <a:rPr lang="zh-CN" altLang="en-US" sz="5400" b="1" smtClean="0">
                <a:solidFill>
                  <a:srgbClr val="0000FF"/>
                </a:solidFill>
                <a:effectLst>
                  <a:innerShdw blurRad="63500" dist="50800" dir="13500000">
                    <a:prstClr val="black">
                      <a:alpha val="50000"/>
                    </a:prstClr>
                  </a:innerShdw>
                </a:effectLst>
                <a:latin typeface="黑体" panose="02010609060101010101" pitchFamily="49" charset="-122"/>
                <a:ea typeface="黑体" panose="02010609060101010101" pitchFamily="49" charset="-122"/>
                <a:sym typeface="思源黑体 CN Light" panose="020B0300000000000000" pitchFamily="34" charset="-122"/>
              </a:rPr>
              <a:t>法规最新</a:t>
            </a:r>
            <a:r>
              <a:rPr lang="zh-CN" altLang="en-US" sz="5400" b="1" dirty="0">
                <a:solidFill>
                  <a:srgbClr val="0000FF"/>
                </a:solidFill>
                <a:effectLst>
                  <a:innerShdw blurRad="63500" dist="50800" dir="13500000">
                    <a:prstClr val="black">
                      <a:alpha val="50000"/>
                    </a:prstClr>
                  </a:innerShdw>
                </a:effectLst>
                <a:latin typeface="黑体" panose="02010609060101010101" pitchFamily="49" charset="-122"/>
                <a:ea typeface="黑体" panose="02010609060101010101" pitchFamily="49" charset="-122"/>
                <a:sym typeface="思源黑体 CN Light" panose="020B0300000000000000" pitchFamily="34" charset="-122"/>
              </a:rPr>
              <a:t>情况交流</a:t>
            </a:r>
          </a:p>
        </p:txBody>
      </p:sp>
      <p:cxnSp>
        <p:nvCxnSpPr>
          <p:cNvPr id="37" name="直接连接符 36">
            <a:extLst>
              <a:ext uri="{FF2B5EF4-FFF2-40B4-BE49-F238E27FC236}">
                <a16:creationId xmlns="" xmlns:a16="http://schemas.microsoft.com/office/drawing/2014/main" id="{E27C6F6C-3748-495C-8F13-6AA9D0427920}"/>
              </a:ext>
            </a:extLst>
          </p:cNvPr>
          <p:cNvCxnSpPr/>
          <p:nvPr/>
        </p:nvCxnSpPr>
        <p:spPr>
          <a:xfrm flipV="1">
            <a:off x="2610071" y="4627908"/>
            <a:ext cx="6871240" cy="37365"/>
          </a:xfrm>
          <a:prstGeom prst="line">
            <a:avLst/>
          </a:prstGeom>
          <a:ln w="28575">
            <a:solidFill>
              <a:schemeClr val="accent1"/>
            </a:solidFill>
            <a:prstDash val="solid"/>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 xmlns:a16="http://schemas.microsoft.com/office/drawing/2014/main" id="{66CFD19B-4E5A-43A9-B1A2-CB6932EC9A0E}"/>
              </a:ext>
            </a:extLst>
          </p:cNvPr>
          <p:cNvSpPr>
            <a:spLocks noChangeArrowheads="1"/>
          </p:cNvSpPr>
          <p:nvPr/>
        </p:nvSpPr>
        <p:spPr bwMode="auto">
          <a:xfrm>
            <a:off x="2530758" y="1354910"/>
            <a:ext cx="6989251" cy="1446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8" rIns="91434" bIns="45718">
            <a:spAutoFit/>
          </a:bodyPr>
          <a:lstStyle/>
          <a:p>
            <a:pPr algn="ctr" fontAlgn="base">
              <a:spcBef>
                <a:spcPct val="0"/>
              </a:spcBef>
              <a:spcAft>
                <a:spcPct val="0"/>
              </a:spcAft>
              <a:buFont typeface="Arial" charset="0"/>
              <a:buNone/>
            </a:pPr>
            <a:r>
              <a:rPr lang="en-US" altLang="zh-CN" sz="8800" b="1" smtClean="0">
                <a:solidFill>
                  <a:schemeClr val="accent1"/>
                </a:solidFill>
                <a:effectLst>
                  <a:innerShdw blurRad="63500" dist="50800" dir="13500000">
                    <a:prstClr val="black">
                      <a:alpha val="50000"/>
                    </a:prstClr>
                  </a:innerShdw>
                </a:effectLst>
                <a:latin typeface="黑体" panose="02010609060101010101" pitchFamily="49" charset="-122"/>
                <a:ea typeface="黑体" panose="02010609060101010101" pitchFamily="49" charset="-122"/>
                <a:sym typeface="思源黑体 CN Light" panose="020B0300000000000000" pitchFamily="34" charset="-122"/>
              </a:rPr>
              <a:t>2022</a:t>
            </a:r>
            <a:endParaRPr lang="zh-CN" altLang="en-US" sz="8800" b="1" dirty="0">
              <a:solidFill>
                <a:schemeClr val="accent1"/>
              </a:solidFill>
              <a:effectLst>
                <a:innerShdw blurRad="63500" dist="50800" dir="13500000">
                  <a:prstClr val="black">
                    <a:alpha val="50000"/>
                  </a:prstClr>
                </a:innerShdw>
              </a:effectLst>
              <a:latin typeface="黑体" panose="02010609060101010101" pitchFamily="49" charset="-122"/>
              <a:ea typeface="黑体" panose="02010609060101010101" pitchFamily="49" charset="-122"/>
              <a:sym typeface="思源黑体 CN Light" panose="020B0300000000000000" pitchFamily="34" charset="-122"/>
            </a:endParaRPr>
          </a:p>
        </p:txBody>
      </p:sp>
      <p:pic>
        <p:nvPicPr>
          <p:cNvPr id="5" name="钢琴旋律节奏轻快的未来科技感配乐_2分17秒">
            <a:hlinkClick r:id="" action="ppaction://media"/>
            <a:extLst>
              <a:ext uri="{FF2B5EF4-FFF2-40B4-BE49-F238E27FC236}">
                <a16:creationId xmlns="" xmlns:a16="http://schemas.microsoft.com/office/drawing/2014/main" id="{AE026D94-F5AC-403B-8D5C-EB42960C7C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43002" y="-1358757"/>
            <a:ext cx="487363" cy="487363"/>
          </a:xfrm>
          <a:prstGeom prst="rect">
            <a:avLst/>
          </a:prstGeom>
        </p:spPr>
      </p:pic>
      <p:grpSp>
        <p:nvGrpSpPr>
          <p:cNvPr id="39" name="组合 13"/>
          <p:cNvGrpSpPr>
            <a:grpSpLocks/>
          </p:cNvGrpSpPr>
          <p:nvPr/>
        </p:nvGrpSpPr>
        <p:grpSpPr bwMode="auto">
          <a:xfrm>
            <a:off x="0" y="82657"/>
            <a:ext cx="2405849" cy="609801"/>
            <a:chOff x="102042" y="372820"/>
            <a:chExt cx="3322249" cy="603556"/>
          </a:xfrm>
        </p:grpSpPr>
        <p:pic>
          <p:nvPicPr>
            <p:cNvPr id="40" name="图片 16"/>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102042" y="419877"/>
              <a:ext cx="635223" cy="46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图片 1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89406" y="372820"/>
              <a:ext cx="2834885" cy="603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13030133"/>
      </p:ext>
    </p:extLst>
  </p:cSld>
  <p:clrMapOvr>
    <a:masterClrMapping/>
  </p:clrMapOvr>
  <p:transition spd="slow"/>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12"/>
                                            </p:tgtEl>
                                            <p:attrNameLst>
                                              <p:attrName>style.visibility</p:attrName>
                                            </p:attrNameLst>
                                          </p:cBhvr>
                                          <p:to>
                                            <p:strVal val="visible"/>
                                          </p:to>
                                        </p:set>
                                        <p:anim by="(-#ppt_w*2)" calcmode="lin" valueType="num">
                                          <p:cBhvr rctx="PPT">
                                            <p:cTn id="13" dur="500" autoRev="1" fill="hold">
                                              <p:stCondLst>
                                                <p:cond delay="0"/>
                                              </p:stCondLst>
                                            </p:cTn>
                                            <p:tgtEl>
                                              <p:spTgt spid="12"/>
                                            </p:tgtEl>
                                            <p:attrNameLst>
                                              <p:attrName>ppt_w</p:attrName>
                                            </p:attrNameLst>
                                          </p:cBhvr>
                                        </p:anim>
                                        <p:anim by="(#ppt_w*0.50)" calcmode="lin" valueType="num">
                                          <p:cBhvr>
                                            <p:cTn id="14" dur="500" decel="50000" autoRev="1" fill="hold">
                                              <p:stCondLst>
                                                <p:cond delay="0"/>
                                              </p:stCondLst>
                                            </p:cTn>
                                            <p:tgtEl>
                                              <p:spTgt spid="12"/>
                                            </p:tgtEl>
                                            <p:attrNameLst>
                                              <p:attrName>ppt_x</p:attrName>
                                            </p:attrNameLst>
                                          </p:cBhvr>
                                        </p:anim>
                                        <p:anim from="(-#ppt_h/2)" to="(#ppt_y)" calcmode="lin" valueType="num">
                                          <p:cBhvr>
                                            <p:cTn id="15" dur="1000" fill="hold">
                                              <p:stCondLst>
                                                <p:cond delay="0"/>
                                              </p:stCondLst>
                                            </p:cTn>
                                            <p:tgtEl>
                                              <p:spTgt spid="12"/>
                                            </p:tgtEl>
                                            <p:attrNameLst>
                                              <p:attrName>ppt_y</p:attrName>
                                            </p:attrNameLst>
                                          </p:cBhvr>
                                        </p:anim>
                                        <p:animRot by="21600000">
                                          <p:cBhvr>
                                            <p:cTn id="16" dur="1000" fill="hold">
                                              <p:stCondLst>
                                                <p:cond delay="0"/>
                                              </p:stCondLst>
                                            </p:cTn>
                                            <p:tgtEl>
                                              <p:spTgt spid="12"/>
                                            </p:tgtEl>
                                            <p:attrNameLst>
                                              <p:attrName>r</p:attrName>
                                            </p:attrNameLst>
                                          </p:cBhvr>
                                        </p:animRot>
                                      </p:childTnLst>
                                    </p:cTn>
                                  </p:par>
                                </p:childTnLst>
                              </p:cTn>
                            </p:par>
                            <p:par>
                              <p:cTn id="17" fill="hold">
                                <p:stCondLst>
                                  <p:cond delay="3200"/>
                                </p:stCondLst>
                                <p:childTnLst>
                                  <p:par>
                                    <p:cTn id="18" presetID="16" presetClass="entr" presetSubtype="21" fill="hold"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arn(inVertical)">
                                          <p:cBhvr>
                                            <p:cTn id="20" dur="500"/>
                                            <p:tgtEl>
                                              <p:spTgt spid="37"/>
                                            </p:tgtEl>
                                          </p:cBhvr>
                                        </p:animEffect>
                                      </p:childTnLst>
                                    </p:cTn>
                                  </p:par>
                                  <p:par>
                                    <p:cTn id="21" presetID="2" presetClass="entr" presetSubtype="2" fill="hold" grpId="0" nodeType="withEffect" p14:presetBounceEnd="28000">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calcmode="lin" valueType="num" p14:bounceEnd="28000">
                                          <p:cBhvr additive="base">
                                            <p:cTn id="23" dur="500" fill="hold"/>
                                            <p:tgtEl>
                                              <p:spTgt spid="11"/>
                                            </p:tgtEl>
                                            <p:attrNameLst>
                                              <p:attrName>ppt_x</p:attrName>
                                            </p:attrNameLst>
                                          </p:cBhvr>
                                          <p:tavLst>
                                            <p:tav tm="0">
                                              <p:val>
                                                <p:strVal val="1+#ppt_w/2"/>
                                              </p:val>
                                            </p:tav>
                                            <p:tav tm="100000">
                                              <p:val>
                                                <p:strVal val="#ppt_x"/>
                                              </p:val>
                                            </p:tav>
                                          </p:tavLst>
                                        </p:anim>
                                        <p:anim calcmode="lin" valueType="num" p14:bounceEnd="28000">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par>
                              <p:cTn id="25" fill="hold">
                                <p:stCondLst>
                                  <p:cond delay="4250"/>
                                </p:stCondLst>
                                <p:childTnLst>
                                  <p:par>
                                    <p:cTn id="26" presetID="1" presetClass="mediacall" presetSubtype="0" fill="hold" nodeType="afterEffect">
                                      <p:stCondLst>
                                        <p:cond delay="0"/>
                                      </p:stCondLst>
                                      <p:childTnLst>
                                        <p:cmd type="call" cmd="playFrom(0.0)">
                                          <p:cBhvr>
                                            <p:cTn id="27"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8" repeatCount="indefinite" fill="remove" display="0">
                      <p:stCondLst>
                        <p:cond delay="indefinite"/>
                      </p:stCondLst>
                      <p:endCondLst>
                        <p:cond evt="onStopAudio" delay="0">
                          <p:tgtEl>
                            <p:sldTgt/>
                          </p:tgtEl>
                        </p:cond>
                      </p:endCondLst>
                    </p:cTn>
                    <p:tgtEl>
                      <p:spTgt spid="5"/>
                    </p:tgtEl>
                  </p:cMediaNode>
                </p:audio>
              </p:childTnLst>
            </p:cTn>
          </p:par>
        </p:tnLst>
        <p:bldLst>
          <p:bldP spid="11" grpId="0"/>
          <p:bldP spid="12" grpId="0"/>
          <p:bldP spid="3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12"/>
                                            </p:tgtEl>
                                            <p:attrNameLst>
                                              <p:attrName>style.visibility</p:attrName>
                                            </p:attrNameLst>
                                          </p:cBhvr>
                                          <p:to>
                                            <p:strVal val="visible"/>
                                          </p:to>
                                        </p:set>
                                        <p:anim by="(-#ppt_w*2)" calcmode="lin" valueType="num">
                                          <p:cBhvr rctx="PPT">
                                            <p:cTn id="13" dur="500" autoRev="1" fill="hold">
                                              <p:stCondLst>
                                                <p:cond delay="0"/>
                                              </p:stCondLst>
                                            </p:cTn>
                                            <p:tgtEl>
                                              <p:spTgt spid="12"/>
                                            </p:tgtEl>
                                            <p:attrNameLst>
                                              <p:attrName>ppt_w</p:attrName>
                                            </p:attrNameLst>
                                          </p:cBhvr>
                                        </p:anim>
                                        <p:anim by="(#ppt_w*0.50)" calcmode="lin" valueType="num">
                                          <p:cBhvr>
                                            <p:cTn id="14" dur="500" decel="50000" autoRev="1" fill="hold">
                                              <p:stCondLst>
                                                <p:cond delay="0"/>
                                              </p:stCondLst>
                                            </p:cTn>
                                            <p:tgtEl>
                                              <p:spTgt spid="12"/>
                                            </p:tgtEl>
                                            <p:attrNameLst>
                                              <p:attrName>ppt_x</p:attrName>
                                            </p:attrNameLst>
                                          </p:cBhvr>
                                        </p:anim>
                                        <p:anim from="(-#ppt_h/2)" to="(#ppt_y)" calcmode="lin" valueType="num">
                                          <p:cBhvr>
                                            <p:cTn id="15" dur="1000" fill="hold">
                                              <p:stCondLst>
                                                <p:cond delay="0"/>
                                              </p:stCondLst>
                                            </p:cTn>
                                            <p:tgtEl>
                                              <p:spTgt spid="12"/>
                                            </p:tgtEl>
                                            <p:attrNameLst>
                                              <p:attrName>ppt_y</p:attrName>
                                            </p:attrNameLst>
                                          </p:cBhvr>
                                        </p:anim>
                                        <p:animRot by="21600000">
                                          <p:cBhvr>
                                            <p:cTn id="16" dur="1000" fill="hold">
                                              <p:stCondLst>
                                                <p:cond delay="0"/>
                                              </p:stCondLst>
                                            </p:cTn>
                                            <p:tgtEl>
                                              <p:spTgt spid="12"/>
                                            </p:tgtEl>
                                            <p:attrNameLst>
                                              <p:attrName>r</p:attrName>
                                            </p:attrNameLst>
                                          </p:cBhvr>
                                        </p:animRot>
                                      </p:childTnLst>
                                    </p:cTn>
                                  </p:par>
                                </p:childTnLst>
                              </p:cTn>
                            </p:par>
                            <p:par>
                              <p:cTn id="17" fill="hold">
                                <p:stCondLst>
                                  <p:cond delay="3200"/>
                                </p:stCondLst>
                                <p:childTnLst>
                                  <p:par>
                                    <p:cTn id="18" presetID="16" presetClass="entr" presetSubtype="21" fill="hold"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arn(inVertical)">
                                          <p:cBhvr>
                                            <p:cTn id="20" dur="500"/>
                                            <p:tgtEl>
                                              <p:spTgt spid="37"/>
                                            </p:tgtEl>
                                          </p:cBhvr>
                                        </p:animEffect>
                                      </p:childTnLst>
                                    </p:cTn>
                                  </p:par>
                                  <p:par>
                                    <p:cTn id="21" presetID="2" presetClass="entr" presetSubtype="2" fill="hold" grpId="0" nodeType="with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1+#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par>
                              <p:cTn id="25" fill="hold">
                                <p:stCondLst>
                                  <p:cond delay="4250"/>
                                </p:stCondLst>
                                <p:childTnLst>
                                  <p:par>
                                    <p:cTn id="26" presetID="1" presetClass="mediacall" presetSubtype="0" fill="hold" nodeType="afterEffect">
                                      <p:stCondLst>
                                        <p:cond delay="0"/>
                                      </p:stCondLst>
                                      <p:childTnLst>
                                        <p:cmd type="call" cmd="playFrom(0.0)">
                                          <p:cBhvr>
                                            <p:cTn id="27"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8" repeatCount="indefinite" fill="remove" display="0">
                      <p:stCondLst>
                        <p:cond delay="indefinite"/>
                      </p:stCondLst>
                      <p:endCondLst>
                        <p:cond evt="onStopAudio" delay="0">
                          <p:tgtEl>
                            <p:sldTgt/>
                          </p:tgtEl>
                        </p:cond>
                      </p:endCondLst>
                    </p:cTn>
                    <p:tgtEl>
                      <p:spTgt spid="5"/>
                    </p:tgtEl>
                  </p:cMediaNode>
                </p:audio>
              </p:childTnLst>
            </p:cTn>
          </p:par>
        </p:tnLst>
        <p:bldLst>
          <p:bldP spid="11" grpId="0"/>
          <p:bldP spid="12" grpId="0"/>
          <p:bldP spid="38"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19544" y="2098269"/>
            <a:ext cx="8974008" cy="2186970"/>
          </a:xfrm>
          <a:prstGeom prst="rect">
            <a:avLst/>
          </a:prstGeom>
        </p:spPr>
        <p:txBody>
          <a:bodyPr>
            <a:spAutoFit/>
          </a:bodyPr>
          <a:lstStyle/>
          <a:p>
            <a:pPr algn="just">
              <a:lnSpc>
                <a:spcPts val="3188"/>
              </a:lnSpc>
              <a:spcBef>
                <a:spcPts val="598"/>
              </a:spcBef>
              <a:spcAft>
                <a:spcPts val="598"/>
              </a:spcAft>
              <a:buSzPts val="1200"/>
              <a:defRPr/>
            </a:pPr>
            <a:r>
              <a:rPr lang="zh-CN" altLang="en-US" sz="2400" kern="10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法律、行政法规</a:t>
            </a:r>
            <a:endParaRPr lang="en-US" altLang="zh-CN" sz="2400" kern="10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ts val="3188"/>
              </a:lnSpc>
              <a:spcBef>
                <a:spcPts val="598"/>
              </a:spcBef>
              <a:spcAft>
                <a:spcPts val="598"/>
              </a:spcAft>
              <a:buSzPts val="1200"/>
              <a:defRPr/>
            </a:pPr>
            <a:r>
              <a:rPr lang="en-US" altLang="zh-CN" sz="2400" kern="100" dirty="0">
                <a:latin typeface="微软雅黑" panose="020B0503020204020204" pitchFamily="34" charset="-122"/>
                <a:ea typeface="微软雅黑" panose="020B0503020204020204" pitchFamily="34" charset="-122"/>
                <a:cs typeface="Times New Roman" panose="02020603050405020304" pitchFamily="18" charset="0"/>
              </a:rPr>
              <a:t>1. </a:t>
            </a:r>
            <a:r>
              <a:rPr lang="zh-CN" altLang="zh-CN" sz="2400" kern="100" dirty="0">
                <a:latin typeface="微软雅黑" panose="020B0503020204020204" pitchFamily="34" charset="-122"/>
                <a:ea typeface="微软雅黑" panose="020B0503020204020204" pitchFamily="34" charset="-122"/>
                <a:cs typeface="Times New Roman" panose="02020603050405020304" pitchFamily="18" charset="0"/>
              </a:rPr>
              <a:t>中华人民共和国安全生产法（主席令第</a:t>
            </a:r>
            <a:r>
              <a:rPr lang="en-US" altLang="zh-CN" sz="2400" kern="100" dirty="0">
                <a:latin typeface="微软雅黑" panose="020B0503020204020204" pitchFamily="34" charset="-122"/>
                <a:ea typeface="微软雅黑" panose="020B0503020204020204" pitchFamily="34" charset="-122"/>
                <a:cs typeface="Times New Roman" panose="02020603050405020304" pitchFamily="18" charset="0"/>
              </a:rPr>
              <a:t> 88 </a:t>
            </a:r>
            <a:r>
              <a:rPr lang="zh-CN" altLang="zh-CN" sz="2400" kern="100" dirty="0">
                <a:latin typeface="微软雅黑" panose="020B0503020204020204" pitchFamily="34" charset="-122"/>
                <a:ea typeface="微软雅黑" panose="020B0503020204020204" pitchFamily="34" charset="-122"/>
                <a:cs typeface="Times New Roman" panose="02020603050405020304" pitchFamily="18" charset="0"/>
              </a:rPr>
              <a:t>号）【</a:t>
            </a:r>
            <a:r>
              <a:rPr lang="en-US" altLang="zh-CN" sz="2400" kern="100" dirty="0">
                <a:latin typeface="微软雅黑" panose="020B0503020204020204" pitchFamily="34" charset="-122"/>
                <a:ea typeface="微软雅黑" panose="020B0503020204020204" pitchFamily="34" charset="-122"/>
                <a:cs typeface="Times New Roman" panose="02020603050405020304" pitchFamily="18" charset="0"/>
              </a:rPr>
              <a:t>2021</a:t>
            </a:r>
            <a:r>
              <a:rPr lang="zh-CN" altLang="zh-CN" sz="2400" kern="100" dirty="0">
                <a:latin typeface="微软雅黑" panose="020B0503020204020204" pitchFamily="34" charset="-122"/>
                <a:ea typeface="微软雅黑" panose="020B0503020204020204" pitchFamily="34" charset="-122"/>
                <a:cs typeface="Times New Roman" panose="02020603050405020304" pitchFamily="18" charset="0"/>
              </a:rPr>
              <a:t>年修改】</a:t>
            </a:r>
            <a:endParaRPr lang="en-US" altLang="zh-CN" sz="2400" kern="100" dirty="0">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ts val="3188"/>
              </a:lnSpc>
              <a:spcBef>
                <a:spcPts val="598"/>
              </a:spcBef>
              <a:spcAft>
                <a:spcPts val="598"/>
              </a:spcAft>
              <a:buSzPts val="1200"/>
              <a:defRPr/>
            </a:pPr>
            <a:r>
              <a:rPr lang="en-US" altLang="zh-CN" sz="2400" kern="100" dirty="0">
                <a:latin typeface="微软雅黑" panose="020B0503020204020204" pitchFamily="34" charset="-122"/>
                <a:ea typeface="微软雅黑" panose="020B0503020204020204" pitchFamily="34" charset="-122"/>
                <a:cs typeface="Times New Roman" panose="02020603050405020304" pitchFamily="18" charset="0"/>
              </a:rPr>
              <a:t>2. </a:t>
            </a:r>
            <a:r>
              <a:rPr lang="zh-CN" altLang="en-US" sz="2400" kern="100" dirty="0">
                <a:latin typeface="微软雅黑" panose="020B0503020204020204" pitchFamily="34" charset="-122"/>
                <a:ea typeface="微软雅黑" panose="020B0503020204020204" pitchFamily="34" charset="-122"/>
                <a:cs typeface="Times New Roman" panose="02020603050405020304" pitchFamily="18" charset="0"/>
              </a:rPr>
              <a:t>关于全面加强危险化学品安全生产工作的意见（两办意见）</a:t>
            </a:r>
          </a:p>
          <a:p>
            <a:pPr algn="just">
              <a:lnSpc>
                <a:spcPts val="3188"/>
              </a:lnSpc>
              <a:spcBef>
                <a:spcPts val="598"/>
              </a:spcBef>
              <a:spcAft>
                <a:spcPts val="598"/>
              </a:spcAft>
              <a:buSzPts val="1200"/>
              <a:defRPr/>
            </a:pPr>
            <a:r>
              <a:rPr lang="en-US" altLang="zh-CN" sz="2400" kern="100" dirty="0">
                <a:latin typeface="微软雅黑" panose="020B0503020204020204" pitchFamily="34" charset="-122"/>
                <a:ea typeface="微软雅黑" panose="020B0503020204020204" pitchFamily="34" charset="-122"/>
                <a:cs typeface="Times New Roman" panose="02020603050405020304" pitchFamily="18" charset="0"/>
              </a:rPr>
              <a:t>3. </a:t>
            </a:r>
            <a:r>
              <a:rPr lang="zh-CN" altLang="en-US" sz="2400" kern="100" dirty="0">
                <a:latin typeface="微软雅黑" panose="020B0503020204020204" pitchFamily="34" charset="-122"/>
                <a:ea typeface="微软雅黑" panose="020B0503020204020204" pitchFamily="34" charset="-122"/>
                <a:cs typeface="Times New Roman" panose="02020603050405020304" pitchFamily="18" charset="0"/>
              </a:rPr>
              <a:t>关于推进安全生产领域改革发展的意见（中发</a:t>
            </a:r>
            <a:r>
              <a:rPr lang="en-US" altLang="zh-CN" sz="2400" kern="100" dirty="0">
                <a:latin typeface="微软雅黑" panose="020B0503020204020204" pitchFamily="34" charset="-122"/>
                <a:ea typeface="微软雅黑" panose="020B0503020204020204" pitchFamily="34" charset="-122"/>
                <a:cs typeface="Times New Roman" panose="02020603050405020304" pitchFamily="18" charset="0"/>
              </a:rPr>
              <a:t>〔2016〕32</a:t>
            </a:r>
            <a:r>
              <a:rPr lang="zh-CN" altLang="en-US" sz="2400" kern="100" dirty="0">
                <a:latin typeface="微软雅黑" panose="020B0503020204020204" pitchFamily="34" charset="-122"/>
                <a:ea typeface="微软雅黑" panose="020B0503020204020204" pitchFamily="34" charset="-122"/>
                <a:cs typeface="Times New Roman" panose="02020603050405020304" pitchFamily="18" charset="0"/>
              </a:rPr>
              <a:t>号）</a:t>
            </a:r>
          </a:p>
        </p:txBody>
      </p:sp>
    </p:spTree>
    <p:extLst>
      <p:ext uri="{BB962C8B-B14F-4D97-AF65-F5344CB8AC3E}">
        <p14:creationId xmlns:p14="http://schemas.microsoft.com/office/powerpoint/2010/main" val="4114238195"/>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164646" y="1852242"/>
            <a:ext cx="9924572" cy="3170099"/>
          </a:xfrm>
          <a:prstGeom prst="rect">
            <a:avLst/>
          </a:prstGeom>
        </p:spPr>
        <p:txBody>
          <a:bodyPr wrap="square">
            <a:spAutoFit/>
          </a:bodyPr>
          <a:lstStyle/>
          <a:p>
            <a:pPr algn="just">
              <a:lnSpc>
                <a:spcPts val="2391"/>
              </a:lnSpc>
              <a:spcBef>
                <a:spcPts val="598"/>
              </a:spcBef>
              <a:spcAft>
                <a:spcPts val="598"/>
              </a:spcAft>
              <a:defRPr/>
            </a:pPr>
            <a:r>
              <a:rPr lang="zh-CN" altLang="zh-CN" sz="2800" kern="10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部门规章</a:t>
            </a:r>
          </a:p>
          <a:p>
            <a:pPr algn="just">
              <a:lnSpc>
                <a:spcPts val="2391"/>
              </a:lnSpc>
              <a:spcBef>
                <a:spcPts val="598"/>
              </a:spcBef>
              <a:spcAft>
                <a:spcPts val="598"/>
              </a:spcAft>
              <a:buSzPts val="1200"/>
              <a:defRPr/>
            </a:pPr>
            <a:r>
              <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rPr>
              <a:t>1. </a:t>
            </a:r>
            <a:r>
              <a:rPr lang="zh-CN" altLang="zh-CN" sz="2000" kern="100" dirty="0">
                <a:latin typeface="微软雅黑" panose="020B0503020204020204" pitchFamily="34" charset="-122"/>
                <a:ea typeface="微软雅黑" panose="020B0503020204020204" pitchFamily="34" charset="-122"/>
                <a:cs typeface="Times New Roman" panose="02020603050405020304" pitchFamily="18" charset="0"/>
              </a:rPr>
              <a:t>生产安全事故应急预案管理办法（应急管理部令第</a:t>
            </a:r>
            <a:r>
              <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rPr>
              <a:t>2</a:t>
            </a:r>
            <a:r>
              <a:rPr lang="zh-CN" altLang="zh-CN" sz="2000" kern="100" dirty="0">
                <a:latin typeface="微软雅黑" panose="020B0503020204020204" pitchFamily="34" charset="-122"/>
                <a:ea typeface="微软雅黑" panose="020B0503020204020204" pitchFamily="34" charset="-122"/>
                <a:cs typeface="Times New Roman" panose="02020603050405020304" pitchFamily="18" charset="0"/>
              </a:rPr>
              <a:t>号）【</a:t>
            </a:r>
            <a:r>
              <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rPr>
              <a:t>2019</a:t>
            </a:r>
            <a:r>
              <a:rPr lang="zh-CN" altLang="zh-CN" sz="2000" kern="100" dirty="0">
                <a:latin typeface="微软雅黑" panose="020B0503020204020204" pitchFamily="34" charset="-122"/>
                <a:ea typeface="微软雅黑" panose="020B0503020204020204" pitchFamily="34" charset="-122"/>
                <a:cs typeface="Times New Roman" panose="02020603050405020304" pitchFamily="18" charset="0"/>
              </a:rPr>
              <a:t>年修正】</a:t>
            </a:r>
            <a:endPar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ts val="2391"/>
              </a:lnSpc>
              <a:spcBef>
                <a:spcPts val="598"/>
              </a:spcBef>
              <a:spcAft>
                <a:spcPts val="598"/>
              </a:spcAft>
              <a:buSzPts val="1200"/>
              <a:defRPr/>
            </a:pPr>
            <a:r>
              <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rPr>
              <a:t>2. </a:t>
            </a:r>
            <a:r>
              <a:rPr lang="zh-CN" altLang="zh-CN" sz="2000" kern="100" dirty="0">
                <a:latin typeface="微软雅黑" panose="020B0503020204020204" pitchFamily="34" charset="-122"/>
                <a:ea typeface="微软雅黑" panose="020B0503020204020204" pitchFamily="34" charset="-122"/>
                <a:cs typeface="Times New Roman" panose="02020603050405020304" pitchFamily="18" charset="0"/>
              </a:rPr>
              <a:t>危险化学品生产企业</a:t>
            </a:r>
            <a:r>
              <a:rPr lang="zh-CN" altLang="zh-CN" sz="2000" kern="10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安全生产许可证</a:t>
            </a:r>
            <a:r>
              <a:rPr lang="zh-CN" altLang="zh-CN" sz="2000" kern="100" dirty="0">
                <a:latin typeface="微软雅黑" panose="020B0503020204020204" pitchFamily="34" charset="-122"/>
                <a:ea typeface="微软雅黑" panose="020B0503020204020204" pitchFamily="34" charset="-122"/>
                <a:cs typeface="Times New Roman" panose="02020603050405020304" pitchFamily="18" charset="0"/>
              </a:rPr>
              <a:t>实施办法（安监总局令第</a:t>
            </a:r>
            <a:r>
              <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rPr>
              <a:t>41</a:t>
            </a:r>
            <a:r>
              <a:rPr lang="zh-CN" altLang="zh-CN" sz="2000" kern="100" dirty="0">
                <a:latin typeface="微软雅黑" panose="020B0503020204020204" pitchFamily="34" charset="-122"/>
                <a:ea typeface="微软雅黑" panose="020B0503020204020204" pitchFamily="34" charset="-122"/>
                <a:cs typeface="Times New Roman" panose="02020603050405020304" pitchFamily="18" charset="0"/>
              </a:rPr>
              <a:t>号）【</a:t>
            </a:r>
            <a:r>
              <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rPr>
              <a:t>2017</a:t>
            </a:r>
            <a:r>
              <a:rPr lang="zh-CN" altLang="zh-CN" sz="2000" kern="100" dirty="0">
                <a:latin typeface="微软雅黑" panose="020B0503020204020204" pitchFamily="34" charset="-122"/>
                <a:ea typeface="微软雅黑" panose="020B0503020204020204" pitchFamily="34" charset="-122"/>
                <a:cs typeface="Times New Roman" panose="02020603050405020304" pitchFamily="18" charset="0"/>
              </a:rPr>
              <a:t>年修正】</a:t>
            </a:r>
          </a:p>
          <a:p>
            <a:pPr algn="just">
              <a:lnSpc>
                <a:spcPts val="2391"/>
              </a:lnSpc>
              <a:spcBef>
                <a:spcPts val="598"/>
              </a:spcBef>
              <a:spcAft>
                <a:spcPts val="598"/>
              </a:spcAft>
              <a:buSzPts val="1200"/>
              <a:defRPr/>
            </a:pPr>
            <a:r>
              <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rPr>
              <a:t>3. </a:t>
            </a:r>
            <a:r>
              <a:rPr lang="zh-CN" altLang="zh-CN" sz="2000" kern="100" dirty="0">
                <a:latin typeface="微软雅黑" panose="020B0503020204020204" pitchFamily="34" charset="-122"/>
                <a:ea typeface="微软雅黑" panose="020B0503020204020204" pitchFamily="34" charset="-122"/>
                <a:cs typeface="Times New Roman" panose="02020603050405020304" pitchFamily="18" charset="0"/>
              </a:rPr>
              <a:t>危险化学品</a:t>
            </a:r>
            <a:r>
              <a:rPr lang="zh-CN" altLang="zh-CN" sz="2000" kern="10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安全使用许可证</a:t>
            </a:r>
            <a:r>
              <a:rPr lang="zh-CN" altLang="zh-CN" sz="2000" kern="100" dirty="0">
                <a:latin typeface="微软雅黑" panose="020B0503020204020204" pitchFamily="34" charset="-122"/>
                <a:ea typeface="微软雅黑" panose="020B0503020204020204" pitchFamily="34" charset="-122"/>
                <a:cs typeface="Times New Roman" panose="02020603050405020304" pitchFamily="18" charset="0"/>
              </a:rPr>
              <a:t>实施办法（安监总局令第</a:t>
            </a:r>
            <a:r>
              <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rPr>
              <a:t>57</a:t>
            </a:r>
            <a:r>
              <a:rPr lang="zh-CN" altLang="zh-CN" sz="2000" kern="100" dirty="0">
                <a:latin typeface="微软雅黑" panose="020B0503020204020204" pitchFamily="34" charset="-122"/>
                <a:ea typeface="微软雅黑" panose="020B0503020204020204" pitchFamily="34" charset="-122"/>
                <a:cs typeface="Times New Roman" panose="02020603050405020304" pitchFamily="18" charset="0"/>
              </a:rPr>
              <a:t>号）【</a:t>
            </a:r>
            <a:r>
              <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rPr>
              <a:t>2017</a:t>
            </a:r>
            <a:r>
              <a:rPr lang="zh-CN" altLang="zh-CN" sz="2000" kern="100" dirty="0">
                <a:latin typeface="微软雅黑" panose="020B0503020204020204" pitchFamily="34" charset="-122"/>
                <a:ea typeface="微软雅黑" panose="020B0503020204020204" pitchFamily="34" charset="-122"/>
                <a:cs typeface="Times New Roman" panose="02020603050405020304" pitchFamily="18" charset="0"/>
              </a:rPr>
              <a:t>年修正】</a:t>
            </a:r>
          </a:p>
          <a:p>
            <a:pPr algn="just">
              <a:lnSpc>
                <a:spcPts val="2391"/>
              </a:lnSpc>
              <a:spcBef>
                <a:spcPts val="598"/>
              </a:spcBef>
              <a:spcAft>
                <a:spcPts val="598"/>
              </a:spcAft>
              <a:buSzPts val="1200"/>
              <a:defRPr/>
            </a:pPr>
            <a:r>
              <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rPr>
              <a:t>4. </a:t>
            </a:r>
            <a:r>
              <a:rPr lang="zh-CN" altLang="zh-CN" sz="2000" kern="100" dirty="0">
                <a:latin typeface="微软雅黑" panose="020B0503020204020204" pitchFamily="34" charset="-122"/>
                <a:ea typeface="微软雅黑" panose="020B0503020204020204" pitchFamily="34" charset="-122"/>
                <a:cs typeface="Times New Roman" panose="02020603050405020304" pitchFamily="18" charset="0"/>
              </a:rPr>
              <a:t>危险化学品</a:t>
            </a:r>
            <a:r>
              <a:rPr lang="zh-CN" altLang="zh-CN" sz="2000" kern="10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经营许可证</a:t>
            </a:r>
            <a:r>
              <a:rPr lang="zh-CN" altLang="zh-CN" sz="2000" kern="100" dirty="0">
                <a:latin typeface="微软雅黑" panose="020B0503020204020204" pitchFamily="34" charset="-122"/>
                <a:ea typeface="微软雅黑" panose="020B0503020204020204" pitchFamily="34" charset="-122"/>
                <a:cs typeface="Times New Roman" panose="02020603050405020304" pitchFamily="18" charset="0"/>
              </a:rPr>
              <a:t>管理办法（安监总局令第</a:t>
            </a:r>
            <a:r>
              <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rPr>
              <a:t>55</a:t>
            </a:r>
            <a:r>
              <a:rPr lang="zh-CN" altLang="zh-CN" sz="2000" kern="100" dirty="0">
                <a:latin typeface="微软雅黑" panose="020B0503020204020204" pitchFamily="34" charset="-122"/>
                <a:ea typeface="微软雅黑" panose="020B0503020204020204" pitchFamily="34" charset="-122"/>
                <a:cs typeface="Times New Roman" panose="02020603050405020304" pitchFamily="18" charset="0"/>
              </a:rPr>
              <a:t>号）【</a:t>
            </a:r>
            <a:r>
              <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rPr>
              <a:t>2015</a:t>
            </a:r>
            <a:r>
              <a:rPr lang="zh-CN" altLang="zh-CN" sz="2000" kern="100" dirty="0">
                <a:latin typeface="微软雅黑" panose="020B0503020204020204" pitchFamily="34" charset="-122"/>
                <a:ea typeface="微软雅黑" panose="020B0503020204020204" pitchFamily="34" charset="-122"/>
                <a:cs typeface="Times New Roman" panose="02020603050405020304" pitchFamily="18" charset="0"/>
              </a:rPr>
              <a:t>年修正】 </a:t>
            </a:r>
          </a:p>
          <a:p>
            <a:pPr algn="just">
              <a:lnSpc>
                <a:spcPts val="2391"/>
              </a:lnSpc>
              <a:spcBef>
                <a:spcPts val="598"/>
              </a:spcBef>
              <a:spcAft>
                <a:spcPts val="598"/>
              </a:spcAft>
              <a:buSzPts val="1200"/>
              <a:defRPr/>
            </a:pPr>
            <a:r>
              <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rPr>
              <a:t>5. </a:t>
            </a:r>
            <a:r>
              <a:rPr lang="zh-CN" altLang="zh-CN" sz="2000" kern="100" dirty="0">
                <a:latin typeface="微软雅黑" panose="020B0503020204020204" pitchFamily="34" charset="-122"/>
                <a:ea typeface="微软雅黑" panose="020B0503020204020204" pitchFamily="34" charset="-122"/>
                <a:cs typeface="Times New Roman" panose="02020603050405020304" pitchFamily="18" charset="0"/>
              </a:rPr>
              <a:t>危险化学品</a:t>
            </a:r>
            <a:r>
              <a:rPr lang="zh-CN" altLang="zh-CN" sz="2000" kern="10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建设项目</a:t>
            </a:r>
            <a:r>
              <a:rPr lang="zh-CN" altLang="zh-CN" sz="2000" kern="100" dirty="0">
                <a:latin typeface="微软雅黑" panose="020B0503020204020204" pitchFamily="34" charset="-122"/>
                <a:ea typeface="微软雅黑" panose="020B0503020204020204" pitchFamily="34" charset="-122"/>
                <a:cs typeface="Times New Roman" panose="02020603050405020304" pitchFamily="18" charset="0"/>
              </a:rPr>
              <a:t>安全监督管理办法（安监总局令第</a:t>
            </a:r>
            <a:r>
              <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rPr>
              <a:t>45</a:t>
            </a:r>
            <a:r>
              <a:rPr lang="zh-CN" altLang="zh-CN" sz="2000" kern="100" dirty="0">
                <a:latin typeface="微软雅黑" panose="020B0503020204020204" pitchFamily="34" charset="-122"/>
                <a:ea typeface="微软雅黑" panose="020B0503020204020204" pitchFamily="34" charset="-122"/>
                <a:cs typeface="Times New Roman" panose="02020603050405020304" pitchFamily="18" charset="0"/>
              </a:rPr>
              <a:t>号）【</a:t>
            </a:r>
            <a:r>
              <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rPr>
              <a:t>2015</a:t>
            </a:r>
            <a:r>
              <a:rPr lang="zh-CN" altLang="zh-CN" sz="2000" kern="100" dirty="0">
                <a:latin typeface="微软雅黑" panose="020B0503020204020204" pitchFamily="34" charset="-122"/>
                <a:ea typeface="微软雅黑" panose="020B0503020204020204" pitchFamily="34" charset="-122"/>
                <a:cs typeface="Times New Roman" panose="02020603050405020304" pitchFamily="18" charset="0"/>
              </a:rPr>
              <a:t>年修正】</a:t>
            </a:r>
          </a:p>
          <a:p>
            <a:pPr algn="just">
              <a:lnSpc>
                <a:spcPts val="2391"/>
              </a:lnSpc>
              <a:spcBef>
                <a:spcPts val="598"/>
              </a:spcBef>
              <a:spcAft>
                <a:spcPts val="598"/>
              </a:spcAft>
              <a:buSzPts val="1200"/>
              <a:defRPr/>
            </a:pPr>
            <a:r>
              <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rPr>
              <a:t>6. </a:t>
            </a:r>
            <a:r>
              <a:rPr lang="zh-CN" altLang="en-US" sz="2000" kern="100" dirty="0">
                <a:latin typeface="微软雅黑" panose="020B0503020204020204" pitchFamily="34" charset="-122"/>
                <a:ea typeface="微软雅黑" panose="020B0503020204020204" pitchFamily="34" charset="-122"/>
                <a:cs typeface="Times New Roman" panose="02020603050405020304" pitchFamily="18" charset="0"/>
              </a:rPr>
              <a:t>危险化学品重大危险源监督管理暂行规定（安监总局令第</a:t>
            </a:r>
            <a:r>
              <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rPr>
              <a:t>40</a:t>
            </a:r>
            <a:r>
              <a:rPr lang="zh-CN" altLang="en-US" sz="2000" kern="100" dirty="0">
                <a:latin typeface="微软雅黑" panose="020B0503020204020204" pitchFamily="34" charset="-122"/>
                <a:ea typeface="微软雅黑" panose="020B0503020204020204" pitchFamily="34" charset="-122"/>
                <a:cs typeface="Times New Roman" panose="02020603050405020304" pitchFamily="18" charset="0"/>
              </a:rPr>
              <a:t>号）</a:t>
            </a:r>
            <a:r>
              <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rPr>
              <a:t>【2015</a:t>
            </a:r>
            <a:r>
              <a:rPr lang="zh-CN" altLang="en-US" sz="2000" kern="100" dirty="0">
                <a:latin typeface="微软雅黑" panose="020B0503020204020204" pitchFamily="34" charset="-122"/>
                <a:ea typeface="微软雅黑" panose="020B0503020204020204" pitchFamily="34" charset="-122"/>
                <a:cs typeface="Times New Roman" panose="02020603050405020304" pitchFamily="18" charset="0"/>
              </a:rPr>
              <a:t>年修正</a:t>
            </a:r>
            <a:r>
              <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rPr>
              <a:t>】</a:t>
            </a:r>
            <a:endParaRPr lang="zh-CN" altLang="zh-CN" sz="20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6031829"/>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42544" y="1442010"/>
            <a:ext cx="11380781" cy="4435611"/>
          </a:xfrm>
          <a:prstGeom prst="rect">
            <a:avLst/>
          </a:prstGeom>
        </p:spPr>
        <p:txBody>
          <a:bodyPr>
            <a:spAutoFit/>
          </a:bodyPr>
          <a:lstStyle/>
          <a:p>
            <a:pPr algn="just">
              <a:lnSpc>
                <a:spcPts val="996"/>
              </a:lnSpc>
              <a:spcBef>
                <a:spcPts val="598"/>
              </a:spcBef>
              <a:spcAft>
                <a:spcPts val="598"/>
              </a:spcAft>
              <a:defRPr/>
            </a:pPr>
            <a:r>
              <a:rPr lang="zh-CN" altLang="zh-CN" sz="2400" kern="100" smtClean="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规范性</a:t>
            </a:r>
            <a:r>
              <a:rPr lang="zh-CN" altLang="zh-CN" sz="2400" kern="10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文件篇</a:t>
            </a:r>
          </a:p>
          <a:p>
            <a:pPr algn="just">
              <a:lnSpc>
                <a:spcPts val="1793"/>
              </a:lnSpc>
              <a:spcBef>
                <a:spcPts val="598"/>
              </a:spcBef>
              <a:spcAft>
                <a:spcPts val="598"/>
              </a:spcAft>
              <a:buSzPts val="1200"/>
              <a:defRPr/>
            </a:pPr>
            <a:r>
              <a:rPr lang="en-US" altLang="zh-CN" sz="1793" kern="100" dirty="0">
                <a:latin typeface="微软雅黑" panose="020B0503020204020204" pitchFamily="34" charset="-122"/>
                <a:ea typeface="微软雅黑" panose="020B0503020204020204" pitchFamily="34" charset="-122"/>
                <a:cs typeface="Times New Roman" panose="02020603050405020304" pitchFamily="18" charset="0"/>
              </a:rPr>
              <a:t>1. </a:t>
            </a:r>
            <a:r>
              <a:rPr lang="zh-CN" altLang="zh-CN" sz="1793" kern="100" dirty="0">
                <a:latin typeface="微软雅黑" panose="020B0503020204020204" pitchFamily="34" charset="-122"/>
                <a:ea typeface="微软雅黑" panose="020B0503020204020204" pitchFamily="34" charset="-122"/>
                <a:cs typeface="Times New Roman" panose="02020603050405020304" pitchFamily="18" charset="0"/>
              </a:rPr>
              <a:t>企业安全生产标准化建设定级办法（应急〔</a:t>
            </a:r>
            <a:r>
              <a:rPr lang="en-US" altLang="zh-CN" sz="1793" kern="100" dirty="0">
                <a:latin typeface="微软雅黑" panose="020B0503020204020204" pitchFamily="34" charset="-122"/>
                <a:ea typeface="微软雅黑" panose="020B0503020204020204" pitchFamily="34" charset="-122"/>
                <a:cs typeface="Times New Roman" panose="02020603050405020304" pitchFamily="18" charset="0"/>
              </a:rPr>
              <a:t>2021</a:t>
            </a:r>
            <a:r>
              <a:rPr lang="zh-CN" altLang="zh-CN" sz="1793"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793" kern="100" dirty="0">
                <a:latin typeface="微软雅黑" panose="020B0503020204020204" pitchFamily="34" charset="-122"/>
                <a:ea typeface="微软雅黑" panose="020B0503020204020204" pitchFamily="34" charset="-122"/>
                <a:cs typeface="Times New Roman" panose="02020603050405020304" pitchFamily="18" charset="0"/>
              </a:rPr>
              <a:t>83</a:t>
            </a:r>
            <a:r>
              <a:rPr lang="zh-CN" altLang="zh-CN" sz="1793" kern="100" dirty="0">
                <a:latin typeface="微软雅黑" panose="020B0503020204020204" pitchFamily="34" charset="-122"/>
                <a:ea typeface="微软雅黑" panose="020B0503020204020204" pitchFamily="34" charset="-122"/>
                <a:cs typeface="Times New Roman" panose="02020603050405020304" pitchFamily="18" charset="0"/>
              </a:rPr>
              <a:t>号）</a:t>
            </a:r>
          </a:p>
          <a:p>
            <a:pPr algn="just">
              <a:lnSpc>
                <a:spcPts val="1793"/>
              </a:lnSpc>
              <a:spcBef>
                <a:spcPts val="598"/>
              </a:spcBef>
              <a:spcAft>
                <a:spcPts val="598"/>
              </a:spcAft>
              <a:buSzPts val="1200"/>
              <a:defRPr/>
            </a:pPr>
            <a:r>
              <a:rPr lang="en-US" altLang="zh-CN" sz="1793" kern="100" dirty="0">
                <a:latin typeface="微软雅黑" panose="020B0503020204020204" pitchFamily="34" charset="-122"/>
                <a:ea typeface="微软雅黑" panose="020B0503020204020204" pitchFamily="34" charset="-122"/>
                <a:cs typeface="Times New Roman" panose="02020603050405020304" pitchFamily="18" charset="0"/>
              </a:rPr>
              <a:t>2. </a:t>
            </a:r>
            <a:r>
              <a:rPr lang="zh-CN" altLang="zh-CN" sz="1793" kern="100" dirty="0">
                <a:latin typeface="微软雅黑" panose="020B0503020204020204" pitchFamily="34" charset="-122"/>
                <a:ea typeface="微软雅黑" panose="020B0503020204020204" pitchFamily="34" charset="-122"/>
                <a:cs typeface="Times New Roman" panose="02020603050405020304" pitchFamily="18" charset="0"/>
              </a:rPr>
              <a:t>“工业互联网</a:t>
            </a:r>
            <a:r>
              <a:rPr lang="en-US" altLang="zh-CN" sz="1793" kern="1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793" kern="100" dirty="0">
                <a:latin typeface="微软雅黑" panose="020B0503020204020204" pitchFamily="34" charset="-122"/>
                <a:ea typeface="微软雅黑" panose="020B0503020204020204" pitchFamily="34" charset="-122"/>
                <a:cs typeface="Times New Roman" panose="02020603050405020304" pitchFamily="18" charset="0"/>
              </a:rPr>
              <a:t>危化安全生产”试点建设方案（应急厅〔</a:t>
            </a:r>
            <a:r>
              <a:rPr lang="en-US" altLang="zh-CN" sz="1793" kern="100" dirty="0">
                <a:latin typeface="微软雅黑" panose="020B0503020204020204" pitchFamily="34" charset="-122"/>
                <a:ea typeface="微软雅黑" panose="020B0503020204020204" pitchFamily="34" charset="-122"/>
                <a:cs typeface="Times New Roman" panose="02020603050405020304" pitchFamily="18" charset="0"/>
              </a:rPr>
              <a:t>2021</a:t>
            </a:r>
            <a:r>
              <a:rPr lang="zh-CN" altLang="zh-CN" sz="1793"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793" kern="100" dirty="0">
                <a:latin typeface="微软雅黑" panose="020B0503020204020204" pitchFamily="34" charset="-122"/>
                <a:ea typeface="微软雅黑" panose="020B0503020204020204" pitchFamily="34" charset="-122"/>
                <a:cs typeface="Times New Roman" panose="02020603050405020304" pitchFamily="18" charset="0"/>
              </a:rPr>
              <a:t>27</a:t>
            </a:r>
            <a:r>
              <a:rPr lang="zh-CN" altLang="zh-CN" sz="1793" kern="100" dirty="0">
                <a:latin typeface="微软雅黑" panose="020B0503020204020204" pitchFamily="34" charset="-122"/>
                <a:ea typeface="微软雅黑" panose="020B0503020204020204" pitchFamily="34" charset="-122"/>
                <a:cs typeface="Times New Roman" panose="02020603050405020304" pitchFamily="18" charset="0"/>
              </a:rPr>
              <a:t>号）</a:t>
            </a:r>
          </a:p>
          <a:p>
            <a:pPr algn="just">
              <a:lnSpc>
                <a:spcPts val="1793"/>
              </a:lnSpc>
              <a:spcBef>
                <a:spcPts val="598"/>
              </a:spcBef>
              <a:spcAft>
                <a:spcPts val="598"/>
              </a:spcAft>
              <a:buSzPts val="1200"/>
              <a:defRPr/>
            </a:pPr>
            <a:r>
              <a:rPr lang="en-US" altLang="zh-CN" sz="1793" kern="100" dirty="0">
                <a:latin typeface="微软雅黑" panose="020B0503020204020204" pitchFamily="34" charset="-122"/>
                <a:ea typeface="微软雅黑" panose="020B0503020204020204" pitchFamily="34" charset="-122"/>
                <a:cs typeface="Times New Roman" panose="02020603050405020304" pitchFamily="18" charset="0"/>
              </a:rPr>
              <a:t>3. </a:t>
            </a:r>
            <a:r>
              <a:rPr lang="zh-CN" altLang="zh-CN" sz="1793" kern="100" dirty="0">
                <a:latin typeface="微软雅黑" panose="020B0503020204020204" pitchFamily="34" charset="-122"/>
                <a:ea typeface="微软雅黑" panose="020B0503020204020204" pitchFamily="34" charset="-122"/>
                <a:cs typeface="Times New Roman" panose="02020603050405020304" pitchFamily="18" charset="0"/>
              </a:rPr>
              <a:t>危险化学品企业重大危险源安全包保责任制办法（试行）应急厅〔</a:t>
            </a:r>
            <a:r>
              <a:rPr lang="en-US" altLang="zh-CN" sz="1793" kern="100" dirty="0">
                <a:latin typeface="微软雅黑" panose="020B0503020204020204" pitchFamily="34" charset="-122"/>
                <a:ea typeface="微软雅黑" panose="020B0503020204020204" pitchFamily="34" charset="-122"/>
                <a:cs typeface="Times New Roman" panose="02020603050405020304" pitchFamily="18" charset="0"/>
              </a:rPr>
              <a:t>2021</a:t>
            </a:r>
            <a:r>
              <a:rPr lang="zh-CN" altLang="zh-CN" sz="1793"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793" kern="100" dirty="0">
                <a:latin typeface="微软雅黑" panose="020B0503020204020204" pitchFamily="34" charset="-122"/>
                <a:ea typeface="微软雅黑" panose="020B0503020204020204" pitchFamily="34" charset="-122"/>
                <a:cs typeface="Times New Roman" panose="02020603050405020304" pitchFamily="18" charset="0"/>
              </a:rPr>
              <a:t>12</a:t>
            </a:r>
            <a:r>
              <a:rPr lang="zh-CN" altLang="zh-CN" sz="1793" kern="100" dirty="0">
                <a:latin typeface="微软雅黑" panose="020B0503020204020204" pitchFamily="34" charset="-122"/>
                <a:ea typeface="微软雅黑" panose="020B0503020204020204" pitchFamily="34" charset="-122"/>
                <a:cs typeface="Times New Roman" panose="02020603050405020304" pitchFamily="18" charset="0"/>
              </a:rPr>
              <a:t>号</a:t>
            </a:r>
          </a:p>
          <a:p>
            <a:pPr algn="just">
              <a:lnSpc>
                <a:spcPts val="1793"/>
              </a:lnSpc>
              <a:spcBef>
                <a:spcPts val="598"/>
              </a:spcBef>
              <a:spcAft>
                <a:spcPts val="598"/>
              </a:spcAft>
              <a:buSzPts val="1200"/>
              <a:defRPr/>
            </a:pPr>
            <a:r>
              <a:rPr lang="en-US" altLang="zh-CN" sz="1793" kern="100" dirty="0">
                <a:latin typeface="微软雅黑" panose="020B0503020204020204" pitchFamily="34" charset="-122"/>
                <a:ea typeface="微软雅黑" panose="020B0503020204020204" pitchFamily="34" charset="-122"/>
                <a:cs typeface="Times New Roman" panose="02020603050405020304" pitchFamily="18" charset="0"/>
              </a:rPr>
              <a:t>4. </a:t>
            </a:r>
            <a:r>
              <a:rPr lang="zh-CN" altLang="zh-CN" sz="1793" kern="100" dirty="0">
                <a:latin typeface="微软雅黑" panose="020B0503020204020204" pitchFamily="34" charset="-122"/>
                <a:ea typeface="微软雅黑" panose="020B0503020204020204" pitchFamily="34" charset="-122"/>
                <a:cs typeface="Times New Roman" panose="02020603050405020304" pitchFamily="18" charset="0"/>
              </a:rPr>
              <a:t>危险化学品企业安全分类整治目录（</a:t>
            </a:r>
            <a:r>
              <a:rPr lang="en-US" altLang="zh-CN" sz="1793" kern="100" dirty="0">
                <a:latin typeface="微软雅黑" panose="020B0503020204020204" pitchFamily="34" charset="-122"/>
                <a:ea typeface="微软雅黑" panose="020B0503020204020204" pitchFamily="34" charset="-122"/>
                <a:cs typeface="Times New Roman" panose="02020603050405020304" pitchFamily="18" charset="0"/>
              </a:rPr>
              <a:t>2020</a:t>
            </a:r>
            <a:r>
              <a:rPr lang="zh-CN" altLang="zh-CN" sz="1793" kern="100" dirty="0">
                <a:latin typeface="微软雅黑" panose="020B0503020204020204" pitchFamily="34" charset="-122"/>
                <a:ea typeface="微软雅黑" panose="020B0503020204020204" pitchFamily="34" charset="-122"/>
                <a:cs typeface="Times New Roman" panose="02020603050405020304" pitchFamily="18" charset="0"/>
              </a:rPr>
              <a:t>年）（应急〔</a:t>
            </a:r>
            <a:r>
              <a:rPr lang="en-US" altLang="zh-CN" sz="1793" kern="100" dirty="0">
                <a:latin typeface="微软雅黑" panose="020B0503020204020204" pitchFamily="34" charset="-122"/>
                <a:ea typeface="微软雅黑" panose="020B0503020204020204" pitchFamily="34" charset="-122"/>
                <a:cs typeface="Times New Roman" panose="02020603050405020304" pitchFamily="18" charset="0"/>
              </a:rPr>
              <a:t>2020</a:t>
            </a:r>
            <a:r>
              <a:rPr lang="zh-CN" altLang="zh-CN" sz="1793"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793" kern="100" dirty="0">
                <a:latin typeface="微软雅黑" panose="020B0503020204020204" pitchFamily="34" charset="-122"/>
                <a:ea typeface="微软雅黑" panose="020B0503020204020204" pitchFamily="34" charset="-122"/>
                <a:cs typeface="Times New Roman" panose="02020603050405020304" pitchFamily="18" charset="0"/>
              </a:rPr>
              <a:t>84</a:t>
            </a:r>
            <a:r>
              <a:rPr lang="zh-CN" altLang="zh-CN" sz="1793" kern="100" dirty="0">
                <a:latin typeface="微软雅黑" panose="020B0503020204020204" pitchFamily="34" charset="-122"/>
                <a:ea typeface="微软雅黑" panose="020B0503020204020204" pitchFamily="34" charset="-122"/>
                <a:cs typeface="Times New Roman" panose="02020603050405020304" pitchFamily="18" charset="0"/>
              </a:rPr>
              <a:t>号）</a:t>
            </a:r>
          </a:p>
          <a:p>
            <a:pPr algn="just">
              <a:lnSpc>
                <a:spcPts val="1793"/>
              </a:lnSpc>
              <a:spcBef>
                <a:spcPts val="598"/>
              </a:spcBef>
              <a:spcAft>
                <a:spcPts val="598"/>
              </a:spcAft>
              <a:buSzPts val="1200"/>
              <a:defRPr/>
            </a:pPr>
            <a:r>
              <a:rPr lang="en-US" altLang="zh-CN" sz="1793" kern="100" dirty="0">
                <a:latin typeface="微软雅黑" panose="020B0503020204020204" pitchFamily="34" charset="-122"/>
                <a:ea typeface="微软雅黑" panose="020B0503020204020204" pitchFamily="34" charset="-122"/>
                <a:cs typeface="Times New Roman" panose="02020603050405020304" pitchFamily="18" charset="0"/>
              </a:rPr>
              <a:t>5. </a:t>
            </a:r>
            <a:r>
              <a:rPr lang="zh-CN" altLang="zh-CN" sz="1793" kern="100" dirty="0">
                <a:latin typeface="微软雅黑" panose="020B0503020204020204" pitchFamily="34" charset="-122"/>
                <a:ea typeface="微软雅黑" panose="020B0503020204020204" pitchFamily="34" charset="-122"/>
                <a:cs typeface="Times New Roman" panose="02020603050405020304" pitchFamily="18" charset="0"/>
              </a:rPr>
              <a:t>淘汰落后危险化学品安全生产工艺技术设备目录（第一批）（应急厅〔</a:t>
            </a:r>
            <a:r>
              <a:rPr lang="en-US" altLang="zh-CN" sz="1793" kern="100" dirty="0">
                <a:latin typeface="微软雅黑" panose="020B0503020204020204" pitchFamily="34" charset="-122"/>
                <a:ea typeface="微软雅黑" panose="020B0503020204020204" pitchFamily="34" charset="-122"/>
                <a:cs typeface="Times New Roman" panose="02020603050405020304" pitchFamily="18" charset="0"/>
              </a:rPr>
              <a:t>2020</a:t>
            </a:r>
            <a:r>
              <a:rPr lang="zh-CN" altLang="zh-CN" sz="1793"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793" kern="100" dirty="0">
                <a:latin typeface="微软雅黑" panose="020B0503020204020204" pitchFamily="34" charset="-122"/>
                <a:ea typeface="微软雅黑" panose="020B0503020204020204" pitchFamily="34" charset="-122"/>
                <a:cs typeface="Times New Roman" panose="02020603050405020304" pitchFamily="18" charset="0"/>
              </a:rPr>
              <a:t>38</a:t>
            </a:r>
            <a:r>
              <a:rPr lang="zh-CN" altLang="zh-CN" sz="1793" kern="100" dirty="0">
                <a:latin typeface="微软雅黑" panose="020B0503020204020204" pitchFamily="34" charset="-122"/>
                <a:ea typeface="微软雅黑" panose="020B0503020204020204" pitchFamily="34" charset="-122"/>
                <a:cs typeface="Times New Roman" panose="02020603050405020304" pitchFamily="18" charset="0"/>
              </a:rPr>
              <a:t>号）</a:t>
            </a:r>
          </a:p>
          <a:p>
            <a:pPr algn="just">
              <a:lnSpc>
                <a:spcPts val="1793"/>
              </a:lnSpc>
              <a:spcBef>
                <a:spcPts val="598"/>
              </a:spcBef>
              <a:spcAft>
                <a:spcPts val="598"/>
              </a:spcAft>
              <a:buSzPts val="1200"/>
              <a:defRPr/>
            </a:pPr>
            <a:r>
              <a:rPr lang="en-US" altLang="zh-CN" sz="1793" kern="100" dirty="0">
                <a:latin typeface="微软雅黑" panose="020B0503020204020204" pitchFamily="34" charset="-122"/>
                <a:ea typeface="微软雅黑" panose="020B0503020204020204" pitchFamily="34" charset="-122"/>
                <a:cs typeface="Times New Roman" panose="02020603050405020304" pitchFamily="18" charset="0"/>
              </a:rPr>
              <a:t>6. </a:t>
            </a:r>
            <a:r>
              <a:rPr lang="zh-CN" altLang="zh-CN" sz="1793" kern="100" dirty="0">
                <a:latin typeface="微软雅黑" panose="020B0503020204020204" pitchFamily="34" charset="-122"/>
                <a:ea typeface="微软雅黑" panose="020B0503020204020204" pitchFamily="34" charset="-122"/>
                <a:cs typeface="Times New Roman" panose="02020603050405020304" pitchFamily="18" charset="0"/>
              </a:rPr>
              <a:t>危险化学品安全专项整治三年行动实施方案（安委〔</a:t>
            </a:r>
            <a:r>
              <a:rPr lang="en-US" altLang="zh-CN" sz="1793" kern="100" dirty="0">
                <a:latin typeface="微软雅黑" panose="020B0503020204020204" pitchFamily="34" charset="-122"/>
                <a:ea typeface="微软雅黑" panose="020B0503020204020204" pitchFamily="34" charset="-122"/>
                <a:cs typeface="Times New Roman" panose="02020603050405020304" pitchFamily="18" charset="0"/>
              </a:rPr>
              <a:t>2020</a:t>
            </a:r>
            <a:r>
              <a:rPr lang="zh-CN" altLang="zh-CN" sz="1793"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793" kern="100" dirty="0">
                <a:latin typeface="微软雅黑" panose="020B0503020204020204" pitchFamily="34" charset="-122"/>
                <a:ea typeface="微软雅黑" panose="020B0503020204020204" pitchFamily="34" charset="-122"/>
                <a:cs typeface="Times New Roman" panose="02020603050405020304" pitchFamily="18" charset="0"/>
              </a:rPr>
              <a:t>3</a:t>
            </a:r>
            <a:r>
              <a:rPr lang="zh-CN" altLang="zh-CN" sz="1793" kern="100" dirty="0">
                <a:latin typeface="微软雅黑" panose="020B0503020204020204" pitchFamily="34" charset="-122"/>
                <a:ea typeface="微软雅黑" panose="020B0503020204020204" pitchFamily="34" charset="-122"/>
                <a:cs typeface="Times New Roman" panose="02020603050405020304" pitchFamily="18" charset="0"/>
              </a:rPr>
              <a:t>号）</a:t>
            </a:r>
          </a:p>
          <a:p>
            <a:pPr algn="just">
              <a:lnSpc>
                <a:spcPts val="1793"/>
              </a:lnSpc>
              <a:spcBef>
                <a:spcPts val="598"/>
              </a:spcBef>
              <a:spcAft>
                <a:spcPts val="598"/>
              </a:spcAft>
              <a:buSzPts val="1200"/>
              <a:defRPr/>
            </a:pPr>
            <a:r>
              <a:rPr lang="en-US" altLang="zh-CN" sz="1793" kern="100" dirty="0">
                <a:latin typeface="微软雅黑" panose="020B0503020204020204" pitchFamily="34" charset="-122"/>
                <a:ea typeface="微软雅黑" panose="020B0503020204020204" pitchFamily="34" charset="-122"/>
                <a:cs typeface="Times New Roman" panose="02020603050405020304" pitchFamily="18" charset="0"/>
              </a:rPr>
              <a:t>7.</a:t>
            </a:r>
            <a:r>
              <a:rPr lang="zh-CN" altLang="zh-CN" sz="1793" kern="1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793" kern="100" dirty="0">
                <a:latin typeface="微软雅黑" panose="020B0503020204020204" pitchFamily="34" charset="-122"/>
                <a:ea typeface="微软雅黑" panose="020B0503020204020204" pitchFamily="34" charset="-122"/>
                <a:cs typeface="Times New Roman" panose="02020603050405020304" pitchFamily="18" charset="0"/>
              </a:rPr>
              <a:t>化工</a:t>
            </a:r>
            <a:r>
              <a:rPr lang="zh-CN" altLang="zh-CN" sz="1793" kern="100" dirty="0">
                <a:latin typeface="微软雅黑" panose="020B0503020204020204" pitchFamily="34" charset="-122"/>
                <a:ea typeface="微软雅黑" panose="020B0503020204020204" pitchFamily="34" charset="-122"/>
                <a:cs typeface="Times New Roman" panose="02020603050405020304" pitchFamily="18" charset="0"/>
              </a:rPr>
              <a:t>园区导则（试行）》《危险化学品企业导则》（应急〔</a:t>
            </a:r>
            <a:r>
              <a:rPr lang="en-US" altLang="zh-CN" sz="1793" kern="100" dirty="0">
                <a:latin typeface="微软雅黑" panose="020B0503020204020204" pitchFamily="34" charset="-122"/>
                <a:ea typeface="微软雅黑" panose="020B0503020204020204" pitchFamily="34" charset="-122"/>
                <a:cs typeface="Times New Roman" panose="02020603050405020304" pitchFamily="18" charset="0"/>
              </a:rPr>
              <a:t>2019</a:t>
            </a:r>
            <a:r>
              <a:rPr lang="zh-CN" altLang="zh-CN" sz="1793"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793" kern="100" dirty="0">
                <a:latin typeface="微软雅黑" panose="020B0503020204020204" pitchFamily="34" charset="-122"/>
                <a:ea typeface="微软雅黑" panose="020B0503020204020204" pitchFamily="34" charset="-122"/>
                <a:cs typeface="Times New Roman" panose="02020603050405020304" pitchFamily="18" charset="0"/>
              </a:rPr>
              <a:t>78</a:t>
            </a:r>
            <a:r>
              <a:rPr lang="zh-CN" altLang="zh-CN" sz="1793" kern="100" dirty="0">
                <a:latin typeface="微软雅黑" panose="020B0503020204020204" pitchFamily="34" charset="-122"/>
                <a:ea typeface="微软雅黑" panose="020B0503020204020204" pitchFamily="34" charset="-122"/>
                <a:cs typeface="Times New Roman" panose="02020603050405020304" pitchFamily="18" charset="0"/>
              </a:rPr>
              <a:t>号）</a:t>
            </a:r>
          </a:p>
          <a:p>
            <a:pPr algn="just">
              <a:lnSpc>
                <a:spcPts val="1793"/>
              </a:lnSpc>
              <a:spcBef>
                <a:spcPts val="598"/>
              </a:spcBef>
              <a:spcAft>
                <a:spcPts val="598"/>
              </a:spcAft>
              <a:buSzPts val="1200"/>
              <a:defRPr/>
            </a:pPr>
            <a:r>
              <a:rPr lang="en-US" altLang="zh-CN" sz="1793" kern="100" dirty="0">
                <a:latin typeface="微软雅黑" panose="020B0503020204020204" pitchFamily="34" charset="-122"/>
                <a:ea typeface="微软雅黑" panose="020B0503020204020204" pitchFamily="34" charset="-122"/>
                <a:cs typeface="Times New Roman" panose="02020603050405020304" pitchFamily="18" charset="0"/>
              </a:rPr>
              <a:t>8. </a:t>
            </a:r>
            <a:r>
              <a:rPr lang="zh-CN" altLang="zh-CN" sz="1793" kern="100" dirty="0">
                <a:latin typeface="微软雅黑" panose="020B0503020204020204" pitchFamily="34" charset="-122"/>
                <a:ea typeface="微软雅黑" panose="020B0503020204020204" pitchFamily="34" charset="-122"/>
                <a:cs typeface="Times New Roman" panose="02020603050405020304" pitchFamily="18" charset="0"/>
              </a:rPr>
              <a:t>加快推进危险化学品安全生产风险监测预警系统建设指导意见的通知（安委办〔</a:t>
            </a:r>
            <a:r>
              <a:rPr lang="en-US" altLang="zh-CN" sz="1793" kern="100" dirty="0">
                <a:latin typeface="微软雅黑" panose="020B0503020204020204" pitchFamily="34" charset="-122"/>
                <a:ea typeface="微软雅黑" panose="020B0503020204020204" pitchFamily="34" charset="-122"/>
                <a:cs typeface="Times New Roman" panose="02020603050405020304" pitchFamily="18" charset="0"/>
              </a:rPr>
              <a:t>2019</a:t>
            </a:r>
            <a:r>
              <a:rPr lang="zh-CN" altLang="zh-CN" sz="1793"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793" kern="100" dirty="0">
                <a:latin typeface="微软雅黑" panose="020B0503020204020204" pitchFamily="34" charset="-122"/>
                <a:ea typeface="微软雅黑" panose="020B0503020204020204" pitchFamily="34" charset="-122"/>
                <a:cs typeface="Times New Roman" panose="02020603050405020304" pitchFamily="18" charset="0"/>
              </a:rPr>
              <a:t>11</a:t>
            </a:r>
            <a:r>
              <a:rPr lang="zh-CN" altLang="zh-CN" sz="1793" kern="100" dirty="0">
                <a:latin typeface="微软雅黑" panose="020B0503020204020204" pitchFamily="34" charset="-122"/>
                <a:ea typeface="微软雅黑" panose="020B0503020204020204" pitchFamily="34" charset="-122"/>
                <a:cs typeface="Times New Roman" panose="02020603050405020304" pitchFamily="18" charset="0"/>
              </a:rPr>
              <a:t>号）</a:t>
            </a:r>
          </a:p>
          <a:p>
            <a:pPr algn="just">
              <a:lnSpc>
                <a:spcPts val="1793"/>
              </a:lnSpc>
              <a:spcBef>
                <a:spcPts val="598"/>
              </a:spcBef>
              <a:spcAft>
                <a:spcPts val="598"/>
              </a:spcAft>
              <a:buSzPts val="1200"/>
              <a:defRPr/>
            </a:pPr>
            <a:r>
              <a:rPr lang="en-US" altLang="zh-CN" sz="1793" kern="100" dirty="0">
                <a:latin typeface="微软雅黑" panose="020B0503020204020204" pitchFamily="34" charset="-122"/>
                <a:ea typeface="微软雅黑" panose="020B0503020204020204" pitchFamily="34" charset="-122"/>
                <a:cs typeface="Times New Roman" panose="02020603050405020304" pitchFamily="18" charset="0"/>
              </a:rPr>
              <a:t>9. </a:t>
            </a:r>
            <a:r>
              <a:rPr lang="zh-CN" altLang="zh-CN" sz="1793" kern="100" dirty="0">
                <a:latin typeface="微软雅黑" panose="020B0503020204020204" pitchFamily="34" charset="-122"/>
                <a:ea typeface="微软雅黑" panose="020B0503020204020204" pitchFamily="34" charset="-122"/>
                <a:cs typeface="Times New Roman" panose="02020603050405020304" pitchFamily="18" charset="0"/>
              </a:rPr>
              <a:t>危险化学品生产储存企业安全风险评估诊断分级指南（试行）（应急〔</a:t>
            </a:r>
            <a:r>
              <a:rPr lang="en-US" altLang="zh-CN" sz="1793" kern="100" dirty="0">
                <a:latin typeface="微软雅黑" panose="020B0503020204020204" pitchFamily="34" charset="-122"/>
                <a:ea typeface="微软雅黑" panose="020B0503020204020204" pitchFamily="34" charset="-122"/>
                <a:cs typeface="Times New Roman" panose="02020603050405020304" pitchFamily="18" charset="0"/>
              </a:rPr>
              <a:t>2018</a:t>
            </a:r>
            <a:r>
              <a:rPr lang="zh-CN" altLang="zh-CN" sz="1793"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793" kern="100" dirty="0">
                <a:latin typeface="微软雅黑" panose="020B0503020204020204" pitchFamily="34" charset="-122"/>
                <a:ea typeface="微软雅黑" panose="020B0503020204020204" pitchFamily="34" charset="-122"/>
                <a:cs typeface="Times New Roman" panose="02020603050405020304" pitchFamily="18" charset="0"/>
              </a:rPr>
              <a:t>19</a:t>
            </a:r>
            <a:r>
              <a:rPr lang="zh-CN" altLang="zh-CN" sz="1793" kern="100" dirty="0">
                <a:latin typeface="微软雅黑" panose="020B0503020204020204" pitchFamily="34" charset="-122"/>
                <a:ea typeface="微软雅黑" panose="020B0503020204020204" pitchFamily="34" charset="-122"/>
                <a:cs typeface="Times New Roman" panose="02020603050405020304" pitchFamily="18" charset="0"/>
              </a:rPr>
              <a:t>号）</a:t>
            </a:r>
          </a:p>
          <a:p>
            <a:pPr algn="just">
              <a:lnSpc>
                <a:spcPts val="1793"/>
              </a:lnSpc>
              <a:spcBef>
                <a:spcPts val="598"/>
              </a:spcBef>
              <a:spcAft>
                <a:spcPts val="598"/>
              </a:spcAft>
              <a:buSzPts val="1200"/>
              <a:defRPr/>
            </a:pPr>
            <a:r>
              <a:rPr lang="en-US" altLang="zh-CN" sz="1793" kern="100" dirty="0">
                <a:latin typeface="微软雅黑" panose="020B0503020204020204" pitchFamily="34" charset="-122"/>
                <a:ea typeface="微软雅黑" panose="020B0503020204020204" pitchFamily="34" charset="-122"/>
                <a:cs typeface="Times New Roman" panose="02020603050405020304" pitchFamily="18" charset="0"/>
              </a:rPr>
              <a:t>10. </a:t>
            </a:r>
            <a:r>
              <a:rPr lang="zh-CN" altLang="zh-CN" sz="1793" kern="100" dirty="0">
                <a:latin typeface="微软雅黑" panose="020B0503020204020204" pitchFamily="34" charset="-122"/>
                <a:ea typeface="微软雅黑" panose="020B0503020204020204" pitchFamily="34" charset="-122"/>
                <a:cs typeface="Times New Roman" panose="02020603050405020304" pitchFamily="18" charset="0"/>
              </a:rPr>
              <a:t>化工和危险化学品生产经营单位重大生产安全事故隐患判定标准（试行）（安监总管三〔</a:t>
            </a:r>
            <a:r>
              <a:rPr lang="en-US" altLang="zh-CN" sz="1793" kern="100" dirty="0">
                <a:latin typeface="微软雅黑" panose="020B0503020204020204" pitchFamily="34" charset="-122"/>
                <a:ea typeface="微软雅黑" panose="020B0503020204020204" pitchFamily="34" charset="-122"/>
                <a:cs typeface="Times New Roman" panose="02020603050405020304" pitchFamily="18" charset="0"/>
              </a:rPr>
              <a:t>2017</a:t>
            </a:r>
            <a:r>
              <a:rPr lang="zh-CN" altLang="zh-CN" sz="1793"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793" kern="100" dirty="0">
                <a:latin typeface="微软雅黑" panose="020B0503020204020204" pitchFamily="34" charset="-122"/>
                <a:ea typeface="微软雅黑" panose="020B0503020204020204" pitchFamily="34" charset="-122"/>
                <a:cs typeface="Times New Roman" panose="02020603050405020304" pitchFamily="18" charset="0"/>
              </a:rPr>
              <a:t>121</a:t>
            </a:r>
            <a:r>
              <a:rPr lang="zh-CN" altLang="zh-CN" sz="1793" kern="100" dirty="0">
                <a:latin typeface="微软雅黑" panose="020B0503020204020204" pitchFamily="34" charset="-122"/>
                <a:ea typeface="微软雅黑" panose="020B0503020204020204" pitchFamily="34" charset="-122"/>
                <a:cs typeface="Times New Roman" panose="02020603050405020304" pitchFamily="18" charset="0"/>
              </a:rPr>
              <a:t>号）</a:t>
            </a:r>
          </a:p>
          <a:p>
            <a:pPr algn="just">
              <a:lnSpc>
                <a:spcPts val="1793"/>
              </a:lnSpc>
              <a:spcBef>
                <a:spcPts val="598"/>
              </a:spcBef>
              <a:spcAft>
                <a:spcPts val="598"/>
              </a:spcAft>
              <a:buSzPts val="1200"/>
              <a:defRPr/>
            </a:pPr>
            <a:r>
              <a:rPr lang="en-US" altLang="zh-CN" sz="1793" kern="100" dirty="0">
                <a:latin typeface="微软雅黑" panose="020B0503020204020204" pitchFamily="34" charset="-122"/>
                <a:ea typeface="微软雅黑" panose="020B0503020204020204" pitchFamily="34" charset="-122"/>
                <a:cs typeface="Times New Roman" panose="02020603050405020304" pitchFamily="18" charset="0"/>
              </a:rPr>
              <a:t>11. </a:t>
            </a:r>
            <a:r>
              <a:rPr lang="zh-CN" altLang="zh-CN" sz="1793" kern="100" dirty="0">
                <a:latin typeface="微软雅黑" panose="020B0503020204020204" pitchFamily="34" charset="-122"/>
                <a:ea typeface="微软雅黑" panose="020B0503020204020204" pitchFamily="34" charset="-122"/>
                <a:cs typeface="Times New Roman" panose="02020603050405020304" pitchFamily="18" charset="0"/>
              </a:rPr>
              <a:t>关于加强精细化工反应安全风险评估工作的指导意见（安监总管三〔</a:t>
            </a:r>
            <a:r>
              <a:rPr lang="en-US" altLang="zh-CN" sz="1793" kern="100" dirty="0">
                <a:latin typeface="微软雅黑" panose="020B0503020204020204" pitchFamily="34" charset="-122"/>
                <a:ea typeface="微软雅黑" panose="020B0503020204020204" pitchFamily="34" charset="-122"/>
                <a:cs typeface="Times New Roman" panose="02020603050405020304" pitchFamily="18" charset="0"/>
              </a:rPr>
              <a:t>2017</a:t>
            </a:r>
            <a:r>
              <a:rPr lang="zh-CN" altLang="zh-CN" sz="1793"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793" kern="100" dirty="0">
                <a:latin typeface="微软雅黑" panose="020B0503020204020204" pitchFamily="34" charset="-122"/>
                <a:ea typeface="微软雅黑" panose="020B0503020204020204" pitchFamily="34" charset="-122"/>
                <a:cs typeface="Times New Roman" panose="02020603050405020304" pitchFamily="18" charset="0"/>
              </a:rPr>
              <a:t>1</a:t>
            </a:r>
            <a:r>
              <a:rPr lang="zh-CN" altLang="zh-CN" sz="1793" kern="100" dirty="0">
                <a:latin typeface="微软雅黑" panose="020B0503020204020204" pitchFamily="34" charset="-122"/>
                <a:ea typeface="微软雅黑" panose="020B0503020204020204" pitchFamily="34" charset="-122"/>
                <a:cs typeface="Times New Roman" panose="02020603050405020304" pitchFamily="18" charset="0"/>
              </a:rPr>
              <a:t>号）</a:t>
            </a:r>
          </a:p>
        </p:txBody>
      </p:sp>
    </p:spTree>
    <p:extLst>
      <p:ext uri="{BB962C8B-B14F-4D97-AF65-F5344CB8AC3E}">
        <p14:creationId xmlns:p14="http://schemas.microsoft.com/office/powerpoint/2010/main" val="2454115672"/>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矩形 1"/>
          <p:cNvSpPr>
            <a:spLocks noChangeArrowheads="1"/>
          </p:cNvSpPr>
          <p:nvPr/>
        </p:nvSpPr>
        <p:spPr bwMode="auto">
          <a:xfrm>
            <a:off x="1168925" y="1370490"/>
            <a:ext cx="8368361" cy="4205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4582"/>
              </a:lnSpc>
            </a:pPr>
            <a:r>
              <a:rPr lang="zh-CN" altLang="en-US" sz="2400" dirty="0">
                <a:solidFill>
                  <a:srgbClr val="0000FF"/>
                </a:solidFill>
                <a:latin typeface="微软雅黑" panose="020B0503020204020204" pitchFamily="34" charset="-122"/>
                <a:ea typeface="微软雅黑" panose="020B0503020204020204" pitchFamily="34" charset="-122"/>
              </a:rPr>
              <a:t>  国标、行标</a:t>
            </a:r>
            <a:endParaRPr lang="en-US" altLang="zh-CN" sz="2400" dirty="0">
              <a:solidFill>
                <a:srgbClr val="0000FF"/>
              </a:solidFill>
              <a:latin typeface="微软雅黑" panose="020B0503020204020204" pitchFamily="34" charset="-122"/>
              <a:ea typeface="微软雅黑" panose="020B0503020204020204" pitchFamily="34" charset="-122"/>
            </a:endParaRPr>
          </a:p>
          <a:p>
            <a:pPr>
              <a:lnSpc>
                <a:spcPts val="4582"/>
              </a:lnSpc>
            </a:pPr>
            <a:r>
              <a:rPr lang="en-US" altLang="zh-CN" sz="2400" dirty="0">
                <a:latin typeface="微软雅黑" panose="020B0503020204020204" pitchFamily="34" charset="-122"/>
                <a:ea typeface="微软雅黑" panose="020B0503020204020204" pitchFamily="34" charset="-122"/>
              </a:rPr>
              <a:t>  1.《</a:t>
            </a:r>
            <a:r>
              <a:rPr lang="zh-CN" altLang="en-US" sz="2400" dirty="0">
                <a:latin typeface="微软雅黑" panose="020B0503020204020204" pitchFamily="34" charset="-122"/>
                <a:ea typeface="微软雅黑" panose="020B0503020204020204" pitchFamily="34" charset="-122"/>
              </a:rPr>
              <a:t>精细化工反应安全风险评估规范</a:t>
            </a:r>
            <a:r>
              <a:rPr lang="en-US" altLang="zh-CN" sz="2400" dirty="0">
                <a:latin typeface="微软雅黑" panose="020B0503020204020204" pitchFamily="34" charset="-122"/>
                <a:ea typeface="微软雅黑" panose="020B0503020204020204" pitchFamily="34" charset="-122"/>
              </a:rPr>
              <a:t>》GB/T</a:t>
            </a:r>
          </a:p>
          <a:p>
            <a:pPr>
              <a:lnSpc>
                <a:spcPts val="4582"/>
              </a:lnSpc>
            </a:pPr>
            <a:r>
              <a:rPr lang="en-US" altLang="zh-CN" sz="2400" dirty="0">
                <a:latin typeface="微软雅黑" panose="020B0503020204020204" pitchFamily="34" charset="-122"/>
                <a:ea typeface="微软雅黑" panose="020B0503020204020204" pitchFamily="34" charset="-122"/>
              </a:rPr>
              <a:t>  2.《</a:t>
            </a:r>
            <a:r>
              <a:rPr lang="zh-CN" altLang="en-US" sz="2400" dirty="0">
                <a:latin typeface="微软雅黑" panose="020B0503020204020204" pitchFamily="34" charset="-122"/>
                <a:ea typeface="微软雅黑" panose="020B0503020204020204" pitchFamily="34" charset="-122"/>
              </a:rPr>
              <a:t>硝酸铵安全管理技术规范</a:t>
            </a:r>
            <a:r>
              <a:rPr lang="en-US" altLang="zh-CN" sz="2400" dirty="0">
                <a:latin typeface="微软雅黑" panose="020B0503020204020204" pitchFamily="34" charset="-122"/>
                <a:ea typeface="微软雅黑" panose="020B0503020204020204" pitchFamily="34" charset="-122"/>
              </a:rPr>
              <a:t>》GB</a:t>
            </a:r>
          </a:p>
          <a:p>
            <a:pPr>
              <a:lnSpc>
                <a:spcPts val="4582"/>
              </a:lnSpc>
            </a:pPr>
            <a:r>
              <a:rPr lang="en-US" altLang="zh-CN" sz="2400" dirty="0">
                <a:latin typeface="微软雅黑" panose="020B0503020204020204" pitchFamily="34" charset="-122"/>
                <a:ea typeface="微软雅黑" panose="020B0503020204020204" pitchFamily="34" charset="-122"/>
              </a:rPr>
              <a:t>  3.《</a:t>
            </a:r>
            <a:r>
              <a:rPr lang="zh-CN" altLang="en-US" sz="2400" dirty="0">
                <a:latin typeface="微软雅黑" panose="020B0503020204020204" pitchFamily="34" charset="-122"/>
                <a:ea typeface="微软雅黑" panose="020B0503020204020204" pitchFamily="34" charset="-122"/>
              </a:rPr>
              <a:t>危险化学品仓库储存通则</a:t>
            </a:r>
            <a:r>
              <a:rPr lang="en-US" altLang="zh-CN" sz="2400" dirty="0">
                <a:latin typeface="微软雅黑" panose="020B0503020204020204" pitchFamily="34" charset="-122"/>
                <a:ea typeface="微软雅黑" panose="020B0503020204020204" pitchFamily="34" charset="-122"/>
              </a:rPr>
              <a:t>》GB</a:t>
            </a:r>
          </a:p>
          <a:p>
            <a:pPr>
              <a:lnSpc>
                <a:spcPts val="4582"/>
              </a:lnSpc>
            </a:pPr>
            <a:r>
              <a:rPr lang="en-US" altLang="zh-CN" sz="2400" dirty="0">
                <a:latin typeface="微软雅黑" panose="020B0503020204020204" pitchFamily="34" charset="-122"/>
                <a:ea typeface="微软雅黑" panose="020B0503020204020204" pitchFamily="34" charset="-122"/>
              </a:rPr>
              <a:t>  4.《</a:t>
            </a:r>
            <a:r>
              <a:rPr lang="zh-CN" altLang="en-US" sz="2400" dirty="0">
                <a:latin typeface="微软雅黑" panose="020B0503020204020204" pitchFamily="34" charset="-122"/>
                <a:ea typeface="微软雅黑" panose="020B0503020204020204" pitchFamily="34" charset="-122"/>
              </a:rPr>
              <a:t>化工过程安全管理导则</a:t>
            </a:r>
            <a:r>
              <a:rPr lang="en-US" altLang="zh-CN" sz="2400" dirty="0">
                <a:latin typeface="微软雅黑" panose="020B0503020204020204" pitchFamily="34" charset="-122"/>
                <a:ea typeface="微软雅黑" panose="020B0503020204020204" pitchFamily="34" charset="-122"/>
              </a:rPr>
              <a:t>》AQ/T</a:t>
            </a:r>
          </a:p>
          <a:p>
            <a:pPr>
              <a:lnSpc>
                <a:spcPts val="4582"/>
              </a:lnSpc>
            </a:pPr>
            <a:r>
              <a:rPr lang="en-US" altLang="zh-CN" sz="2400" dirty="0">
                <a:latin typeface="微软雅黑" panose="020B0503020204020204" pitchFamily="34" charset="-122"/>
                <a:ea typeface="微软雅黑" panose="020B0503020204020204" pitchFamily="34" charset="-122"/>
              </a:rPr>
              <a:t>  5.《</a:t>
            </a:r>
            <a:r>
              <a:rPr lang="zh-CN" altLang="en-US" sz="2400" dirty="0">
                <a:latin typeface="微软雅黑" panose="020B0503020204020204" pitchFamily="34" charset="-122"/>
                <a:ea typeface="微软雅黑" panose="020B0503020204020204" pitchFamily="34" charset="-122"/>
              </a:rPr>
              <a:t>加油站作业安全规范</a:t>
            </a:r>
            <a:r>
              <a:rPr lang="en-US" altLang="zh-CN" sz="2400" dirty="0">
                <a:latin typeface="微软雅黑" panose="020B0503020204020204" pitchFamily="34" charset="-122"/>
                <a:ea typeface="微软雅黑" panose="020B0503020204020204" pitchFamily="34" charset="-122"/>
              </a:rPr>
              <a:t>》AQ</a:t>
            </a:r>
          </a:p>
          <a:p>
            <a:pPr>
              <a:lnSpc>
                <a:spcPts val="4582"/>
              </a:lnSpc>
            </a:pPr>
            <a:r>
              <a:rPr lang="en-US" altLang="zh-CN" sz="2400" dirty="0">
                <a:latin typeface="微软雅黑" panose="020B0503020204020204" pitchFamily="34" charset="-122"/>
                <a:ea typeface="微软雅黑" panose="020B0503020204020204" pitchFamily="34" charset="-122"/>
              </a:rPr>
              <a:t>  6.《</a:t>
            </a:r>
            <a:r>
              <a:rPr lang="zh-CN" altLang="en-US" sz="2400" dirty="0">
                <a:latin typeface="微软雅黑" panose="020B0503020204020204" pitchFamily="34" charset="-122"/>
                <a:ea typeface="微软雅黑" panose="020B0503020204020204" pitchFamily="34" charset="-122"/>
              </a:rPr>
              <a:t>危险化学品企业特殊作业安全规范</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GB 30871</a:t>
            </a:r>
            <a:r>
              <a:rPr lang="zh-CN" altLang="en-US" sz="2400" dirty="0">
                <a:latin typeface="微软雅黑" panose="020B0503020204020204" pitchFamily="34" charset="-122"/>
                <a:ea typeface="微软雅黑" panose="020B0503020204020204" pitchFamily="34" charset="-122"/>
              </a:rPr>
              <a:t>）</a:t>
            </a:r>
            <a:endParaRPr lang="en-US" altLang="zh-CN" sz="24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895283356"/>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两首“成功”.wav">
            <a:hlinkClick r:id="" action="ppaction://media"/>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5292975" y="943951"/>
            <a:ext cx="808056" cy="72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p:cNvSpPr/>
          <p:nvPr/>
        </p:nvSpPr>
        <p:spPr>
          <a:xfrm>
            <a:off x="36372" y="1505321"/>
            <a:ext cx="2338776" cy="373666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793"/>
          </a:p>
        </p:txBody>
      </p:sp>
      <p:sp>
        <p:nvSpPr>
          <p:cNvPr id="16" name="TextBox 15"/>
          <p:cNvSpPr txBox="1"/>
          <p:nvPr/>
        </p:nvSpPr>
        <p:spPr>
          <a:xfrm>
            <a:off x="6054095" y="1989246"/>
            <a:ext cx="5771829" cy="743222"/>
          </a:xfrm>
          <a:prstGeom prst="rect">
            <a:avLst/>
          </a:prstGeom>
          <a:noFill/>
        </p:spPr>
        <p:txBody>
          <a:bodyPr>
            <a:spAutoFit/>
          </a:bodyPr>
          <a:lstStyle/>
          <a:p>
            <a:pPr>
              <a:defRPr/>
            </a:pPr>
            <a:r>
              <a:rPr lang="en-US" altLang="zh-CN" sz="4239" b="1">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4239" b="1">
                <a:solidFill>
                  <a:schemeClr val="tx1">
                    <a:lumMod val="85000"/>
                    <a:lumOff val="15000"/>
                  </a:schemeClr>
                </a:solidFill>
                <a:latin typeface="微软雅黑" panose="020B0503020204020204" pitchFamily="34" charset="-122"/>
                <a:ea typeface="微软雅黑" panose="020B0503020204020204" pitchFamily="34" charset="-122"/>
              </a:rPr>
              <a:t>安全生产法</a:t>
            </a:r>
            <a:r>
              <a:rPr lang="en-US" altLang="zh-CN" sz="4239" b="1">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4239" b="1">
                <a:solidFill>
                  <a:schemeClr val="tx1">
                    <a:lumMod val="85000"/>
                    <a:lumOff val="15000"/>
                  </a:schemeClr>
                </a:solidFill>
                <a:latin typeface="微软雅黑" panose="020B0503020204020204" pitchFamily="34" charset="-122"/>
                <a:ea typeface="微软雅黑" panose="020B0503020204020204" pitchFamily="34" charset="-122"/>
              </a:rPr>
              <a:t>概读</a:t>
            </a:r>
            <a:endParaRPr lang="zh-CN" altLang="en-US" sz="4239"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7" name="矩形 16"/>
          <p:cNvSpPr/>
          <p:nvPr/>
        </p:nvSpPr>
        <p:spPr>
          <a:xfrm flipV="1">
            <a:off x="2477934" y="3570528"/>
            <a:ext cx="9431010" cy="885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793"/>
          </a:p>
        </p:txBody>
      </p:sp>
      <p:pic>
        <p:nvPicPr>
          <p:cNvPr id="40966" name="图片 10"/>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477934" y="3760287"/>
            <a:ext cx="2188551" cy="14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图片 13"/>
          <p:cNvPicPr>
            <a:picLocks noChangeAspect="1"/>
          </p:cNvPicPr>
          <p:nvPr/>
        </p:nvPicPr>
        <p:blipFill>
          <a:blip r:embed="rId5" cstate="screen">
            <a:extLst>
              <a:ext uri="{28A0092B-C50C-407E-A947-70E740481C1C}">
                <a14:useLocalDpi xmlns:a14="http://schemas.microsoft.com/office/drawing/2010/main" val="0"/>
              </a:ext>
            </a:extLst>
          </a:blip>
          <a:srcRect r="19516"/>
          <a:stretch>
            <a:fillRect/>
          </a:stretch>
        </p:blipFill>
        <p:spPr bwMode="auto">
          <a:xfrm>
            <a:off x="4729738" y="3760287"/>
            <a:ext cx="2648715" cy="14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矩形 14"/>
          <p:cNvSpPr/>
          <p:nvPr/>
        </p:nvSpPr>
        <p:spPr>
          <a:xfrm>
            <a:off x="9674534" y="3760287"/>
            <a:ext cx="2234410" cy="1481700"/>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793"/>
          </a:p>
        </p:txBody>
      </p:sp>
      <p:pic>
        <p:nvPicPr>
          <p:cNvPr id="40969" name="图片 17"/>
          <p:cNvPicPr>
            <a:picLocks noChangeAspect="1"/>
          </p:cNvPicPr>
          <p:nvPr/>
        </p:nvPicPr>
        <p:blipFill>
          <a:blip r:embed="rId7" cstate="screen">
            <a:extLst>
              <a:ext uri="{28A0092B-C50C-407E-A947-70E740481C1C}">
                <a14:useLocalDpi xmlns:a14="http://schemas.microsoft.com/office/drawing/2010/main" val="0"/>
              </a:ext>
            </a:extLst>
          </a:blip>
          <a:srcRect r="30898"/>
          <a:stretch>
            <a:fillRect/>
          </a:stretch>
        </p:blipFill>
        <p:spPr bwMode="auto">
          <a:xfrm>
            <a:off x="7441706" y="3760287"/>
            <a:ext cx="2169575" cy="14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a:off x="2477934" y="1499083"/>
            <a:ext cx="3939946" cy="1723549"/>
          </a:xfrm>
          <a:prstGeom prst="rect">
            <a:avLst/>
          </a:prstGeom>
          <a:noFill/>
        </p:spPr>
        <p:txBody>
          <a:bodyPr wrap="square">
            <a:spAutoFit/>
          </a:bodyPr>
          <a:lstStyle/>
          <a:p>
            <a:pPr algn="ctr">
              <a:defRPr/>
            </a:pPr>
            <a:r>
              <a:rPr lang="en-US" altLang="zh-CN" sz="10600" b="1" dirty="0">
                <a:solidFill>
                  <a:srgbClr val="0070C0"/>
                </a:solidFill>
              </a:rPr>
              <a:t>2021</a:t>
            </a:r>
            <a:endParaRPr lang="zh-CN" altLang="en-US" sz="10600" b="1" dirty="0">
              <a:solidFill>
                <a:srgbClr val="0070C0"/>
              </a:solidFill>
            </a:endParaRPr>
          </a:p>
        </p:txBody>
      </p:sp>
    </p:spTree>
    <p:extLst>
      <p:ext uri="{BB962C8B-B14F-4D97-AF65-F5344CB8AC3E}">
        <p14:creationId xmlns:p14="http://schemas.microsoft.com/office/powerpoint/2010/main" val="373381524"/>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内容占位符 2"/>
          <p:cNvSpPr>
            <a:spLocks noGrp="1"/>
          </p:cNvSpPr>
          <p:nvPr>
            <p:ph idx="4294967295"/>
          </p:nvPr>
        </p:nvSpPr>
        <p:spPr>
          <a:xfrm>
            <a:off x="0" y="906463"/>
            <a:ext cx="10091738" cy="668337"/>
          </a:xfrm>
        </p:spPr>
        <p:txBody>
          <a:bodyPr/>
          <a:lstStyle/>
          <a:p>
            <a:r>
              <a:rPr lang="en-US" altLang="zh-CN" dirty="0" smtClean="0"/>
              <a:t>《</a:t>
            </a:r>
            <a:r>
              <a:rPr lang="zh-CN" altLang="en-US" dirty="0" smtClean="0"/>
              <a:t>安全生产法</a:t>
            </a:r>
            <a:r>
              <a:rPr lang="en-US" altLang="zh-CN" dirty="0" smtClean="0"/>
              <a:t>》</a:t>
            </a:r>
            <a:r>
              <a:rPr lang="zh-CN" altLang="en-US" dirty="0" smtClean="0"/>
              <a:t>对</a:t>
            </a:r>
            <a:r>
              <a:rPr lang="zh-CN" altLang="en-US" dirty="0" smtClean="0">
                <a:hlinkClick r:id="rId2" action="ppaction://hlinkfile"/>
              </a:rPr>
              <a:t>预防和减少生产安全事故</a:t>
            </a:r>
            <a:r>
              <a:rPr lang="zh-CN" altLang="en-US" dirty="0" smtClean="0"/>
              <a:t>发挥了重要作用。</a:t>
            </a:r>
          </a:p>
        </p:txBody>
      </p:sp>
      <p:pic>
        <p:nvPicPr>
          <p:cNvPr id="25603" name="图片 4"/>
          <p:cNvPicPr>
            <a:picLocks noChangeAspect="1"/>
          </p:cNvPicPr>
          <p:nvPr/>
        </p:nvPicPr>
        <p:blipFill>
          <a:blip r:embed="rId3"/>
          <a:srcRect/>
          <a:stretch>
            <a:fillRect/>
          </a:stretch>
        </p:blipFill>
        <p:spPr bwMode="auto">
          <a:xfrm>
            <a:off x="2852715" y="1574800"/>
            <a:ext cx="6064948" cy="4759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Box 19"/>
          <p:cNvSpPr txBox="1"/>
          <p:nvPr/>
        </p:nvSpPr>
        <p:spPr bwMode="auto">
          <a:xfrm>
            <a:off x="3456774" y="201936"/>
            <a:ext cx="1269802" cy="417469"/>
          </a:xfrm>
          <a:prstGeom prst="rect">
            <a:avLst/>
          </a:prstGeom>
          <a:noFill/>
        </p:spPr>
        <p:txBody>
          <a:bodyPr wrap="none">
            <a:spAutoFit/>
          </a:bodyPr>
          <a:lstStyle/>
          <a:p>
            <a:pPr>
              <a:defRPr/>
            </a:pPr>
            <a:r>
              <a:rPr lang="zh-CN" altLang="en-US" sz="2120" b="1" dirty="0">
                <a:solidFill>
                  <a:schemeClr val="bg1"/>
                </a:solidFill>
                <a:latin typeface="微软雅黑" panose="020B0503020204020204" pitchFamily="34" charset="-122"/>
                <a:ea typeface="微软雅黑" panose="020B0503020204020204" pitchFamily="34" charset="-122"/>
              </a:rPr>
              <a:t>修改背景</a:t>
            </a:r>
          </a:p>
        </p:txBody>
      </p:sp>
    </p:spTree>
    <p:extLst>
      <p:ext uri="{BB962C8B-B14F-4D97-AF65-F5344CB8AC3E}">
        <p14:creationId xmlns:p14="http://schemas.microsoft.com/office/powerpoint/2010/main" val="668727328"/>
      </p:ext>
    </p:extLst>
  </p:cSld>
  <p:clrMapOvr>
    <a:masterClrMapping/>
  </p:clrMapOvr>
  <p:transition spd="slow" advTm="5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组合 3"/>
          <p:cNvGrpSpPr>
            <a:grpSpLocks/>
          </p:cNvGrpSpPr>
          <p:nvPr/>
        </p:nvGrpSpPr>
        <p:grpSpPr bwMode="auto">
          <a:xfrm>
            <a:off x="4147811" y="2217638"/>
            <a:ext cx="7305712" cy="3637042"/>
            <a:chOff x="4468738" y="1346382"/>
            <a:chExt cx="7210303" cy="3817841"/>
          </a:xfrm>
        </p:grpSpPr>
        <p:grpSp>
          <p:nvGrpSpPr>
            <p:cNvPr id="50187" name="组合 5"/>
            <p:cNvGrpSpPr>
              <a:grpSpLocks/>
            </p:cNvGrpSpPr>
            <p:nvPr/>
          </p:nvGrpSpPr>
          <p:grpSpPr bwMode="auto">
            <a:xfrm>
              <a:off x="4478884" y="1346382"/>
              <a:ext cx="7137730" cy="866485"/>
              <a:chOff x="865064" y="1577922"/>
              <a:chExt cx="5497641" cy="667385"/>
            </a:xfrm>
          </p:grpSpPr>
          <p:sp>
            <p:nvSpPr>
              <p:cNvPr id="22" name="五边形 36">
                <a:extLst/>
              </p:cNvPr>
              <p:cNvSpPr/>
              <p:nvPr/>
            </p:nvSpPr>
            <p:spPr>
              <a:xfrm>
                <a:off x="865064" y="1663583"/>
                <a:ext cx="1904070" cy="499899"/>
              </a:xfrm>
              <a:prstGeom prst="homePlate">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lIns="90852" tIns="45427" rIns="90852" bIns="45427" anchor="ctr"/>
              <a:lstStyle/>
              <a:p>
                <a:pPr algn="ctr">
                  <a:defRPr/>
                </a:pPr>
                <a:endParaRPr lang="zh-CN" altLang="en-US" sz="2650">
                  <a:solidFill>
                    <a:schemeClr val="bg1"/>
                  </a:solidFill>
                  <a:latin typeface="微软雅黑" panose="020B0503020204020204" pitchFamily="34" charset="-122"/>
                  <a:ea typeface="微软雅黑" panose="020B0503020204020204" pitchFamily="34" charset="-122"/>
                </a:endParaRPr>
              </a:p>
            </p:txBody>
          </p:sp>
          <p:sp>
            <p:nvSpPr>
              <p:cNvPr id="23" name="矩形 22">
                <a:extLst/>
              </p:cNvPr>
              <p:cNvSpPr/>
              <p:nvPr/>
            </p:nvSpPr>
            <p:spPr>
              <a:xfrm>
                <a:off x="2928407" y="1577922"/>
                <a:ext cx="3434298" cy="667385"/>
              </a:xfrm>
              <a:prstGeom prst="rect">
                <a:avLst/>
              </a:prstGeom>
            </p:spPr>
            <p:txBody>
              <a:bodyPr lIns="90852" tIns="45427" rIns="90852" bIns="45427">
                <a:spAutoFit/>
              </a:bodyPr>
              <a:lstStyle/>
              <a:p>
                <a:pPr>
                  <a:spcBef>
                    <a:spcPts val="1110"/>
                  </a:spcBef>
                  <a:spcAft>
                    <a:spcPts val="1110"/>
                  </a:spcAft>
                  <a:defRPr/>
                </a:pPr>
                <a:r>
                  <a:rPr lang="zh-CN" altLang="en-US" sz="1590" dirty="0">
                    <a:latin typeface="微软雅黑" panose="020B0503020204020204" pitchFamily="34" charset="-122"/>
                    <a:ea typeface="微软雅黑" panose="020B0503020204020204" pitchFamily="34" charset="-122"/>
                  </a:rPr>
                  <a:t>长期积累的传统风险还没有完全消除，</a:t>
                </a:r>
                <a:r>
                  <a:rPr lang="zh-CN" altLang="en-US" sz="1590" dirty="0">
                    <a:latin typeface="微软雅黑" panose="020B0503020204020204" pitchFamily="34" charset="-122"/>
                    <a:ea typeface="微软雅黑" panose="020B0503020204020204" pitchFamily="34" charset="-122"/>
                    <a:hlinkClick r:id="rId2" action="ppaction://hlinkfile"/>
                  </a:rPr>
                  <a:t>新的风险又不断涌现，</a:t>
                </a:r>
                <a:r>
                  <a:rPr lang="zh-CN" altLang="en-US" sz="1590" dirty="0">
                    <a:latin typeface="微软雅黑" panose="020B0503020204020204" pitchFamily="34" charset="-122"/>
                    <a:ea typeface="微软雅黑" panose="020B0503020204020204" pitchFamily="34" charset="-122"/>
                  </a:rPr>
                  <a:t>全国生产安全事故总体进入一个瓶颈期、平台期，重特大事故还会出现反弹。</a:t>
                </a:r>
              </a:p>
            </p:txBody>
          </p:sp>
          <p:sp>
            <p:nvSpPr>
              <p:cNvPr id="24" name="矩形 23">
                <a:extLst/>
              </p:cNvPr>
              <p:cNvSpPr/>
              <p:nvPr/>
            </p:nvSpPr>
            <p:spPr>
              <a:xfrm>
                <a:off x="1200854" y="1765864"/>
                <a:ext cx="1168779" cy="402604"/>
              </a:xfrm>
              <a:prstGeom prst="rect">
                <a:avLst/>
              </a:prstGeom>
            </p:spPr>
            <p:txBody>
              <a:bodyPr wrap="none" lIns="90852" tIns="45427" rIns="90852" bIns="45427">
                <a:spAutoFit/>
              </a:bodyPr>
              <a:lstStyle/>
              <a:p>
                <a:pPr algn="ctr">
                  <a:defRPr/>
                </a:pPr>
                <a:r>
                  <a:rPr lang="zh-CN" altLang="en-US" sz="2650" dirty="0">
                    <a:solidFill>
                      <a:schemeClr val="bg1"/>
                    </a:solidFill>
                    <a:latin typeface="微软雅黑" panose="020B0503020204020204" pitchFamily="34" charset="-122"/>
                    <a:ea typeface="微软雅黑" panose="020B0503020204020204" pitchFamily="34" charset="-122"/>
                  </a:rPr>
                  <a:t>风险仍在</a:t>
                </a:r>
                <a:endParaRPr lang="en-US" altLang="zh-CN" sz="2650" dirty="0">
                  <a:solidFill>
                    <a:schemeClr val="bg1"/>
                  </a:solidFill>
                  <a:latin typeface="微软雅黑" panose="020B0503020204020204" pitchFamily="34" charset="-122"/>
                  <a:ea typeface="微软雅黑" panose="020B0503020204020204" pitchFamily="34" charset="-122"/>
                </a:endParaRPr>
              </a:p>
            </p:txBody>
          </p:sp>
        </p:grpSp>
        <p:grpSp>
          <p:nvGrpSpPr>
            <p:cNvPr id="50188" name="组合 6"/>
            <p:cNvGrpSpPr>
              <a:grpSpLocks/>
            </p:cNvGrpSpPr>
            <p:nvPr/>
          </p:nvGrpSpPr>
          <p:grpSpPr bwMode="auto">
            <a:xfrm>
              <a:off x="4468738" y="2415973"/>
              <a:ext cx="7210303" cy="866296"/>
              <a:chOff x="857249" y="2401748"/>
              <a:chExt cx="5553539" cy="667241"/>
            </a:xfrm>
          </p:grpSpPr>
          <p:sp>
            <p:nvSpPr>
              <p:cNvPr id="19" name="五边形 40">
                <a:extLst/>
              </p:cNvPr>
              <p:cNvSpPr/>
              <p:nvPr/>
            </p:nvSpPr>
            <p:spPr>
              <a:xfrm>
                <a:off x="857249" y="2480557"/>
                <a:ext cx="1904071" cy="501179"/>
              </a:xfrm>
              <a:prstGeom prst="homePlate">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lIns="90852" tIns="45427" rIns="90852" bIns="45427" anchor="ctr"/>
              <a:lstStyle/>
              <a:p>
                <a:pPr algn="ctr">
                  <a:defRPr/>
                </a:pPr>
                <a:endParaRPr lang="zh-CN" altLang="en-US" sz="2650">
                  <a:solidFill>
                    <a:schemeClr val="bg1"/>
                  </a:solidFill>
                  <a:latin typeface="微软雅黑" panose="020B0503020204020204" pitchFamily="34" charset="-122"/>
                  <a:ea typeface="微软雅黑" panose="020B0503020204020204" pitchFamily="34" charset="-122"/>
                </a:endParaRPr>
              </a:p>
            </p:txBody>
          </p:sp>
          <p:sp>
            <p:nvSpPr>
              <p:cNvPr id="20" name="矩形 19">
                <a:extLst/>
              </p:cNvPr>
              <p:cNvSpPr/>
              <p:nvPr/>
            </p:nvSpPr>
            <p:spPr>
              <a:xfrm>
                <a:off x="2964469" y="2401289"/>
                <a:ext cx="3446319" cy="667386"/>
              </a:xfrm>
              <a:prstGeom prst="rect">
                <a:avLst/>
              </a:prstGeom>
            </p:spPr>
            <p:txBody>
              <a:bodyPr lIns="90852" tIns="45427" rIns="90852" bIns="45427">
                <a:spAutoFit/>
              </a:bodyPr>
              <a:lstStyle/>
              <a:p>
                <a:pPr>
                  <a:spcBef>
                    <a:spcPts val="1110"/>
                  </a:spcBef>
                  <a:spcAft>
                    <a:spcPts val="1110"/>
                  </a:spcAft>
                  <a:defRPr/>
                </a:pPr>
                <a:r>
                  <a:rPr lang="zh-CN" altLang="en-US" sz="1590" dirty="0">
                    <a:latin typeface="微软雅黑" panose="020B0503020204020204" pitchFamily="34" charset="-122"/>
                    <a:ea typeface="微软雅黑" panose="020B0503020204020204" pitchFamily="34" charset="-122"/>
                  </a:rPr>
                  <a:t>时新发展阶段、新发展理念、新发展格局又对安全生产工作提出更高的要求，因此，我们说现在的安全生产工作仍然处于爬坡期、过坎期。</a:t>
                </a:r>
              </a:p>
            </p:txBody>
          </p:sp>
          <p:sp>
            <p:nvSpPr>
              <p:cNvPr id="21" name="矩形 20">
                <a:extLst/>
              </p:cNvPr>
              <p:cNvSpPr/>
              <p:nvPr/>
            </p:nvSpPr>
            <p:spPr>
              <a:xfrm>
                <a:off x="1207050" y="2550876"/>
                <a:ext cx="1221298" cy="404011"/>
              </a:xfrm>
              <a:prstGeom prst="rect">
                <a:avLst/>
              </a:prstGeom>
            </p:spPr>
            <p:txBody>
              <a:bodyPr wrap="none" lIns="90852" tIns="45427" rIns="90852" bIns="45427">
                <a:spAutoFit/>
              </a:bodyPr>
              <a:lstStyle/>
              <a:p>
                <a:pPr algn="ctr">
                  <a:defRPr/>
                </a:pPr>
                <a:r>
                  <a:rPr lang="zh-CN" altLang="en-US" sz="2650" dirty="0">
                    <a:solidFill>
                      <a:schemeClr val="bg1"/>
                    </a:solidFill>
                    <a:latin typeface="微软雅黑" panose="020B0503020204020204" pitchFamily="34" charset="-122"/>
                    <a:ea typeface="微软雅黑" panose="020B0503020204020204" pitchFamily="34" charset="-122"/>
                  </a:rPr>
                  <a:t>新  要  求</a:t>
                </a:r>
                <a:endParaRPr lang="en-US" altLang="zh-CN" sz="2650" dirty="0">
                  <a:solidFill>
                    <a:schemeClr val="bg1"/>
                  </a:solidFill>
                  <a:latin typeface="微软雅黑" panose="020B0503020204020204" pitchFamily="34" charset="-122"/>
                  <a:ea typeface="微软雅黑" panose="020B0503020204020204" pitchFamily="34" charset="-122"/>
                </a:endParaRPr>
              </a:p>
            </p:txBody>
          </p:sp>
        </p:grpSp>
        <p:grpSp>
          <p:nvGrpSpPr>
            <p:cNvPr id="50189" name="组合 7"/>
            <p:cNvGrpSpPr>
              <a:grpSpLocks/>
            </p:cNvGrpSpPr>
            <p:nvPr/>
          </p:nvGrpSpPr>
          <p:grpSpPr bwMode="auto">
            <a:xfrm>
              <a:off x="4468738" y="3515911"/>
              <a:ext cx="6918636" cy="653083"/>
              <a:chOff x="857249" y="3248950"/>
              <a:chExt cx="5328890" cy="503020"/>
            </a:xfrm>
          </p:grpSpPr>
          <p:sp>
            <p:nvSpPr>
              <p:cNvPr id="16" name="五边形 44">
                <a:extLst/>
              </p:cNvPr>
              <p:cNvSpPr/>
              <p:nvPr/>
            </p:nvSpPr>
            <p:spPr>
              <a:xfrm>
                <a:off x="857249" y="3248950"/>
                <a:ext cx="1904070" cy="499900"/>
              </a:xfrm>
              <a:prstGeom prst="homePlate">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lIns="90852" tIns="45427" rIns="90852" bIns="45427" anchor="ctr"/>
              <a:lstStyle/>
              <a:p>
                <a:pPr algn="ctr">
                  <a:defRPr/>
                </a:pPr>
                <a:endParaRPr lang="zh-CN" altLang="en-US" sz="2650">
                  <a:solidFill>
                    <a:schemeClr val="bg1"/>
                  </a:solidFill>
                  <a:latin typeface="微软雅黑" panose="020B0503020204020204" pitchFamily="34" charset="-122"/>
                  <a:ea typeface="微软雅黑" panose="020B0503020204020204" pitchFamily="34" charset="-122"/>
                </a:endParaRPr>
              </a:p>
            </p:txBody>
          </p:sp>
          <p:sp>
            <p:nvSpPr>
              <p:cNvPr id="50198" name="矩形 16"/>
              <p:cNvSpPr>
                <a:spLocks noChangeArrowheads="1"/>
              </p:cNvSpPr>
              <p:nvPr/>
            </p:nvSpPr>
            <p:spPr bwMode="auto">
              <a:xfrm>
                <a:off x="2928460" y="3281277"/>
                <a:ext cx="3257679" cy="470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52" tIns="45427" rIns="90852" bIns="45427">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spcBef>
                    <a:spcPts val="1109"/>
                  </a:spcBef>
                  <a:spcAft>
                    <a:spcPts val="1109"/>
                  </a:spcAft>
                </a:pPr>
                <a:r>
                  <a:rPr lang="zh-CN" altLang="en-US" sz="1594">
                    <a:latin typeface="微软雅黑" panose="020B0503020204020204" pitchFamily="34" charset="-122"/>
                    <a:ea typeface="微软雅黑" panose="020B0503020204020204" pitchFamily="34" charset="-122"/>
                  </a:rPr>
                  <a:t>正在开展全国安全生产三年行动、制定实施“十四五”安全生产规划的关键时期。</a:t>
                </a:r>
                <a:endParaRPr lang="en-US" altLang="zh-CN" sz="1594">
                  <a:latin typeface="微软雅黑" panose="020B0503020204020204" pitchFamily="34" charset="-122"/>
                  <a:ea typeface="微软雅黑" panose="020B0503020204020204" pitchFamily="34" charset="-122"/>
                </a:endParaRPr>
              </a:p>
            </p:txBody>
          </p:sp>
          <p:sp>
            <p:nvSpPr>
              <p:cNvPr id="18" name="矩形 17">
                <a:extLst/>
              </p:cNvPr>
              <p:cNvSpPr/>
              <p:nvPr/>
            </p:nvSpPr>
            <p:spPr>
              <a:xfrm>
                <a:off x="1217683" y="3296255"/>
                <a:ext cx="1168779" cy="402605"/>
              </a:xfrm>
              <a:prstGeom prst="rect">
                <a:avLst/>
              </a:prstGeom>
            </p:spPr>
            <p:txBody>
              <a:bodyPr wrap="none" lIns="90852" tIns="45427" rIns="90852" bIns="45427">
                <a:spAutoFit/>
              </a:bodyPr>
              <a:lstStyle/>
              <a:p>
                <a:pPr algn="ctr">
                  <a:defRPr/>
                </a:pPr>
                <a:r>
                  <a:rPr lang="zh-CN" altLang="en-US" sz="2650" dirty="0">
                    <a:solidFill>
                      <a:schemeClr val="bg1"/>
                    </a:solidFill>
                    <a:latin typeface="微软雅黑" panose="020B0503020204020204" pitchFamily="34" charset="-122"/>
                    <a:ea typeface="微软雅黑" panose="020B0503020204020204" pitchFamily="34" charset="-122"/>
                  </a:rPr>
                  <a:t>关键时期</a:t>
                </a:r>
                <a:endParaRPr lang="en-US" altLang="zh-CN" sz="2650" dirty="0">
                  <a:solidFill>
                    <a:schemeClr val="bg1"/>
                  </a:solidFill>
                  <a:latin typeface="微软雅黑" panose="020B0503020204020204" pitchFamily="34" charset="-122"/>
                  <a:ea typeface="微软雅黑" panose="020B0503020204020204" pitchFamily="34" charset="-122"/>
                </a:endParaRPr>
              </a:p>
            </p:txBody>
          </p:sp>
        </p:grpSp>
        <p:grpSp>
          <p:nvGrpSpPr>
            <p:cNvPr id="50190" name="组合 8"/>
            <p:cNvGrpSpPr>
              <a:grpSpLocks/>
            </p:cNvGrpSpPr>
            <p:nvPr/>
          </p:nvGrpSpPr>
          <p:grpSpPr bwMode="auto">
            <a:xfrm>
              <a:off x="4468738" y="4512012"/>
              <a:ext cx="7012278" cy="652211"/>
              <a:chOff x="857249" y="4016165"/>
              <a:chExt cx="5401016" cy="502348"/>
            </a:xfrm>
          </p:grpSpPr>
          <p:sp>
            <p:nvSpPr>
              <p:cNvPr id="13" name="五边形 48">
                <a:extLst/>
              </p:cNvPr>
              <p:cNvSpPr/>
              <p:nvPr/>
            </p:nvSpPr>
            <p:spPr>
              <a:xfrm>
                <a:off x="857249" y="4016056"/>
                <a:ext cx="1904071" cy="499900"/>
              </a:xfrm>
              <a:prstGeom prst="homePlate">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lIns="90852" tIns="45427" rIns="90852" bIns="45427" anchor="ctr"/>
              <a:lstStyle/>
              <a:p>
                <a:pPr algn="ctr">
                  <a:defRPr/>
                </a:pPr>
                <a:endParaRPr lang="zh-CN" altLang="en-US" sz="2650">
                  <a:solidFill>
                    <a:schemeClr val="bg1"/>
                  </a:solidFill>
                  <a:latin typeface="微软雅黑" panose="020B0503020204020204" pitchFamily="34" charset="-122"/>
                  <a:ea typeface="微软雅黑" panose="020B0503020204020204" pitchFamily="34" charset="-122"/>
                </a:endParaRPr>
              </a:p>
            </p:txBody>
          </p:sp>
          <p:sp>
            <p:nvSpPr>
              <p:cNvPr id="14" name="矩形 13">
                <a:extLst/>
              </p:cNvPr>
              <p:cNvSpPr/>
              <p:nvPr/>
            </p:nvSpPr>
            <p:spPr>
              <a:xfrm>
                <a:off x="2928407" y="4049298"/>
                <a:ext cx="3329719" cy="469215"/>
              </a:xfrm>
              <a:prstGeom prst="rect">
                <a:avLst/>
              </a:prstGeom>
            </p:spPr>
            <p:txBody>
              <a:bodyPr lIns="90852" tIns="45427" rIns="90852" bIns="45427">
                <a:spAutoFit/>
              </a:bodyPr>
              <a:lstStyle/>
              <a:p>
                <a:pPr>
                  <a:spcBef>
                    <a:spcPts val="1110"/>
                  </a:spcBef>
                  <a:spcAft>
                    <a:spcPts val="1110"/>
                  </a:spcAft>
                  <a:defRPr/>
                </a:pPr>
                <a:r>
                  <a:rPr lang="zh-CN" altLang="en-US" sz="1590" dirty="0">
                    <a:latin typeface="微软雅黑" panose="020B0503020204020204" pitchFamily="34" charset="-122"/>
                    <a:ea typeface="微软雅黑" panose="020B0503020204020204" pitchFamily="34" charset="-122"/>
                  </a:rPr>
                  <a:t>对我们安全生产工作提供了有力的法律武器，为我们爬坡过坎提供了强大的动力。</a:t>
                </a:r>
                <a:endParaRPr lang="en-US" altLang="zh-CN" sz="1590" dirty="0">
                  <a:latin typeface="微软雅黑" panose="020B0503020204020204" pitchFamily="34" charset="-122"/>
                  <a:ea typeface="微软雅黑" panose="020B0503020204020204" pitchFamily="34" charset="-122"/>
                </a:endParaRPr>
              </a:p>
            </p:txBody>
          </p:sp>
          <p:sp>
            <p:nvSpPr>
              <p:cNvPr id="15" name="矩形 14">
                <a:extLst/>
              </p:cNvPr>
              <p:cNvSpPr/>
              <p:nvPr/>
            </p:nvSpPr>
            <p:spPr>
              <a:xfrm>
                <a:off x="1231092" y="4060804"/>
                <a:ext cx="1172013" cy="404011"/>
              </a:xfrm>
              <a:prstGeom prst="rect">
                <a:avLst/>
              </a:prstGeom>
            </p:spPr>
            <p:txBody>
              <a:bodyPr wrap="none" lIns="90852" tIns="45427" rIns="90852" bIns="45427">
                <a:spAutoFit/>
              </a:bodyPr>
              <a:lstStyle/>
              <a:p>
                <a:pPr algn="ctr">
                  <a:defRPr/>
                </a:pPr>
                <a:r>
                  <a:rPr lang="zh-CN" altLang="en-US" sz="2650" dirty="0">
                    <a:solidFill>
                      <a:schemeClr val="bg1"/>
                    </a:solidFill>
                    <a:latin typeface="微软雅黑" panose="020B0503020204020204" pitchFamily="34" charset="-122"/>
                    <a:ea typeface="微软雅黑" panose="020B0503020204020204" pitchFamily="34" charset="-122"/>
                  </a:rPr>
                  <a:t>法制安全</a:t>
                </a:r>
                <a:endParaRPr lang="en-US" altLang="zh-CN" sz="2650" dirty="0">
                  <a:solidFill>
                    <a:schemeClr val="bg1"/>
                  </a:solidFill>
                  <a:latin typeface="微软雅黑" panose="020B0503020204020204" pitchFamily="34" charset="-122"/>
                  <a:ea typeface="微软雅黑" panose="020B0503020204020204" pitchFamily="34" charset="-122"/>
                </a:endParaRPr>
              </a:p>
            </p:txBody>
          </p:sp>
        </p:grpSp>
        <p:cxnSp>
          <p:nvCxnSpPr>
            <p:cNvPr id="10" name="直接连接符 9">
              <a:extLst/>
            </p:cNvPr>
            <p:cNvCxnSpPr/>
            <p:nvPr/>
          </p:nvCxnSpPr>
          <p:spPr>
            <a:xfrm>
              <a:off x="4468738" y="2339020"/>
              <a:ext cx="691845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p:cNvPr>
            <p:cNvCxnSpPr/>
            <p:nvPr/>
          </p:nvCxnSpPr>
          <p:spPr>
            <a:xfrm>
              <a:off x="4468738" y="3341618"/>
              <a:ext cx="691845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p:cNvPr>
            <p:cNvCxnSpPr/>
            <p:nvPr/>
          </p:nvCxnSpPr>
          <p:spPr>
            <a:xfrm>
              <a:off x="4468738" y="4342558"/>
              <a:ext cx="691845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50179" name="图片 26"/>
          <p:cNvPicPr>
            <a:picLocks noChangeAspect="1"/>
          </p:cNvPicPr>
          <p:nvPr/>
        </p:nvPicPr>
        <p:blipFill>
          <a:blip r:embed="rId3">
            <a:extLst>
              <a:ext uri="{28A0092B-C50C-407E-A947-70E740481C1C}">
                <a14:useLocalDpi xmlns:a14="http://schemas.microsoft.com/office/drawing/2010/main" val="0"/>
              </a:ext>
            </a:extLst>
          </a:blip>
          <a:srcRect b="8589"/>
          <a:stretch>
            <a:fillRect/>
          </a:stretch>
        </p:blipFill>
        <p:spPr bwMode="auto">
          <a:xfrm>
            <a:off x="588368" y="2334239"/>
            <a:ext cx="3292199" cy="349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19"/>
          <p:cNvSpPr txBox="1"/>
          <p:nvPr/>
        </p:nvSpPr>
        <p:spPr bwMode="auto">
          <a:xfrm>
            <a:off x="3456774" y="201936"/>
            <a:ext cx="1269802" cy="417469"/>
          </a:xfrm>
          <a:prstGeom prst="rect">
            <a:avLst/>
          </a:prstGeom>
          <a:noFill/>
        </p:spPr>
        <p:txBody>
          <a:bodyPr wrap="none">
            <a:spAutoFit/>
          </a:bodyPr>
          <a:lstStyle/>
          <a:p>
            <a:pPr>
              <a:defRPr/>
            </a:pPr>
            <a:r>
              <a:rPr lang="zh-CN" altLang="en-US" sz="2120" b="1" dirty="0">
                <a:solidFill>
                  <a:schemeClr val="bg1"/>
                </a:solidFill>
                <a:latin typeface="微软雅黑" panose="020B0503020204020204" pitchFamily="34" charset="-122"/>
                <a:ea typeface="微软雅黑" panose="020B0503020204020204" pitchFamily="34" charset="-122"/>
              </a:rPr>
              <a:t>修改背景</a:t>
            </a:r>
          </a:p>
        </p:txBody>
      </p:sp>
    </p:spTree>
    <p:extLst>
      <p:ext uri="{BB962C8B-B14F-4D97-AF65-F5344CB8AC3E}">
        <p14:creationId xmlns:p14="http://schemas.microsoft.com/office/powerpoint/2010/main" val="3370523334"/>
      </p:ext>
    </p:extLst>
  </p:cSld>
  <p:clrMapOvr>
    <a:masterClrMapping/>
  </p:clrMapOvr>
  <p:transition spd="slow" advTm="5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2795580516"/>
              </p:ext>
            </p:extLst>
          </p:nvPr>
        </p:nvGraphicFramePr>
        <p:xfrm>
          <a:off x="1074198" y="1577543"/>
          <a:ext cx="10031767" cy="4578891"/>
        </p:xfrm>
        <a:graphic>
          <a:graphicData uri="http://schemas.openxmlformats.org/drawingml/2006/table">
            <a:tbl>
              <a:tblPr>
                <a:effectLst>
                  <a:outerShdw blurRad="50800" dist="38100" dir="18900000" algn="bl" rotWithShape="0">
                    <a:prstClr val="black">
                      <a:alpha val="40000"/>
                    </a:prstClr>
                  </a:outerShdw>
                </a:effectLst>
                <a:tableStyleId>{5C22544A-7EE6-4342-B048-85BDC9FD1C3A}</a:tableStyleId>
              </a:tblPr>
              <a:tblGrid>
                <a:gridCol w="1939014">
                  <a:extLst>
                    <a:ext uri="{9D8B030D-6E8A-4147-A177-3AD203B41FA5}">
                      <a16:colId xmlns="" xmlns:a16="http://schemas.microsoft.com/office/drawing/2014/main" val="20000"/>
                    </a:ext>
                  </a:extLst>
                </a:gridCol>
                <a:gridCol w="8092753">
                  <a:extLst>
                    <a:ext uri="{9D8B030D-6E8A-4147-A177-3AD203B41FA5}">
                      <a16:colId xmlns="" xmlns:a16="http://schemas.microsoft.com/office/drawing/2014/main" val="20001"/>
                    </a:ext>
                  </a:extLst>
                </a:gridCol>
              </a:tblGrid>
              <a:tr h="770771">
                <a:tc>
                  <a:txBody>
                    <a:bodyPr/>
                    <a:lstStyle/>
                    <a:p>
                      <a:pPr algn="ctr" fontAlgn="ctr"/>
                      <a:r>
                        <a:rPr lang="en-US" sz="1800" b="1" u="none" strike="noStrike" dirty="0" err="1">
                          <a:solidFill>
                            <a:srgbClr val="0000FF"/>
                          </a:solidFill>
                          <a:effectLst/>
                        </a:rPr>
                        <a:t>分布范围广</a:t>
                      </a:r>
                      <a:endParaRPr lang="zh-CN" sz="1800" b="1" i="0" u="none" strike="noStrike" dirty="0">
                        <a:solidFill>
                          <a:srgbClr val="0000FF"/>
                        </a:solidFill>
                        <a:effectLst/>
                        <a:latin typeface="仿宋_GB2312"/>
                        <a:ea typeface="宋体" panose="02010600030101010101" pitchFamily="2" charset="-122"/>
                      </a:endParaRPr>
                    </a:p>
                  </a:txBody>
                  <a:tcPr marL="5578" marR="5578" marT="55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ctr"/>
                      <a:r>
                        <a:rPr lang="en-US" altLang="zh-CN" sz="1500" u="none" strike="noStrike" dirty="0" smtClean="0">
                          <a:effectLst/>
                          <a:latin typeface="黑体" panose="02010609060101010101" pitchFamily="49" charset="-122"/>
                          <a:ea typeface="黑体" panose="02010609060101010101" pitchFamily="49" charset="-122"/>
                        </a:rPr>
                        <a:t>  </a:t>
                      </a:r>
                      <a:r>
                        <a:rPr lang="zh-CN" sz="1500" u="none" strike="noStrike" dirty="0" smtClean="0">
                          <a:effectLst/>
                          <a:latin typeface="黑体" panose="02010609060101010101" pitchFamily="49" charset="-122"/>
                          <a:ea typeface="黑体" panose="02010609060101010101" pitchFamily="49" charset="-122"/>
                        </a:rPr>
                        <a:t>根据</a:t>
                      </a:r>
                      <a:r>
                        <a:rPr lang="zh-CN" sz="1500" u="none" strike="noStrike" dirty="0">
                          <a:effectLst/>
                          <a:latin typeface="黑体" panose="02010609060101010101" pitchFamily="49" charset="-122"/>
                          <a:ea typeface="黑体" panose="02010609060101010101" pitchFamily="49" charset="-122"/>
                        </a:rPr>
                        <a:t>《涉及危险化学品安全风险的行业品种目录》（安委〔2016〕7号），国民经济行业分类20个门类中有15个、95个大类中有68个都涉及危险化学品，分别占75%、70.8%。</a:t>
                      </a:r>
                      <a:endParaRPr lang="zh-CN" sz="1500" b="0" i="0" u="none" strike="noStrike" dirty="0">
                        <a:solidFill>
                          <a:srgbClr val="000000"/>
                        </a:solidFill>
                        <a:effectLst/>
                        <a:latin typeface="黑体" panose="02010609060101010101" pitchFamily="49" charset="-122"/>
                        <a:ea typeface="黑体" panose="02010609060101010101" pitchFamily="49" charset="-122"/>
                      </a:endParaRPr>
                    </a:p>
                  </a:txBody>
                  <a:tcPr marL="5578" marR="5578" marT="55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0"/>
                  </a:ext>
                </a:extLst>
              </a:tr>
              <a:tr h="755526">
                <a:tc>
                  <a:txBody>
                    <a:bodyPr/>
                    <a:lstStyle/>
                    <a:p>
                      <a:pPr algn="ctr" fontAlgn="ctr"/>
                      <a:r>
                        <a:rPr lang="en-US" sz="1800" b="1" u="none" strike="noStrike" dirty="0" err="1">
                          <a:solidFill>
                            <a:srgbClr val="0000FF"/>
                          </a:solidFill>
                          <a:effectLst/>
                        </a:rPr>
                        <a:t>企业数量多</a:t>
                      </a:r>
                      <a:endParaRPr lang="zh-CN" sz="1800" b="1" i="0" u="none" strike="noStrike" dirty="0">
                        <a:solidFill>
                          <a:srgbClr val="0000FF"/>
                        </a:solidFill>
                        <a:effectLst/>
                        <a:latin typeface="仿宋_GB2312"/>
                        <a:ea typeface="宋体" panose="02010600030101010101" pitchFamily="2" charset="-122"/>
                      </a:endParaRPr>
                    </a:p>
                  </a:txBody>
                  <a:tcPr marL="5578" marR="5578" marT="55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ctr"/>
                      <a:r>
                        <a:rPr lang="en-US" altLang="zh-CN" sz="1500" u="none" strike="noStrike" dirty="0" smtClean="0">
                          <a:effectLst/>
                          <a:latin typeface="黑体" panose="02010609060101010101" pitchFamily="49" charset="-122"/>
                          <a:ea typeface="黑体" panose="02010609060101010101" pitchFamily="49" charset="-122"/>
                        </a:rPr>
                        <a:t>  </a:t>
                      </a:r>
                      <a:r>
                        <a:rPr lang="zh-CN" altLang="zh-CN" sz="1500" u="none" strike="noStrike" dirty="0" smtClean="0">
                          <a:effectLst/>
                          <a:latin typeface="黑体" panose="02010609060101010101" pitchFamily="49" charset="-122"/>
                          <a:ea typeface="黑体" panose="02010609060101010101" pitchFamily="49" charset="-122"/>
                        </a:rPr>
                        <a:t>截至2019年底</a:t>
                      </a:r>
                      <a:r>
                        <a:rPr lang="zh-CN" altLang="en-US" sz="1500" u="none" strike="noStrike" dirty="0" smtClean="0">
                          <a:effectLst/>
                          <a:latin typeface="黑体" panose="02010609060101010101" pitchFamily="49" charset="-122"/>
                          <a:ea typeface="黑体" panose="02010609060101010101" pitchFamily="49" charset="-122"/>
                        </a:rPr>
                        <a:t>，</a:t>
                      </a:r>
                      <a:r>
                        <a:rPr lang="zh-CN" sz="1500" u="none" strike="noStrike" dirty="0" smtClean="0">
                          <a:effectLst/>
                          <a:latin typeface="黑体" panose="02010609060101010101" pitchFamily="49" charset="-122"/>
                          <a:ea typeface="黑体" panose="02010609060101010101" pitchFamily="49" charset="-122"/>
                        </a:rPr>
                        <a:t>我国</a:t>
                      </a:r>
                      <a:r>
                        <a:rPr lang="zh-CN" sz="1500" u="none" strike="noStrike" dirty="0">
                          <a:effectLst/>
                          <a:latin typeface="黑体" panose="02010609060101010101" pitchFamily="49" charset="-122"/>
                          <a:ea typeface="黑体" panose="02010609060101010101" pitchFamily="49" charset="-122"/>
                        </a:rPr>
                        <a:t>化工企业9.6万多家，石油和化工规模以上企业近3万家</a:t>
                      </a:r>
                      <a:r>
                        <a:rPr lang="zh-CN" sz="1500" u="none" strike="noStrike" dirty="0" smtClean="0">
                          <a:effectLst/>
                          <a:latin typeface="黑体" panose="02010609060101010101" pitchFamily="49" charset="-122"/>
                          <a:ea typeface="黑体" panose="02010609060101010101" pitchFamily="49" charset="-122"/>
                        </a:rPr>
                        <a:t>；危</a:t>
                      </a:r>
                      <a:r>
                        <a:rPr lang="zh-CN" sz="1500" u="none" strike="noStrike" dirty="0">
                          <a:effectLst/>
                          <a:latin typeface="黑体" panose="02010609060101010101" pitchFamily="49" charset="-122"/>
                          <a:ea typeface="黑体" panose="02010609060101010101" pitchFamily="49" charset="-122"/>
                        </a:rPr>
                        <a:t>化品生产企业1.3万家、经营企业20万家（其中带储存经营企业1.5万家）。</a:t>
                      </a:r>
                      <a:endParaRPr lang="zh-CN" sz="1500" b="0" i="0" u="none" strike="noStrike" dirty="0">
                        <a:solidFill>
                          <a:srgbClr val="000000"/>
                        </a:solidFill>
                        <a:effectLst/>
                        <a:latin typeface="黑体" panose="02010609060101010101" pitchFamily="49" charset="-122"/>
                        <a:ea typeface="黑体" panose="02010609060101010101" pitchFamily="49" charset="-122"/>
                      </a:endParaRPr>
                    </a:p>
                  </a:txBody>
                  <a:tcPr marL="5578" marR="5578" marT="55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1"/>
                  </a:ext>
                </a:extLst>
              </a:tr>
              <a:tr h="755526">
                <a:tc>
                  <a:txBody>
                    <a:bodyPr/>
                    <a:lstStyle/>
                    <a:p>
                      <a:pPr algn="ctr" fontAlgn="ctr"/>
                      <a:r>
                        <a:rPr lang="en-US" sz="1800" b="1" u="none" strike="noStrike" dirty="0" err="1">
                          <a:solidFill>
                            <a:srgbClr val="0000FF"/>
                          </a:solidFill>
                          <a:effectLst/>
                        </a:rPr>
                        <a:t>安全基础差</a:t>
                      </a:r>
                      <a:endParaRPr lang="zh-CN" sz="1800" b="1" i="0" u="none" strike="noStrike" dirty="0">
                        <a:solidFill>
                          <a:srgbClr val="0000FF"/>
                        </a:solidFill>
                        <a:effectLst/>
                        <a:latin typeface="仿宋_GB2312"/>
                        <a:ea typeface="宋体" panose="02010600030101010101" pitchFamily="2" charset="-122"/>
                      </a:endParaRPr>
                    </a:p>
                  </a:txBody>
                  <a:tcPr marL="5578" marR="5578" marT="55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ctr"/>
                      <a:r>
                        <a:rPr lang="en-US" altLang="zh-CN" sz="1500" u="none" strike="noStrike" dirty="0" smtClean="0">
                          <a:effectLst/>
                          <a:latin typeface="黑体" panose="02010609060101010101" pitchFamily="49" charset="-122"/>
                          <a:ea typeface="黑体" panose="02010609060101010101" pitchFamily="49" charset="-122"/>
                        </a:rPr>
                        <a:t>  </a:t>
                      </a:r>
                      <a:r>
                        <a:rPr lang="zh-CN" sz="1500" u="none" strike="noStrike" dirty="0" smtClean="0">
                          <a:effectLst/>
                          <a:latin typeface="黑体" panose="02010609060101010101" pitchFamily="49" charset="-122"/>
                          <a:ea typeface="黑体" panose="02010609060101010101" pitchFamily="49" charset="-122"/>
                        </a:rPr>
                        <a:t>部分</a:t>
                      </a:r>
                      <a:r>
                        <a:rPr lang="zh-CN" sz="1500" u="none" strike="noStrike" dirty="0">
                          <a:effectLst/>
                          <a:latin typeface="黑体" panose="02010609060101010101" pitchFamily="49" charset="-122"/>
                          <a:ea typeface="黑体" panose="02010609060101010101" pitchFamily="49" charset="-122"/>
                        </a:rPr>
                        <a:t>企业安全管理机构不健全、制度不完善、培训不到位、水平不高；占比为80%的中小企业安全投入不足，工艺技术装备落后，高技能工人缺乏。</a:t>
                      </a:r>
                      <a:endParaRPr lang="zh-CN" sz="1500" b="0" i="0" u="none" strike="noStrike" dirty="0">
                        <a:solidFill>
                          <a:srgbClr val="000000"/>
                        </a:solidFill>
                        <a:effectLst/>
                        <a:latin typeface="黑体" panose="02010609060101010101" pitchFamily="49" charset="-122"/>
                        <a:ea typeface="黑体" panose="02010609060101010101" pitchFamily="49" charset="-122"/>
                      </a:endParaRPr>
                    </a:p>
                  </a:txBody>
                  <a:tcPr marL="5578" marR="5578" marT="55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2"/>
                  </a:ext>
                </a:extLst>
              </a:tr>
              <a:tr h="770771">
                <a:tc>
                  <a:txBody>
                    <a:bodyPr/>
                    <a:lstStyle/>
                    <a:p>
                      <a:pPr algn="ctr" fontAlgn="ctr"/>
                      <a:r>
                        <a:rPr lang="en-US" sz="1800" b="1" u="none" strike="noStrike" dirty="0" err="1">
                          <a:solidFill>
                            <a:srgbClr val="0000FF"/>
                          </a:solidFill>
                          <a:effectLst/>
                        </a:rPr>
                        <a:t>涉及环节多</a:t>
                      </a:r>
                      <a:endParaRPr lang="zh-CN" sz="1800" b="1" i="0" u="none" strike="noStrike" dirty="0">
                        <a:solidFill>
                          <a:srgbClr val="0000FF"/>
                        </a:solidFill>
                        <a:effectLst/>
                        <a:latin typeface="仿宋_GB2312"/>
                        <a:ea typeface="宋体" panose="02010600030101010101" pitchFamily="2" charset="-122"/>
                      </a:endParaRPr>
                    </a:p>
                  </a:txBody>
                  <a:tcPr marL="5578" marR="5578" marT="55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ctr"/>
                      <a:r>
                        <a:rPr lang="en-US" altLang="zh-CN" sz="1500" u="none" strike="noStrike" dirty="0" smtClean="0">
                          <a:effectLst/>
                          <a:latin typeface="黑体" panose="02010609060101010101" pitchFamily="49" charset="-122"/>
                          <a:ea typeface="黑体" panose="02010609060101010101" pitchFamily="49" charset="-122"/>
                        </a:rPr>
                        <a:t>  </a:t>
                      </a:r>
                      <a:r>
                        <a:rPr lang="zh-CN" sz="1500" u="none" strike="noStrike" dirty="0" smtClean="0">
                          <a:effectLst/>
                          <a:latin typeface="黑体" panose="02010609060101010101" pitchFamily="49" charset="-122"/>
                          <a:ea typeface="黑体" panose="02010609060101010101" pitchFamily="49" charset="-122"/>
                        </a:rPr>
                        <a:t>针对</a:t>
                      </a:r>
                      <a:r>
                        <a:rPr lang="zh-CN" sz="1500" u="none" strike="noStrike" dirty="0">
                          <a:effectLst/>
                          <a:latin typeface="黑体" panose="02010609060101010101" pitchFamily="49" charset="-122"/>
                          <a:ea typeface="黑体" panose="02010609060101010101" pitchFamily="49" charset="-122"/>
                        </a:rPr>
                        <a:t>危化品生产、经营、使用、运输、储存、废弃处置等6个环节，应急、公安、市场监管、生态环境、交通、铁路、民航、卫生健康、邮政等多部门负有安全监管职责。</a:t>
                      </a:r>
                      <a:endParaRPr lang="zh-CN" sz="1500" b="0" i="0" u="none" strike="noStrike" dirty="0">
                        <a:solidFill>
                          <a:srgbClr val="000000"/>
                        </a:solidFill>
                        <a:effectLst/>
                        <a:latin typeface="黑体" panose="02010609060101010101" pitchFamily="49" charset="-122"/>
                        <a:ea typeface="黑体" panose="02010609060101010101" pitchFamily="49" charset="-122"/>
                      </a:endParaRPr>
                    </a:p>
                  </a:txBody>
                  <a:tcPr marL="5578" marR="5578" marT="55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3"/>
                  </a:ext>
                </a:extLst>
              </a:tr>
              <a:tr h="755526">
                <a:tc>
                  <a:txBody>
                    <a:bodyPr/>
                    <a:lstStyle/>
                    <a:p>
                      <a:pPr algn="ctr" fontAlgn="ctr"/>
                      <a:r>
                        <a:rPr lang="en-US" sz="1800" b="1" u="none" strike="noStrike" dirty="0" err="1">
                          <a:solidFill>
                            <a:srgbClr val="0000FF"/>
                          </a:solidFill>
                          <a:effectLst/>
                        </a:rPr>
                        <a:t>责任不落实</a:t>
                      </a:r>
                      <a:endParaRPr lang="zh-CN" sz="1800" b="1" i="0" u="none" strike="noStrike" dirty="0">
                        <a:solidFill>
                          <a:srgbClr val="0000FF"/>
                        </a:solidFill>
                        <a:effectLst/>
                        <a:latin typeface="仿宋_GB2312"/>
                        <a:ea typeface="宋体" panose="02010600030101010101" pitchFamily="2" charset="-122"/>
                      </a:endParaRPr>
                    </a:p>
                  </a:txBody>
                  <a:tcPr marL="5578" marR="5578" marT="55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ctr"/>
                      <a:r>
                        <a:rPr lang="en-US" altLang="zh-CN" sz="1500" u="none" strike="noStrike" dirty="0" smtClean="0">
                          <a:effectLst/>
                          <a:latin typeface="黑体" panose="02010609060101010101" pitchFamily="49" charset="-122"/>
                          <a:ea typeface="黑体" panose="02010609060101010101" pitchFamily="49" charset="-122"/>
                        </a:rPr>
                        <a:t>  </a:t>
                      </a:r>
                      <a:r>
                        <a:rPr lang="zh-CN" sz="1500" u="none" strike="noStrike" dirty="0" smtClean="0">
                          <a:effectLst/>
                          <a:latin typeface="黑体" panose="02010609060101010101" pitchFamily="49" charset="-122"/>
                          <a:ea typeface="黑体" panose="02010609060101010101" pitchFamily="49" charset="-122"/>
                        </a:rPr>
                        <a:t>企业</a:t>
                      </a:r>
                      <a:r>
                        <a:rPr lang="zh-CN" sz="1500" u="none" strike="noStrike" dirty="0">
                          <a:effectLst/>
                          <a:latin typeface="黑体" panose="02010609060101010101" pitchFamily="49" charset="-122"/>
                          <a:ea typeface="黑体" panose="02010609060101010101" pitchFamily="49" charset="-122"/>
                        </a:rPr>
                        <a:t>主体责任不落实；</a:t>
                      </a:r>
                      <a:r>
                        <a:rPr lang="zh-CN" sz="1500" b="1" u="none" strike="noStrike" dirty="0">
                          <a:solidFill>
                            <a:srgbClr val="0000FF"/>
                          </a:solidFill>
                          <a:effectLst/>
                          <a:latin typeface="黑体" panose="02010609060101010101" pitchFamily="49" charset="-122"/>
                          <a:ea typeface="黑体" panose="02010609060101010101" pitchFamily="49" charset="-122"/>
                        </a:rPr>
                        <a:t>“三管三必须”</a:t>
                      </a:r>
                      <a:r>
                        <a:rPr lang="zh-CN" sz="1500" u="none" strike="noStrike" dirty="0">
                          <a:effectLst/>
                          <a:latin typeface="黑体" panose="02010609060101010101" pitchFamily="49" charset="-122"/>
                          <a:ea typeface="黑体" panose="02010609060101010101" pitchFamily="49" charset="-122"/>
                        </a:rPr>
                        <a:t>不到位；部分地区重发展轻安全及盲目发展化工；化工园区准入门槛低、规划不科学、内部布局不合理。</a:t>
                      </a:r>
                      <a:endParaRPr lang="zh-CN" sz="1500" b="0" i="0" u="none" strike="noStrike" dirty="0">
                        <a:solidFill>
                          <a:srgbClr val="000000"/>
                        </a:solidFill>
                        <a:effectLst/>
                        <a:latin typeface="黑体" panose="02010609060101010101" pitchFamily="49" charset="-122"/>
                        <a:ea typeface="黑体" panose="02010609060101010101" pitchFamily="49" charset="-122"/>
                      </a:endParaRPr>
                    </a:p>
                  </a:txBody>
                  <a:tcPr marL="5578" marR="5578" marT="55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4"/>
                  </a:ext>
                </a:extLst>
              </a:tr>
              <a:tr h="770771">
                <a:tc>
                  <a:txBody>
                    <a:bodyPr/>
                    <a:lstStyle/>
                    <a:p>
                      <a:pPr algn="ctr" fontAlgn="ctr"/>
                      <a:r>
                        <a:rPr lang="en-US" sz="1800" b="1" u="none" strike="noStrike" dirty="0" err="1">
                          <a:solidFill>
                            <a:srgbClr val="0000FF"/>
                          </a:solidFill>
                          <a:effectLst/>
                        </a:rPr>
                        <a:t>新问题涌现</a:t>
                      </a:r>
                      <a:endParaRPr lang="zh-CN" sz="1800" b="1" i="0" u="none" strike="noStrike" dirty="0">
                        <a:solidFill>
                          <a:srgbClr val="0000FF"/>
                        </a:solidFill>
                        <a:effectLst/>
                        <a:latin typeface="仿宋_GB2312"/>
                        <a:ea typeface="宋体" panose="02010600030101010101" pitchFamily="2" charset="-122"/>
                      </a:endParaRPr>
                    </a:p>
                  </a:txBody>
                  <a:tcPr marL="5578" marR="5578" marT="55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fontAlgn="ctr"/>
                      <a:r>
                        <a:rPr lang="en-US" altLang="zh-CN" sz="1500" u="none" strike="noStrike" dirty="0" smtClean="0">
                          <a:effectLst/>
                          <a:latin typeface="黑体" panose="02010609060101010101" pitchFamily="49" charset="-122"/>
                          <a:ea typeface="黑体" panose="02010609060101010101" pitchFamily="49" charset="-122"/>
                        </a:rPr>
                        <a:t>  </a:t>
                      </a:r>
                      <a:r>
                        <a:rPr lang="zh-CN" sz="1500" u="none" strike="noStrike" dirty="0" smtClean="0">
                          <a:effectLst/>
                          <a:latin typeface="黑体" panose="02010609060101010101" pitchFamily="49" charset="-122"/>
                          <a:ea typeface="黑体" panose="02010609060101010101" pitchFamily="49" charset="-122"/>
                        </a:rPr>
                        <a:t>规划</a:t>
                      </a:r>
                      <a:r>
                        <a:rPr lang="zh-CN" sz="1500" u="none" strike="noStrike" dirty="0">
                          <a:effectLst/>
                          <a:latin typeface="黑体" panose="02010609060101010101" pitchFamily="49" charset="-122"/>
                          <a:ea typeface="黑体" panose="02010609060101010101" pitchFamily="49" charset="-122"/>
                        </a:rPr>
                        <a:t>不科学导致“城围化工”；新建生产装置趋于大型化集约化和一体化、安全风险增大；特大桥梁、特长隧道涌现，危化品运输安全风险加大；环保要求对安全生产带来的新风险。</a:t>
                      </a:r>
                      <a:endParaRPr lang="zh-CN" sz="1500" b="0" i="0" u="none" strike="noStrike" dirty="0">
                        <a:solidFill>
                          <a:srgbClr val="000000"/>
                        </a:solidFill>
                        <a:effectLst/>
                        <a:latin typeface="黑体" panose="02010609060101010101" pitchFamily="49" charset="-122"/>
                        <a:ea typeface="黑体" panose="02010609060101010101" pitchFamily="49" charset="-122"/>
                      </a:endParaRPr>
                    </a:p>
                  </a:txBody>
                  <a:tcPr marL="5578" marR="5578" marT="55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5"/>
                  </a:ext>
                </a:extLst>
              </a:tr>
            </a:tbl>
          </a:graphicData>
        </a:graphic>
      </p:graphicFrame>
      <p:sp>
        <p:nvSpPr>
          <p:cNvPr id="3" name="标题 2"/>
          <p:cNvSpPr txBox="1"/>
          <p:nvPr/>
        </p:nvSpPr>
        <p:spPr>
          <a:xfrm>
            <a:off x="1074197" y="929289"/>
            <a:ext cx="10031767" cy="572360"/>
          </a:xfrm>
          <a:prstGeom prst="rect">
            <a:avLst/>
          </a:prstGeom>
          <a:solidFill>
            <a:schemeClr val="accent1">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3"/>
          </a:lnRef>
          <a:fillRef idx="1">
            <a:schemeClr val="lt1"/>
          </a:fillRef>
          <a:effectRef idx="0">
            <a:schemeClr val="accent3"/>
          </a:effectRef>
          <a:fontRef idx="minor">
            <a:schemeClr val="dk1"/>
          </a:fontRef>
        </p:style>
        <p:txBody>
          <a:bodyPr/>
          <a:lstStyle>
            <a:lvl1pPr algn="ctr" rtl="0" eaLnBrk="0" fontAlgn="base" hangingPunct="0">
              <a:spcBef>
                <a:spcPct val="0"/>
              </a:spcBef>
              <a:spcAft>
                <a:spcPct val="0"/>
              </a:spcAft>
              <a:defRPr sz="3300">
                <a:solidFill>
                  <a:schemeClr val="tx2"/>
                </a:solidFill>
                <a:latin typeface="+mj-lt"/>
                <a:ea typeface="+mj-ea"/>
                <a:cs typeface="+mj-cs"/>
                <a:sym typeface="Arial" panose="020B0604020202020204" pitchFamily="34" charset="0"/>
              </a:defRPr>
            </a:lvl1pPr>
            <a:lvl2pPr algn="ctr" rtl="0" eaLnBrk="0" fontAlgn="base" hangingPunct="0">
              <a:spcBef>
                <a:spcPct val="0"/>
              </a:spcBef>
              <a:spcAft>
                <a:spcPct val="0"/>
              </a:spcAft>
              <a:defRPr sz="3300">
                <a:solidFill>
                  <a:schemeClr val="tx2"/>
                </a:solidFill>
                <a:latin typeface="Arial" panose="020B0604020202020204" pitchFamily="34" charset="0"/>
                <a:ea typeface="宋体" panose="02010600030101010101" pitchFamily="2" charset="-122"/>
                <a:sym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ea typeface="宋体" panose="02010600030101010101" pitchFamily="2" charset="-122"/>
                <a:sym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ea typeface="宋体" panose="02010600030101010101" pitchFamily="2" charset="-122"/>
                <a:sym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ea typeface="宋体" panose="02010600030101010101" pitchFamily="2" charset="-122"/>
                <a:sym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ea typeface="宋体" panose="02010600030101010101" pitchFamily="2" charset="-122"/>
                <a:sym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ea typeface="宋体" panose="02010600030101010101" pitchFamily="2" charset="-122"/>
                <a:sym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ea typeface="宋体" panose="02010600030101010101" pitchFamily="2" charset="-122"/>
                <a:sym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ea typeface="宋体" panose="02010600030101010101" pitchFamily="2" charset="-122"/>
                <a:sym typeface="Arial" panose="020B0604020202020204" pitchFamily="34" charset="0"/>
              </a:defRPr>
            </a:lvl9pPr>
          </a:lstStyle>
          <a:p>
            <a:pPr>
              <a:lnSpc>
                <a:spcPts val="3577"/>
              </a:lnSpc>
              <a:defRPr/>
            </a:pPr>
            <a:r>
              <a:rPr lang="zh-CN" altLang="en-US" sz="2385" b="1" dirty="0">
                <a:solidFill>
                  <a:schemeClr val="bg1"/>
                </a:solidFill>
              </a:rPr>
              <a:t>危险化学品安全问题和挑战</a:t>
            </a:r>
            <a:endParaRPr lang="en-US" altLang="zh-CN" sz="2385" b="1" dirty="0">
              <a:solidFill>
                <a:schemeClr val="bg1"/>
              </a:solidFill>
            </a:endParaRPr>
          </a:p>
        </p:txBody>
      </p:sp>
      <p:sp>
        <p:nvSpPr>
          <p:cNvPr id="4" name="TextBox 19"/>
          <p:cNvSpPr txBox="1"/>
          <p:nvPr/>
        </p:nvSpPr>
        <p:spPr bwMode="auto">
          <a:xfrm>
            <a:off x="3456774" y="201936"/>
            <a:ext cx="1269802" cy="417469"/>
          </a:xfrm>
          <a:prstGeom prst="rect">
            <a:avLst/>
          </a:prstGeom>
          <a:noFill/>
        </p:spPr>
        <p:txBody>
          <a:bodyPr wrap="none">
            <a:spAutoFit/>
          </a:bodyPr>
          <a:lstStyle/>
          <a:p>
            <a:pPr>
              <a:defRPr/>
            </a:pPr>
            <a:r>
              <a:rPr lang="zh-CN" altLang="en-US" sz="2120" b="1" dirty="0">
                <a:solidFill>
                  <a:schemeClr val="bg1"/>
                </a:solidFill>
                <a:latin typeface="微软雅黑" panose="020B0503020204020204" pitchFamily="34" charset="-122"/>
                <a:ea typeface="微软雅黑" panose="020B0503020204020204" pitchFamily="34" charset="-122"/>
              </a:rPr>
              <a:t>修改背景</a:t>
            </a:r>
          </a:p>
        </p:txBody>
      </p:sp>
    </p:spTree>
    <p:extLst>
      <p:ext uri="{BB962C8B-B14F-4D97-AF65-F5344CB8AC3E}">
        <p14:creationId xmlns:p14="http://schemas.microsoft.com/office/powerpoint/2010/main" val="2901615770"/>
      </p:ext>
    </p:extLst>
  </p:cSld>
  <p:clrMapOvr>
    <a:masterClrMapping/>
  </p:clrMapOvr>
  <p:transition spd="slow" advTm="5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等腰三角形 6"/>
          <p:cNvSpPr/>
          <p:nvPr/>
        </p:nvSpPr>
        <p:spPr>
          <a:xfrm>
            <a:off x="4974842" y="2533181"/>
            <a:ext cx="2289756" cy="177582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793">
              <a:solidFill>
                <a:schemeClr val="tx1">
                  <a:lumMod val="85000"/>
                  <a:lumOff val="15000"/>
                </a:schemeClr>
              </a:solidFill>
            </a:endParaRPr>
          </a:p>
        </p:txBody>
      </p:sp>
      <p:sp>
        <p:nvSpPr>
          <p:cNvPr id="8" name="等腰三角形 7"/>
          <p:cNvSpPr/>
          <p:nvPr/>
        </p:nvSpPr>
        <p:spPr>
          <a:xfrm>
            <a:off x="3829965" y="4309007"/>
            <a:ext cx="2289756" cy="1775825"/>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793">
              <a:solidFill>
                <a:schemeClr val="bg1"/>
              </a:solidFill>
            </a:endParaRPr>
          </a:p>
        </p:txBody>
      </p:sp>
      <p:sp>
        <p:nvSpPr>
          <p:cNvPr id="9" name="等腰三角形 8"/>
          <p:cNvSpPr/>
          <p:nvPr/>
        </p:nvSpPr>
        <p:spPr>
          <a:xfrm>
            <a:off x="6118139" y="4309007"/>
            <a:ext cx="2289756" cy="1775825"/>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793">
              <a:solidFill>
                <a:schemeClr val="tx1">
                  <a:lumMod val="85000"/>
                  <a:lumOff val="15000"/>
                </a:schemeClr>
              </a:solidFill>
            </a:endParaRPr>
          </a:p>
        </p:txBody>
      </p:sp>
      <p:sp>
        <p:nvSpPr>
          <p:cNvPr id="10" name="矩形 9"/>
          <p:cNvSpPr/>
          <p:nvPr/>
        </p:nvSpPr>
        <p:spPr>
          <a:xfrm flipH="1">
            <a:off x="8480636" y="4886189"/>
            <a:ext cx="2957074" cy="1141715"/>
          </a:xfrm>
          <a:prstGeom prst="rect">
            <a:avLst/>
          </a:prstGeom>
          <a:effectLst/>
        </p:spPr>
        <p:txBody>
          <a:bodyPr lIns="161479" tIns="80739" rIns="161479" bIns="80739">
            <a:spAutoFit/>
          </a:bodyPr>
          <a:lstStyle/>
          <a:p>
            <a:pPr algn="just" defTabSz="1614693">
              <a:lnSpc>
                <a:spcPct val="150000"/>
              </a:lnSpc>
              <a:defRPr/>
            </a:pPr>
            <a:r>
              <a:rPr lang="zh-CN" altLang="en-US" sz="2120" b="1" dirty="0">
                <a:solidFill>
                  <a:schemeClr val="tx1">
                    <a:lumMod val="85000"/>
                    <a:lumOff val="15000"/>
                  </a:schemeClr>
                </a:solidFill>
                <a:latin typeface="微软雅黑" pitchFamily="34" charset="-122"/>
                <a:ea typeface="微软雅黑" pitchFamily="34" charset="-122"/>
              </a:rPr>
              <a:t>保障</a:t>
            </a:r>
            <a:r>
              <a:rPr lang="zh-CN" altLang="en-US" sz="2120" b="1" dirty="0">
                <a:solidFill>
                  <a:srgbClr val="FF0000"/>
                </a:solidFill>
                <a:latin typeface="微软雅黑" pitchFamily="34" charset="-122"/>
                <a:ea typeface="微软雅黑" pitchFamily="34" charset="-122"/>
              </a:rPr>
              <a:t>安全生产和监管</a:t>
            </a:r>
            <a:r>
              <a:rPr lang="zh-CN" altLang="en-US" sz="2120" b="1" dirty="0">
                <a:solidFill>
                  <a:schemeClr val="tx1">
                    <a:lumMod val="85000"/>
                    <a:lumOff val="15000"/>
                  </a:schemeClr>
                </a:solidFill>
                <a:latin typeface="微软雅黑" pitchFamily="34" charset="-122"/>
                <a:ea typeface="微软雅黑" pitchFamily="34" charset="-122"/>
              </a:rPr>
              <a:t>工作有效开展</a:t>
            </a:r>
            <a:endParaRPr lang="en-US" altLang="zh-CN" sz="2120" b="1" dirty="0">
              <a:solidFill>
                <a:schemeClr val="tx1">
                  <a:lumMod val="85000"/>
                  <a:lumOff val="15000"/>
                </a:schemeClr>
              </a:solidFill>
              <a:latin typeface="微软雅黑" pitchFamily="34" charset="-122"/>
              <a:ea typeface="微软雅黑" pitchFamily="34" charset="-122"/>
            </a:endParaRPr>
          </a:p>
        </p:txBody>
      </p:sp>
      <p:sp>
        <p:nvSpPr>
          <p:cNvPr id="13" name="矩形 12"/>
          <p:cNvSpPr/>
          <p:nvPr/>
        </p:nvSpPr>
        <p:spPr>
          <a:xfrm>
            <a:off x="4647509" y="1276030"/>
            <a:ext cx="3535838" cy="1141715"/>
          </a:xfrm>
          <a:prstGeom prst="rect">
            <a:avLst/>
          </a:prstGeom>
        </p:spPr>
        <p:txBody>
          <a:bodyPr lIns="161479" tIns="80739" rIns="161479" bIns="80739">
            <a:spAutoFit/>
          </a:bodyPr>
          <a:lstStyle/>
          <a:p>
            <a:pPr algn="just" defTabSz="1614693">
              <a:lnSpc>
                <a:spcPct val="150000"/>
              </a:lnSpc>
              <a:defRPr/>
            </a:pPr>
            <a:r>
              <a:rPr lang="zh-CN" altLang="en-US" sz="2120" b="1" dirty="0">
                <a:solidFill>
                  <a:schemeClr val="tx1">
                    <a:lumMod val="85000"/>
                    <a:lumOff val="15000"/>
                  </a:schemeClr>
                </a:solidFill>
                <a:latin typeface="微软雅黑" pitchFamily="34" charset="-122"/>
                <a:ea typeface="微软雅黑" pitchFamily="34" charset="-122"/>
              </a:rPr>
              <a:t>遵循</a:t>
            </a:r>
            <a:r>
              <a:rPr lang="zh-CN" altLang="en-US" sz="2120" b="1" dirty="0">
                <a:solidFill>
                  <a:srgbClr val="FF0000"/>
                </a:solidFill>
                <a:latin typeface="微软雅黑" pitchFamily="34" charset="-122"/>
                <a:ea typeface="微软雅黑" pitchFamily="34" charset="-122"/>
              </a:rPr>
              <a:t>红线意识</a:t>
            </a:r>
            <a:r>
              <a:rPr lang="zh-CN" altLang="en-US" sz="2120" b="1" dirty="0">
                <a:solidFill>
                  <a:schemeClr val="tx1">
                    <a:lumMod val="85000"/>
                    <a:lumOff val="15000"/>
                  </a:schemeClr>
                </a:solidFill>
                <a:latin typeface="微软雅黑" pitchFamily="34" charset="-122"/>
                <a:ea typeface="微软雅黑" pitchFamily="34" charset="-122"/>
              </a:rPr>
              <a:t>，落实党和国家对安全生产的新要求</a:t>
            </a:r>
            <a:endParaRPr lang="en-US" altLang="zh-CN" sz="2120" b="1" dirty="0">
              <a:solidFill>
                <a:schemeClr val="tx1">
                  <a:lumMod val="85000"/>
                  <a:lumOff val="15000"/>
                </a:schemeClr>
              </a:solidFill>
              <a:latin typeface="微软雅黑" pitchFamily="34" charset="-122"/>
              <a:ea typeface="微软雅黑" pitchFamily="34" charset="-122"/>
            </a:endParaRPr>
          </a:p>
        </p:txBody>
      </p:sp>
      <p:sp>
        <p:nvSpPr>
          <p:cNvPr id="15" name="矩形 14"/>
          <p:cNvSpPr/>
          <p:nvPr/>
        </p:nvSpPr>
        <p:spPr>
          <a:xfrm>
            <a:off x="513931" y="4698013"/>
            <a:ext cx="3304965" cy="1141715"/>
          </a:xfrm>
          <a:prstGeom prst="rect">
            <a:avLst/>
          </a:prstGeom>
        </p:spPr>
        <p:txBody>
          <a:bodyPr lIns="161479" tIns="80739" rIns="161479" bIns="80739">
            <a:spAutoFit/>
          </a:bodyPr>
          <a:lstStyle/>
          <a:p>
            <a:pPr algn="just" defTabSz="1614693">
              <a:lnSpc>
                <a:spcPct val="150000"/>
              </a:lnSpc>
              <a:defRPr/>
            </a:pPr>
            <a:r>
              <a:rPr lang="zh-CN" altLang="en-US" sz="2120" b="1" dirty="0">
                <a:solidFill>
                  <a:schemeClr val="tx1">
                    <a:lumMod val="85000"/>
                    <a:lumOff val="15000"/>
                  </a:schemeClr>
                </a:solidFill>
                <a:latin typeface="微软雅黑" pitchFamily="34" charset="-122"/>
                <a:ea typeface="微软雅黑" pitchFamily="34" charset="-122"/>
              </a:rPr>
              <a:t>落实</a:t>
            </a:r>
            <a:r>
              <a:rPr lang="zh-CN" altLang="en-US" sz="2120" b="1" dirty="0">
                <a:solidFill>
                  <a:srgbClr val="FF0000"/>
                </a:solidFill>
                <a:latin typeface="微软雅黑" pitchFamily="34" charset="-122"/>
                <a:ea typeface="微软雅黑" pitchFamily="34" charset="-122"/>
              </a:rPr>
              <a:t>安全发展</a:t>
            </a:r>
            <a:r>
              <a:rPr lang="zh-CN" altLang="en-US" sz="2120" b="1" dirty="0">
                <a:solidFill>
                  <a:schemeClr val="tx1">
                    <a:lumMod val="85000"/>
                    <a:lumOff val="15000"/>
                  </a:schemeClr>
                </a:solidFill>
                <a:latin typeface="微软雅黑" pitchFamily="34" charset="-122"/>
                <a:ea typeface="微软雅黑" pitchFamily="34" charset="-122"/>
              </a:rPr>
              <a:t>理念，促进安全生产领域改革</a:t>
            </a:r>
            <a:endParaRPr lang="en-US" altLang="zh-CN" sz="2120" b="1" dirty="0">
              <a:solidFill>
                <a:schemeClr val="tx1">
                  <a:lumMod val="85000"/>
                  <a:lumOff val="15000"/>
                </a:schemeClr>
              </a:solidFill>
              <a:latin typeface="微软雅黑" pitchFamily="34" charset="-122"/>
              <a:ea typeface="微软雅黑" pitchFamily="34" charset="-122"/>
            </a:endParaRPr>
          </a:p>
        </p:txBody>
      </p:sp>
      <p:sp>
        <p:nvSpPr>
          <p:cNvPr id="16" name="TextBox 15"/>
          <p:cNvSpPr txBox="1"/>
          <p:nvPr/>
        </p:nvSpPr>
        <p:spPr>
          <a:xfrm>
            <a:off x="5610534" y="2928511"/>
            <a:ext cx="731638" cy="1432172"/>
          </a:xfrm>
          <a:prstGeom prst="rect">
            <a:avLst/>
          </a:prstGeom>
          <a:noFill/>
        </p:spPr>
        <p:txBody>
          <a:bodyPr wrap="none">
            <a:spAutoFit/>
          </a:bodyPr>
          <a:lstStyle/>
          <a:p>
            <a:pPr>
              <a:defRPr/>
            </a:pPr>
            <a:r>
              <a:rPr lang="en-US" altLang="zh-CN" sz="8743" dirty="0">
                <a:solidFill>
                  <a:schemeClr val="bg1"/>
                </a:solidFill>
                <a:latin typeface="方正兰亭粗黑_GBK" panose="02000000000000000000" pitchFamily="2" charset="-122"/>
                <a:ea typeface="方正兰亭粗黑_GBK" panose="02000000000000000000" pitchFamily="2" charset="-122"/>
              </a:rPr>
              <a:t>1</a:t>
            </a:r>
            <a:endParaRPr lang="zh-CN" altLang="en-US" sz="8743" dirty="0">
              <a:solidFill>
                <a:schemeClr val="bg1"/>
              </a:solidFill>
              <a:latin typeface="方正兰亭粗黑_GBK" panose="02000000000000000000" pitchFamily="2" charset="-122"/>
              <a:ea typeface="方正兰亭粗黑_GBK" panose="02000000000000000000" pitchFamily="2" charset="-122"/>
            </a:endParaRPr>
          </a:p>
        </p:txBody>
      </p:sp>
      <p:sp>
        <p:nvSpPr>
          <p:cNvPr id="17" name="TextBox 16"/>
          <p:cNvSpPr txBox="1"/>
          <p:nvPr/>
        </p:nvSpPr>
        <p:spPr>
          <a:xfrm>
            <a:off x="4511515" y="4764427"/>
            <a:ext cx="731638" cy="1432172"/>
          </a:xfrm>
          <a:prstGeom prst="rect">
            <a:avLst/>
          </a:prstGeom>
          <a:noFill/>
        </p:spPr>
        <p:txBody>
          <a:bodyPr wrap="none">
            <a:spAutoFit/>
          </a:bodyPr>
          <a:lstStyle/>
          <a:p>
            <a:pPr>
              <a:defRPr/>
            </a:pPr>
            <a:r>
              <a:rPr lang="en-US" altLang="zh-CN" sz="8743" dirty="0">
                <a:solidFill>
                  <a:schemeClr val="bg1"/>
                </a:solidFill>
                <a:latin typeface="方正兰亭粗黑_GBK" panose="02000000000000000000" pitchFamily="2" charset="-122"/>
                <a:ea typeface="方正兰亭粗黑_GBK" panose="02000000000000000000" pitchFamily="2" charset="-122"/>
              </a:rPr>
              <a:t>2</a:t>
            </a:r>
            <a:endParaRPr lang="zh-CN" altLang="en-US" sz="8743" dirty="0">
              <a:solidFill>
                <a:schemeClr val="bg1"/>
              </a:solidFill>
              <a:latin typeface="方正兰亭粗黑_GBK" panose="02000000000000000000" pitchFamily="2" charset="-122"/>
              <a:ea typeface="方正兰亭粗黑_GBK" panose="02000000000000000000" pitchFamily="2" charset="-122"/>
            </a:endParaRPr>
          </a:p>
        </p:txBody>
      </p:sp>
      <p:sp>
        <p:nvSpPr>
          <p:cNvPr id="18" name="TextBox 17"/>
          <p:cNvSpPr txBox="1"/>
          <p:nvPr/>
        </p:nvSpPr>
        <p:spPr>
          <a:xfrm>
            <a:off x="6779133" y="4764427"/>
            <a:ext cx="731638" cy="1432172"/>
          </a:xfrm>
          <a:prstGeom prst="rect">
            <a:avLst/>
          </a:prstGeom>
          <a:noFill/>
        </p:spPr>
        <p:txBody>
          <a:bodyPr wrap="none">
            <a:spAutoFit/>
          </a:bodyPr>
          <a:lstStyle/>
          <a:p>
            <a:pPr>
              <a:defRPr/>
            </a:pPr>
            <a:r>
              <a:rPr lang="en-US" altLang="zh-CN" sz="8743" dirty="0">
                <a:solidFill>
                  <a:schemeClr val="bg1"/>
                </a:solidFill>
                <a:latin typeface="方正兰亭粗黑_GBK" panose="02000000000000000000" pitchFamily="2" charset="-122"/>
                <a:ea typeface="方正兰亭粗黑_GBK" panose="02000000000000000000" pitchFamily="2" charset="-122"/>
              </a:rPr>
              <a:t>3</a:t>
            </a:r>
            <a:endParaRPr lang="zh-CN" altLang="en-US" sz="8743" dirty="0">
              <a:solidFill>
                <a:schemeClr val="bg1"/>
              </a:solidFill>
              <a:latin typeface="方正兰亭粗黑_GBK" panose="02000000000000000000" pitchFamily="2" charset="-122"/>
              <a:ea typeface="方正兰亭粗黑_GBK" panose="02000000000000000000" pitchFamily="2" charset="-122"/>
            </a:endParaRPr>
          </a:p>
        </p:txBody>
      </p:sp>
      <p:sp>
        <p:nvSpPr>
          <p:cNvPr id="32" name="TextBox 31"/>
          <p:cNvSpPr txBox="1"/>
          <p:nvPr/>
        </p:nvSpPr>
        <p:spPr>
          <a:xfrm>
            <a:off x="3338173" y="211303"/>
            <a:ext cx="1636669" cy="460165"/>
          </a:xfrm>
          <a:prstGeom prst="rect">
            <a:avLst/>
          </a:prstGeom>
          <a:noFill/>
        </p:spPr>
        <p:txBody>
          <a:bodyPr>
            <a:spAutoFit/>
          </a:bodyPr>
          <a:lstStyle/>
          <a:p>
            <a:pPr>
              <a:defRPr/>
            </a:pPr>
            <a:r>
              <a:rPr lang="zh-CN" altLang="en-US" sz="2400" b="1" dirty="0">
                <a:solidFill>
                  <a:schemeClr val="bg1"/>
                </a:solidFill>
                <a:latin typeface="微软雅黑" panose="020B0503020204020204" pitchFamily="34" charset="-122"/>
                <a:ea typeface="微软雅黑" panose="020B0503020204020204" pitchFamily="34" charset="-122"/>
              </a:rPr>
              <a:t>修改原因</a:t>
            </a:r>
          </a:p>
        </p:txBody>
      </p:sp>
    </p:spTree>
    <p:extLst>
      <p:ext uri="{BB962C8B-B14F-4D97-AF65-F5344CB8AC3E}">
        <p14:creationId xmlns:p14="http://schemas.microsoft.com/office/powerpoint/2010/main" val="1542691275"/>
      </p:ext>
    </p:extLst>
  </p:cSld>
  <p:clrMapOvr>
    <a:masterClrMapping/>
  </p:clrMapOvr>
  <p:transition spd="slow" advTm="5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p:cNvPr>
          <p:cNvSpPr txBox="1"/>
          <p:nvPr/>
        </p:nvSpPr>
        <p:spPr>
          <a:xfrm>
            <a:off x="4287916" y="3597638"/>
            <a:ext cx="6844682" cy="1938992"/>
          </a:xfrm>
          <a:prstGeom prst="rect">
            <a:avLst/>
          </a:prstGeom>
          <a:solidFill>
            <a:schemeClr val="accent1">
              <a:lumMod val="60000"/>
              <a:lumOff val="4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a:lnSpc>
                <a:spcPts val="3586"/>
              </a:lnSpc>
              <a:defRPr/>
            </a:pPr>
            <a:r>
              <a:rPr lang="zh-CN" altLang="en-US" sz="1992" b="1" dirty="0"/>
              <a:t>    依靠严密的责任体系、严格的法治措施、有效的体制机制、有力的基础保障和完善的系统治理，切实增强安全防范治理能力，大力提升我国安全生产整体水平，确保人民群众安康幸福、共享改革发展和社会文明进步成果。</a:t>
            </a:r>
          </a:p>
        </p:txBody>
      </p:sp>
      <p:pic>
        <p:nvPicPr>
          <p:cNvPr id="59395" name="图片 7"/>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345845" y="3338301"/>
            <a:ext cx="2713550" cy="3311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9">
            <a:extLst/>
          </p:cNvPr>
          <p:cNvSpPr txBox="1"/>
          <p:nvPr/>
        </p:nvSpPr>
        <p:spPr>
          <a:xfrm>
            <a:off x="1029810" y="1951868"/>
            <a:ext cx="10102788" cy="1165436"/>
          </a:xfrm>
          <a:prstGeom prst="rect">
            <a:avLst/>
          </a:prstGeom>
          <a:solidFill>
            <a:srgbClr val="00FFFF"/>
          </a:solidFill>
        </p:spPr>
        <p:style>
          <a:lnRef idx="2">
            <a:schemeClr val="accent1"/>
          </a:lnRef>
          <a:fillRef idx="1">
            <a:schemeClr val="lt1"/>
          </a:fillRef>
          <a:effectRef idx="0">
            <a:schemeClr val="accent1"/>
          </a:effectRef>
          <a:fontRef idx="minor">
            <a:schemeClr val="dk1"/>
          </a:fontRef>
        </p:style>
        <p:txBody>
          <a:bodyPr wrap="square">
            <a:spAutoFit/>
          </a:bodyPr>
          <a:lstStyle/>
          <a:p>
            <a:pPr>
              <a:lnSpc>
                <a:spcPts val="2789"/>
              </a:lnSpc>
              <a:defRPr/>
            </a:pPr>
            <a:r>
              <a:rPr lang="en-US" altLang="zh-CN" sz="1992" b="1" dirty="0">
                <a:solidFill>
                  <a:srgbClr val="FF0000"/>
                </a:solidFill>
              </a:rPr>
              <a:t>《</a:t>
            </a:r>
            <a:r>
              <a:rPr lang="zh-CN" altLang="en-US" sz="1992" b="1" dirty="0">
                <a:solidFill>
                  <a:srgbClr val="FF0000"/>
                </a:solidFill>
              </a:rPr>
              <a:t>中共中央 国务院关于推进安全生产领域改革发展的意见</a:t>
            </a:r>
            <a:r>
              <a:rPr lang="en-US" altLang="zh-CN" sz="1992" b="1" dirty="0">
                <a:solidFill>
                  <a:srgbClr val="FF0000"/>
                </a:solidFill>
              </a:rPr>
              <a:t>》</a:t>
            </a:r>
            <a:r>
              <a:rPr lang="zh-CN" altLang="en-US" sz="1992" b="1" dirty="0"/>
              <a:t>是新中国成立以来第一个以党中央、国务院名义出台的安全生产工作的纲领性文件，对推动我国安全生产工作具有里程碑式的重大意义。</a:t>
            </a:r>
          </a:p>
        </p:txBody>
      </p:sp>
      <p:sp>
        <p:nvSpPr>
          <p:cNvPr id="17" name="TextBox 56">
            <a:extLst/>
          </p:cNvPr>
          <p:cNvSpPr txBox="1"/>
          <p:nvPr/>
        </p:nvSpPr>
        <p:spPr>
          <a:xfrm>
            <a:off x="1058413" y="974305"/>
            <a:ext cx="6001964" cy="578043"/>
          </a:xfrm>
          <a:prstGeom prst="rect">
            <a:avLst/>
          </a:prstGeom>
          <a:noFill/>
        </p:spPr>
        <p:txBody>
          <a:bodyPr wrap="none">
            <a:spAutoFit/>
          </a:bodyPr>
          <a:lstStyle/>
          <a:p>
            <a:pPr>
              <a:lnSpc>
                <a:spcPct val="150000"/>
              </a:lnSpc>
              <a:defRPr/>
            </a:pPr>
            <a:r>
              <a:rPr lang="zh-CN" altLang="en-US" sz="2400" b="1" dirty="0">
                <a:solidFill>
                  <a:schemeClr val="accent1">
                    <a:lumMod val="75000"/>
                  </a:schemeClr>
                </a:solidFill>
              </a:rPr>
              <a:t>落实安全发展理念，促进安全生产领域改革</a:t>
            </a:r>
            <a:endParaRPr lang="en-US" altLang="zh-CN" sz="2400" b="1" dirty="0">
              <a:solidFill>
                <a:schemeClr val="accent1">
                  <a:lumMod val="75000"/>
                </a:schemeClr>
              </a:solidFill>
            </a:endParaRPr>
          </a:p>
        </p:txBody>
      </p:sp>
      <p:sp>
        <p:nvSpPr>
          <p:cNvPr id="14" name="TextBox 31"/>
          <p:cNvSpPr txBox="1"/>
          <p:nvPr/>
        </p:nvSpPr>
        <p:spPr>
          <a:xfrm>
            <a:off x="3338173" y="211303"/>
            <a:ext cx="1636669" cy="460165"/>
          </a:xfrm>
          <a:prstGeom prst="rect">
            <a:avLst/>
          </a:prstGeom>
          <a:noFill/>
        </p:spPr>
        <p:txBody>
          <a:bodyPr>
            <a:spAutoFit/>
          </a:bodyPr>
          <a:lstStyle/>
          <a:p>
            <a:pPr>
              <a:defRPr/>
            </a:pPr>
            <a:r>
              <a:rPr lang="zh-CN" altLang="en-US" sz="2400" b="1" dirty="0">
                <a:solidFill>
                  <a:schemeClr val="bg1"/>
                </a:solidFill>
                <a:latin typeface="微软雅黑" panose="020B0503020204020204" pitchFamily="34" charset="-122"/>
                <a:ea typeface="微软雅黑" panose="020B0503020204020204" pitchFamily="34" charset="-122"/>
              </a:rPr>
              <a:t>修改原因</a:t>
            </a:r>
          </a:p>
        </p:txBody>
      </p:sp>
    </p:spTree>
    <p:extLst>
      <p:ext uri="{BB962C8B-B14F-4D97-AF65-F5344CB8AC3E}">
        <p14:creationId xmlns:p14="http://schemas.microsoft.com/office/powerpoint/2010/main" val="2410478300"/>
      </p:ext>
    </p:extLst>
  </p:cSld>
  <p:clrMapOvr>
    <a:masterClrMapping/>
  </p:clrMapOvr>
  <p:transition spd="slow" advTm="5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5">
            <a:extLst>
              <a:ext uri="{FF2B5EF4-FFF2-40B4-BE49-F238E27FC236}">
                <a16:creationId xmlns="" xmlns:a16="http://schemas.microsoft.com/office/drawing/2014/main" id="{51F8C8C3-110B-453F-943E-E9A8F08E7DED}"/>
              </a:ext>
            </a:extLst>
          </p:cNvPr>
          <p:cNvSpPr>
            <a:spLocks/>
          </p:cNvSpPr>
          <p:nvPr/>
        </p:nvSpPr>
        <p:spPr bwMode="auto">
          <a:xfrm rot="16200000">
            <a:off x="426738" y="1071340"/>
            <a:ext cx="5498893" cy="4697229"/>
          </a:xfrm>
          <a:custGeom>
            <a:avLst/>
            <a:gdLst>
              <a:gd name="T0" fmla="*/ 0 w 830"/>
              <a:gd name="T1" fmla="*/ 0 h 709"/>
              <a:gd name="T2" fmla="*/ 830 w 830"/>
              <a:gd name="T3" fmla="*/ 0 h 709"/>
              <a:gd name="T4" fmla="*/ 416 w 830"/>
              <a:gd name="T5" fmla="*/ 709 h 709"/>
              <a:gd name="T6" fmla="*/ 0 w 830"/>
              <a:gd name="T7" fmla="*/ 0 h 709"/>
            </a:gdLst>
            <a:ahLst/>
            <a:cxnLst>
              <a:cxn ang="0">
                <a:pos x="T0" y="T1"/>
              </a:cxn>
              <a:cxn ang="0">
                <a:pos x="T2" y="T3"/>
              </a:cxn>
              <a:cxn ang="0">
                <a:pos x="T4" y="T5"/>
              </a:cxn>
              <a:cxn ang="0">
                <a:pos x="T6" y="T7"/>
              </a:cxn>
            </a:cxnLst>
            <a:rect l="0" t="0" r="r" b="b"/>
            <a:pathLst>
              <a:path w="830" h="709">
                <a:moveTo>
                  <a:pt x="0" y="0"/>
                </a:moveTo>
                <a:lnTo>
                  <a:pt x="830" y="0"/>
                </a:lnTo>
                <a:lnTo>
                  <a:pt x="416" y="709"/>
                </a:lnTo>
                <a:lnTo>
                  <a:pt x="0" y="0"/>
                </a:lnTo>
                <a:close/>
              </a:path>
            </a:pathLst>
          </a:custGeom>
          <a:solidFill>
            <a:schemeClr val="accent1"/>
          </a:solidFill>
          <a:ln w="0">
            <a:noFill/>
            <a:prstDash val="solid"/>
            <a:round/>
            <a:headEnd/>
            <a:tailEnd/>
          </a:ln>
        </p:spPr>
        <p:txBody>
          <a:bodyPr vert="horz" wrap="square" lIns="91420" tIns="45710" rIns="91420" bIns="45710" numCol="1" anchor="t" anchorCtr="0" compatLnSpc="1">
            <a:prstTxWarp prst="textNoShape">
              <a:avLst/>
            </a:prstTxWarp>
          </a:bodyPr>
          <a:lstStyle/>
          <a:p>
            <a:endParaRPr lang="zh-CN" altLang="en-US" sz="2000">
              <a:latin typeface="微软雅黑" panose="020B0503020204020204" pitchFamily="34" charset="-122"/>
              <a:ea typeface="微软雅黑" panose="020B0503020204020204" pitchFamily="34" charset="-122"/>
              <a:sym typeface="思源黑体 CN Light" panose="020B0300000000000000" pitchFamily="34" charset="-122"/>
            </a:endParaRPr>
          </a:p>
        </p:txBody>
      </p:sp>
      <p:sp>
        <p:nvSpPr>
          <p:cNvPr id="3" name="Freeform 15">
            <a:extLst>
              <a:ext uri="{FF2B5EF4-FFF2-40B4-BE49-F238E27FC236}">
                <a16:creationId xmlns="" xmlns:a16="http://schemas.microsoft.com/office/drawing/2014/main" id="{5D2A41C6-3761-4759-A8A3-42D161952EC5}"/>
              </a:ext>
            </a:extLst>
          </p:cNvPr>
          <p:cNvSpPr>
            <a:spLocks/>
          </p:cNvSpPr>
          <p:nvPr/>
        </p:nvSpPr>
        <p:spPr bwMode="auto">
          <a:xfrm>
            <a:off x="1019715" y="2332593"/>
            <a:ext cx="3827978" cy="3269914"/>
          </a:xfrm>
          <a:custGeom>
            <a:avLst/>
            <a:gdLst>
              <a:gd name="T0" fmla="*/ 0 w 830"/>
              <a:gd name="T1" fmla="*/ 0 h 709"/>
              <a:gd name="T2" fmla="*/ 830 w 830"/>
              <a:gd name="T3" fmla="*/ 0 h 709"/>
              <a:gd name="T4" fmla="*/ 416 w 830"/>
              <a:gd name="T5" fmla="*/ 709 h 709"/>
              <a:gd name="T6" fmla="*/ 0 w 830"/>
              <a:gd name="T7" fmla="*/ 0 h 709"/>
            </a:gdLst>
            <a:ahLst/>
            <a:cxnLst>
              <a:cxn ang="0">
                <a:pos x="T0" y="T1"/>
              </a:cxn>
              <a:cxn ang="0">
                <a:pos x="T2" y="T3"/>
              </a:cxn>
              <a:cxn ang="0">
                <a:pos x="T4" y="T5"/>
              </a:cxn>
              <a:cxn ang="0">
                <a:pos x="T6" y="T7"/>
              </a:cxn>
            </a:cxnLst>
            <a:rect l="0" t="0" r="r" b="b"/>
            <a:pathLst>
              <a:path w="830" h="709">
                <a:moveTo>
                  <a:pt x="0" y="0"/>
                </a:moveTo>
                <a:lnTo>
                  <a:pt x="830" y="0"/>
                </a:lnTo>
                <a:lnTo>
                  <a:pt x="416" y="709"/>
                </a:lnTo>
                <a:lnTo>
                  <a:pt x="0" y="0"/>
                </a:lnTo>
                <a:close/>
              </a:path>
            </a:pathLst>
          </a:custGeom>
          <a:solidFill>
            <a:schemeClr val="accent1">
              <a:lumMod val="75000"/>
              <a:alpha val="69804"/>
            </a:schemeClr>
          </a:solidFill>
          <a:ln w="0">
            <a:noFill/>
            <a:prstDash val="solid"/>
            <a:round/>
            <a:headEnd/>
            <a:tailEnd/>
          </a:ln>
        </p:spPr>
        <p:txBody>
          <a:bodyPr vert="horz" wrap="square" lIns="91420" tIns="45710" rIns="91420" bIns="45710" numCol="1" anchor="t" anchorCtr="0" compatLnSpc="1">
            <a:prstTxWarp prst="textNoShape">
              <a:avLst/>
            </a:prstTxWarp>
          </a:bodyPr>
          <a:lstStyle/>
          <a:p>
            <a:endParaRPr lang="zh-CN" altLang="en-US" sz="2000">
              <a:latin typeface="微软雅黑" panose="020B0503020204020204" pitchFamily="34" charset="-122"/>
              <a:ea typeface="微软雅黑" panose="020B0503020204020204" pitchFamily="34" charset="-122"/>
              <a:sym typeface="思源黑体 CN Light" panose="020B0300000000000000" pitchFamily="34" charset="-122"/>
            </a:endParaRPr>
          </a:p>
        </p:txBody>
      </p:sp>
      <p:sp>
        <p:nvSpPr>
          <p:cNvPr id="4" name="MH_Entry_1">
            <a:extLst>
              <a:ext uri="{FF2B5EF4-FFF2-40B4-BE49-F238E27FC236}">
                <a16:creationId xmlns="" xmlns:a16="http://schemas.microsoft.com/office/drawing/2014/main" id="{BEE80567-6ECE-438D-9C96-B554FA21A00F}"/>
              </a:ext>
            </a:extLst>
          </p:cNvPr>
          <p:cNvSpPr/>
          <p:nvPr>
            <p:custDataLst>
              <p:tags r:id="rId1"/>
            </p:custDataLst>
          </p:nvPr>
        </p:nvSpPr>
        <p:spPr>
          <a:xfrm flipH="1">
            <a:off x="6199330" y="1956550"/>
            <a:ext cx="5787457" cy="1072010"/>
          </a:xfrm>
          <a:prstGeom prst="roundRect">
            <a:avLst>
              <a:gd name="adj" fmla="val 23973"/>
            </a:avLst>
          </a:prstGeom>
          <a:solidFill>
            <a:schemeClr val="accent1"/>
          </a:solidFill>
          <a:ln w="25400" cap="flat" cmpd="sng" algn="ctr">
            <a:noFill/>
            <a:prstDash val="solid"/>
          </a:ln>
          <a:effectLst/>
        </p:spPr>
        <p:txBody>
          <a:bodyPr wrap="square" lIns="0" tIns="0" rIns="0" bIns="0" anchor="ctr">
            <a:noAutofit/>
          </a:bodyPr>
          <a:lstStyle/>
          <a:p>
            <a:r>
              <a:rPr lang="zh-CN" altLang="en-US" sz="2800" b="1" smtClean="0">
                <a:solidFill>
                  <a:schemeClr val="bg1"/>
                </a:solidFill>
                <a:latin typeface="微软雅黑" panose="020B0503020204020204" pitchFamily="34" charset="-122"/>
                <a:ea typeface="微软雅黑" panose="020B0503020204020204" pitchFamily="34" charset="-122"/>
                <a:sym typeface="思源黑体 CN Light" panose="020B0300000000000000" pitchFamily="34" charset="-122"/>
              </a:rPr>
              <a:t>化学品</a:t>
            </a:r>
            <a:r>
              <a:rPr lang="zh-CN" altLang="en-US" sz="2800" b="1">
                <a:solidFill>
                  <a:schemeClr val="bg1"/>
                </a:solidFill>
                <a:latin typeface="微软雅黑" panose="020B0503020204020204" pitchFamily="34" charset="-122"/>
                <a:ea typeface="微软雅黑" panose="020B0503020204020204" pitchFamily="34" charset="-122"/>
                <a:sym typeface="思源黑体 CN Light" panose="020B0300000000000000" pitchFamily="34" charset="-122"/>
              </a:rPr>
              <a:t>安全</a:t>
            </a:r>
            <a:r>
              <a:rPr lang="zh-CN" altLang="en-US" sz="2800" b="1" smtClean="0">
                <a:solidFill>
                  <a:schemeClr val="bg1"/>
                </a:solidFill>
                <a:latin typeface="微软雅黑" panose="020B0503020204020204" pitchFamily="34" charset="-122"/>
                <a:ea typeface="微软雅黑" panose="020B0503020204020204" pitchFamily="34" charset="-122"/>
                <a:sym typeface="思源黑体 CN Light" panose="020B0300000000000000" pitchFamily="34" charset="-122"/>
              </a:rPr>
              <a:t>法规近年总体</a:t>
            </a:r>
            <a:r>
              <a:rPr lang="zh-CN" altLang="en-US" sz="2800" b="1" dirty="0">
                <a:solidFill>
                  <a:schemeClr val="bg1"/>
                </a:solidFill>
                <a:latin typeface="微软雅黑" panose="020B0503020204020204" pitchFamily="34" charset="-122"/>
                <a:ea typeface="微软雅黑" panose="020B0503020204020204" pitchFamily="34" charset="-122"/>
                <a:sym typeface="思源黑体 CN Light" panose="020B0300000000000000" pitchFamily="34" charset="-122"/>
              </a:rPr>
              <a:t>更新情况</a:t>
            </a:r>
            <a:endParaRPr lang="zh-CN" altLang="en-US" sz="1200" b="1" dirty="0">
              <a:solidFill>
                <a:schemeClr val="bg1"/>
              </a:solidFill>
              <a:latin typeface="微软雅黑" panose="020B0503020204020204" pitchFamily="34" charset="-122"/>
              <a:ea typeface="微软雅黑" panose="020B0503020204020204" pitchFamily="34" charset="-122"/>
              <a:sym typeface="思源黑体 CN Light" panose="020B0300000000000000" pitchFamily="34" charset="-122"/>
            </a:endParaRPr>
          </a:p>
        </p:txBody>
      </p:sp>
      <p:sp>
        <p:nvSpPr>
          <p:cNvPr id="5" name="MH_Number_1">
            <a:extLst>
              <a:ext uri="{FF2B5EF4-FFF2-40B4-BE49-F238E27FC236}">
                <a16:creationId xmlns="" xmlns:a16="http://schemas.microsoft.com/office/drawing/2014/main" id="{97051CD0-0F8E-459C-BE55-D9E9D6DC3C0F}"/>
              </a:ext>
            </a:extLst>
          </p:cNvPr>
          <p:cNvSpPr/>
          <p:nvPr>
            <p:custDataLst>
              <p:tags r:id="rId2"/>
            </p:custDataLst>
          </p:nvPr>
        </p:nvSpPr>
        <p:spPr>
          <a:xfrm flipH="1">
            <a:off x="5123075" y="1956550"/>
            <a:ext cx="800874" cy="1078492"/>
          </a:xfrm>
          <a:custGeom>
            <a:avLst/>
            <a:gdLst>
              <a:gd name="connsiteX0" fmla="*/ 472018 w 1569959"/>
              <a:gd name="connsiteY0" fmla="*/ 0 h 1149634"/>
              <a:gd name="connsiteX1" fmla="*/ 1378350 w 1569959"/>
              <a:gd name="connsiteY1" fmla="*/ 0 h 1149634"/>
              <a:gd name="connsiteX2" fmla="*/ 1569959 w 1569959"/>
              <a:gd name="connsiteY2" fmla="*/ 191609 h 1149634"/>
              <a:gd name="connsiteX3" fmla="*/ 1569959 w 1569959"/>
              <a:gd name="connsiteY3" fmla="*/ 958025 h 1149634"/>
              <a:gd name="connsiteX4" fmla="*/ 1378350 w 1569959"/>
              <a:gd name="connsiteY4" fmla="*/ 1149634 h 1149634"/>
              <a:gd name="connsiteX5" fmla="*/ 472018 w 1569959"/>
              <a:gd name="connsiteY5" fmla="*/ 1149634 h 1149634"/>
              <a:gd name="connsiteX6" fmla="*/ 280409 w 1569959"/>
              <a:gd name="connsiteY6" fmla="*/ 958025 h 1149634"/>
              <a:gd name="connsiteX7" fmla="*/ 280409 w 1569959"/>
              <a:gd name="connsiteY7" fmla="*/ 795367 h 1149634"/>
              <a:gd name="connsiteX8" fmla="*/ 0 w 1569959"/>
              <a:gd name="connsiteY8" fmla="*/ 587517 h 1149634"/>
              <a:gd name="connsiteX9" fmla="*/ 280409 w 1569959"/>
              <a:gd name="connsiteY9" fmla="*/ 379666 h 1149634"/>
              <a:gd name="connsiteX10" fmla="*/ 280409 w 1569959"/>
              <a:gd name="connsiteY10" fmla="*/ 191609 h 1149634"/>
              <a:gd name="connsiteX11" fmla="*/ 472018 w 1569959"/>
              <a:gd name="connsiteY11" fmla="*/ 0 h 114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9959" h="1149634">
                <a:moveTo>
                  <a:pt x="472018" y="0"/>
                </a:moveTo>
                <a:lnTo>
                  <a:pt x="1378350" y="0"/>
                </a:lnTo>
                <a:cubicBezTo>
                  <a:pt x="1484173" y="0"/>
                  <a:pt x="1569959" y="85786"/>
                  <a:pt x="1569959" y="191609"/>
                </a:cubicBezTo>
                <a:lnTo>
                  <a:pt x="1569959" y="958025"/>
                </a:lnTo>
                <a:cubicBezTo>
                  <a:pt x="1569959" y="1063848"/>
                  <a:pt x="1484173" y="1149634"/>
                  <a:pt x="1378350" y="1149634"/>
                </a:cubicBezTo>
                <a:lnTo>
                  <a:pt x="472018" y="1149634"/>
                </a:lnTo>
                <a:cubicBezTo>
                  <a:pt x="366195" y="1149634"/>
                  <a:pt x="280409" y="1063848"/>
                  <a:pt x="280409" y="958025"/>
                </a:cubicBezTo>
                <a:lnTo>
                  <a:pt x="280409" y="795367"/>
                </a:lnTo>
                <a:lnTo>
                  <a:pt x="0" y="587517"/>
                </a:lnTo>
                <a:lnTo>
                  <a:pt x="280409" y="379666"/>
                </a:lnTo>
                <a:lnTo>
                  <a:pt x="280409" y="191609"/>
                </a:lnTo>
                <a:cubicBezTo>
                  <a:pt x="280409" y="85786"/>
                  <a:pt x="366195" y="0"/>
                  <a:pt x="472018" y="0"/>
                </a:cubicBezTo>
                <a:close/>
              </a:path>
            </a:pathLst>
          </a:custGeom>
          <a:solidFill>
            <a:schemeClr val="accent1"/>
          </a:solidFill>
          <a:ln w="12700" cap="flat" cmpd="sng" algn="ctr">
            <a:noFill/>
            <a:prstDash val="solid"/>
          </a:ln>
          <a:effectLst/>
        </p:spPr>
        <p:txBody>
          <a:bodyPr wrap="square" lIns="0" tIns="49349" rIns="189802" bIns="49349" anchor="ctr">
            <a:noAutofit/>
          </a:bodyPr>
          <a:lstStyle/>
          <a:p>
            <a:pPr algn="ctr">
              <a:defRPr/>
            </a:pPr>
            <a:r>
              <a:rPr lang="en-US" altLang="zh-CN" sz="2953" b="1" kern="0" dirty="0">
                <a:solidFill>
                  <a:srgbClr val="FFFFFF"/>
                </a:solidFill>
                <a:latin typeface="微软雅黑" panose="020B0503020204020204" pitchFamily="34" charset="-122"/>
                <a:ea typeface="微软雅黑" panose="020B0503020204020204" pitchFamily="34" charset="-122"/>
                <a:cs typeface="Arial" panose="020B0604020202020204" pitchFamily="34" charset="0"/>
                <a:sym typeface="思源黑体 CN Light" panose="020B0300000000000000" pitchFamily="34" charset="-122"/>
              </a:rPr>
              <a:t>01</a:t>
            </a:r>
            <a:endParaRPr lang="zh-CN" altLang="en-US" sz="2953" b="1" kern="0" dirty="0">
              <a:solidFill>
                <a:srgbClr val="FFFFFF"/>
              </a:solidFill>
              <a:latin typeface="微软雅黑" panose="020B0503020204020204" pitchFamily="34" charset="-122"/>
              <a:ea typeface="微软雅黑" panose="020B0503020204020204" pitchFamily="34" charset="-122"/>
              <a:cs typeface="Arial" panose="020B0604020202020204" pitchFamily="34" charset="0"/>
              <a:sym typeface="思源黑体 CN Light" panose="020B0300000000000000" pitchFamily="34" charset="-122"/>
            </a:endParaRPr>
          </a:p>
        </p:txBody>
      </p:sp>
      <p:sp>
        <p:nvSpPr>
          <p:cNvPr id="6" name="MH_Entry_2">
            <a:extLst>
              <a:ext uri="{FF2B5EF4-FFF2-40B4-BE49-F238E27FC236}">
                <a16:creationId xmlns="" xmlns:a16="http://schemas.microsoft.com/office/drawing/2014/main" id="{3BE9B368-3F73-49EB-80C1-2E8A95BAC3DB}"/>
              </a:ext>
            </a:extLst>
          </p:cNvPr>
          <p:cNvSpPr/>
          <p:nvPr>
            <p:custDataLst>
              <p:tags r:id="rId3"/>
            </p:custDataLst>
          </p:nvPr>
        </p:nvSpPr>
        <p:spPr>
          <a:xfrm flipH="1">
            <a:off x="6199329" y="3780689"/>
            <a:ext cx="5787457" cy="1080789"/>
          </a:xfrm>
          <a:prstGeom prst="roundRect">
            <a:avLst>
              <a:gd name="adj" fmla="val 23973"/>
            </a:avLst>
          </a:prstGeom>
          <a:solidFill>
            <a:schemeClr val="accent2"/>
          </a:solidFill>
          <a:ln w="25400" cap="flat" cmpd="sng" algn="ctr">
            <a:noFill/>
            <a:prstDash val="solid"/>
          </a:ln>
          <a:effectLst/>
        </p:spPr>
        <p:txBody>
          <a:bodyPr wrap="square" lIns="0" tIns="0" rIns="0" bIns="0" anchor="ctr">
            <a:noAutofit/>
          </a:bodyPr>
          <a:lstStyle/>
          <a:p>
            <a:pPr lvl="0"/>
            <a:r>
              <a:rPr lang="en-US" altLang="zh-CN" sz="2800" b="1">
                <a:solidFill>
                  <a:schemeClr val="bg1"/>
                </a:solidFill>
                <a:latin typeface="微软雅黑" panose="020B0503020204020204" pitchFamily="34" charset="-122"/>
                <a:ea typeface="微软雅黑" panose="020B0503020204020204" pitchFamily="34" charset="-122"/>
                <a:sym typeface="思源黑体 CN Light" panose="020B0300000000000000" pitchFamily="34" charset="-122"/>
              </a:rPr>
              <a:t>《</a:t>
            </a:r>
            <a:r>
              <a:rPr lang="zh-CN" altLang="en-US" sz="2800" b="1">
                <a:solidFill>
                  <a:schemeClr val="bg1"/>
                </a:solidFill>
                <a:latin typeface="微软雅黑" panose="020B0503020204020204" pitchFamily="34" charset="-122"/>
                <a:ea typeface="微软雅黑" panose="020B0503020204020204" pitchFamily="34" charset="-122"/>
                <a:sym typeface="思源黑体 CN Light" panose="020B0300000000000000" pitchFamily="34" charset="-122"/>
              </a:rPr>
              <a:t>化学化工实验室安全管理规范</a:t>
            </a:r>
            <a:r>
              <a:rPr lang="en-US" altLang="zh-CN" sz="2800" b="1" smtClean="0">
                <a:solidFill>
                  <a:schemeClr val="bg1"/>
                </a:solidFill>
                <a:latin typeface="微软雅黑" panose="020B0503020204020204" pitchFamily="34" charset="-122"/>
                <a:ea typeface="微软雅黑" panose="020B0503020204020204" pitchFamily="34" charset="-122"/>
                <a:sym typeface="思源黑体 CN Light" panose="020B0300000000000000" pitchFamily="34" charset="-122"/>
              </a:rPr>
              <a:t>》 </a:t>
            </a:r>
          </a:p>
          <a:p>
            <a:pPr lvl="0"/>
            <a:r>
              <a:rPr lang="en-US" altLang="zh-CN" sz="2800" b="1">
                <a:solidFill>
                  <a:schemeClr val="bg1"/>
                </a:solidFill>
                <a:latin typeface="微软雅黑" panose="020B0503020204020204" pitchFamily="34" charset="-122"/>
                <a:ea typeface="微软雅黑" panose="020B0503020204020204" pitchFamily="34" charset="-122"/>
                <a:sym typeface="思源黑体 CN Light" panose="020B0300000000000000" pitchFamily="34" charset="-122"/>
              </a:rPr>
              <a:t> </a:t>
            </a:r>
            <a:r>
              <a:rPr lang="en-US" altLang="zh-CN" sz="2800" b="1" smtClean="0">
                <a:solidFill>
                  <a:schemeClr val="bg1"/>
                </a:solidFill>
                <a:latin typeface="微软雅黑" panose="020B0503020204020204" pitchFamily="34" charset="-122"/>
                <a:ea typeface="微软雅黑" panose="020B0503020204020204" pitchFamily="34" charset="-122"/>
                <a:sym typeface="思源黑体 CN Light" panose="020B0300000000000000" pitchFamily="34" charset="-122"/>
              </a:rPr>
              <a:t> </a:t>
            </a:r>
            <a:r>
              <a:rPr lang="zh-CN" altLang="en-US" sz="2800" b="1" smtClean="0">
                <a:solidFill>
                  <a:schemeClr val="bg1"/>
                </a:solidFill>
                <a:latin typeface="微软雅黑" panose="020B0503020204020204" pitchFamily="34" charset="-122"/>
                <a:ea typeface="微软雅黑" panose="020B0503020204020204" pitchFamily="34" charset="-122"/>
                <a:sym typeface="思源黑体 CN Light" panose="020B0300000000000000" pitchFamily="34" charset="-122"/>
              </a:rPr>
              <a:t>团体</a:t>
            </a:r>
            <a:r>
              <a:rPr lang="zh-CN" altLang="en-US" sz="2800" b="1">
                <a:solidFill>
                  <a:schemeClr val="bg1"/>
                </a:solidFill>
                <a:latin typeface="微软雅黑" panose="020B0503020204020204" pitchFamily="34" charset="-122"/>
                <a:ea typeface="微软雅黑" panose="020B0503020204020204" pitchFamily="34" charset="-122"/>
                <a:sym typeface="思源黑体 CN Light" panose="020B0300000000000000" pitchFamily="34" charset="-122"/>
              </a:rPr>
              <a:t>标准解读</a:t>
            </a:r>
            <a:endParaRPr lang="zh-CN" altLang="en-US" sz="2800" b="1" dirty="0">
              <a:solidFill>
                <a:schemeClr val="bg1"/>
              </a:solidFill>
              <a:latin typeface="微软雅黑" panose="020B0503020204020204" pitchFamily="34" charset="-122"/>
              <a:ea typeface="微软雅黑" panose="020B0503020204020204" pitchFamily="34" charset="-122"/>
              <a:sym typeface="思源黑体 CN Light" panose="020B0300000000000000" pitchFamily="34" charset="-122"/>
            </a:endParaRPr>
          </a:p>
        </p:txBody>
      </p:sp>
      <p:sp>
        <p:nvSpPr>
          <p:cNvPr id="7" name="MH_Number_2">
            <a:extLst>
              <a:ext uri="{FF2B5EF4-FFF2-40B4-BE49-F238E27FC236}">
                <a16:creationId xmlns="" xmlns:a16="http://schemas.microsoft.com/office/drawing/2014/main" id="{DD49768A-B508-466B-8295-D47F2B8139C4}"/>
              </a:ext>
            </a:extLst>
          </p:cNvPr>
          <p:cNvSpPr/>
          <p:nvPr>
            <p:custDataLst>
              <p:tags r:id="rId4"/>
            </p:custDataLst>
          </p:nvPr>
        </p:nvSpPr>
        <p:spPr>
          <a:xfrm flipH="1">
            <a:off x="5144702" y="3780690"/>
            <a:ext cx="800874" cy="1080789"/>
          </a:xfrm>
          <a:custGeom>
            <a:avLst/>
            <a:gdLst>
              <a:gd name="connsiteX0" fmla="*/ 472018 w 1569959"/>
              <a:gd name="connsiteY0" fmla="*/ 0 h 1149634"/>
              <a:gd name="connsiteX1" fmla="*/ 1378350 w 1569959"/>
              <a:gd name="connsiteY1" fmla="*/ 0 h 1149634"/>
              <a:gd name="connsiteX2" fmla="*/ 1569959 w 1569959"/>
              <a:gd name="connsiteY2" fmla="*/ 191609 h 1149634"/>
              <a:gd name="connsiteX3" fmla="*/ 1569959 w 1569959"/>
              <a:gd name="connsiteY3" fmla="*/ 958025 h 1149634"/>
              <a:gd name="connsiteX4" fmla="*/ 1378350 w 1569959"/>
              <a:gd name="connsiteY4" fmla="*/ 1149634 h 1149634"/>
              <a:gd name="connsiteX5" fmla="*/ 472018 w 1569959"/>
              <a:gd name="connsiteY5" fmla="*/ 1149634 h 1149634"/>
              <a:gd name="connsiteX6" fmla="*/ 280409 w 1569959"/>
              <a:gd name="connsiteY6" fmla="*/ 958025 h 1149634"/>
              <a:gd name="connsiteX7" fmla="*/ 280409 w 1569959"/>
              <a:gd name="connsiteY7" fmla="*/ 795367 h 1149634"/>
              <a:gd name="connsiteX8" fmla="*/ 0 w 1569959"/>
              <a:gd name="connsiteY8" fmla="*/ 587517 h 1149634"/>
              <a:gd name="connsiteX9" fmla="*/ 280409 w 1569959"/>
              <a:gd name="connsiteY9" fmla="*/ 379666 h 1149634"/>
              <a:gd name="connsiteX10" fmla="*/ 280409 w 1569959"/>
              <a:gd name="connsiteY10" fmla="*/ 191609 h 1149634"/>
              <a:gd name="connsiteX11" fmla="*/ 472018 w 1569959"/>
              <a:gd name="connsiteY11" fmla="*/ 0 h 114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9959" h="1149634">
                <a:moveTo>
                  <a:pt x="472018" y="0"/>
                </a:moveTo>
                <a:lnTo>
                  <a:pt x="1378350" y="0"/>
                </a:lnTo>
                <a:cubicBezTo>
                  <a:pt x="1484173" y="0"/>
                  <a:pt x="1569959" y="85786"/>
                  <a:pt x="1569959" y="191609"/>
                </a:cubicBezTo>
                <a:lnTo>
                  <a:pt x="1569959" y="958025"/>
                </a:lnTo>
                <a:cubicBezTo>
                  <a:pt x="1569959" y="1063848"/>
                  <a:pt x="1484173" y="1149634"/>
                  <a:pt x="1378350" y="1149634"/>
                </a:cubicBezTo>
                <a:lnTo>
                  <a:pt x="472018" y="1149634"/>
                </a:lnTo>
                <a:cubicBezTo>
                  <a:pt x="366195" y="1149634"/>
                  <a:pt x="280409" y="1063848"/>
                  <a:pt x="280409" y="958025"/>
                </a:cubicBezTo>
                <a:lnTo>
                  <a:pt x="280409" y="795367"/>
                </a:lnTo>
                <a:lnTo>
                  <a:pt x="0" y="587517"/>
                </a:lnTo>
                <a:lnTo>
                  <a:pt x="280409" y="379666"/>
                </a:lnTo>
                <a:lnTo>
                  <a:pt x="280409" y="191609"/>
                </a:lnTo>
                <a:cubicBezTo>
                  <a:pt x="280409" y="85786"/>
                  <a:pt x="366195" y="0"/>
                  <a:pt x="472018" y="0"/>
                </a:cubicBezTo>
                <a:close/>
              </a:path>
            </a:pathLst>
          </a:custGeom>
          <a:solidFill>
            <a:schemeClr val="accent2"/>
          </a:solidFill>
          <a:ln w="12700" cap="flat" cmpd="sng" algn="ctr">
            <a:noFill/>
            <a:prstDash val="solid"/>
          </a:ln>
          <a:effectLst/>
        </p:spPr>
        <p:txBody>
          <a:bodyPr wrap="square" lIns="0" tIns="49349" rIns="189802" bIns="49349" anchor="ctr">
            <a:noAutofit/>
          </a:bodyPr>
          <a:lstStyle/>
          <a:p>
            <a:pPr algn="ctr">
              <a:defRPr/>
            </a:pPr>
            <a:r>
              <a:rPr lang="en-US" altLang="zh-CN" sz="2953" b="1" kern="0">
                <a:solidFill>
                  <a:srgbClr val="FFFFFF"/>
                </a:solidFill>
                <a:latin typeface="微软雅黑" panose="020B0503020204020204" pitchFamily="34" charset="-122"/>
                <a:ea typeface="微软雅黑" panose="020B0503020204020204" pitchFamily="34" charset="-122"/>
                <a:cs typeface="Arial" panose="020B0604020202020204" pitchFamily="34" charset="0"/>
                <a:sym typeface="思源黑体 CN Light" panose="020B0300000000000000" pitchFamily="34" charset="-122"/>
              </a:rPr>
              <a:t>02</a:t>
            </a:r>
            <a:endParaRPr lang="zh-CN" altLang="en-US" sz="2953" b="1" kern="0" dirty="0">
              <a:solidFill>
                <a:srgbClr val="FFFFFF"/>
              </a:solidFill>
              <a:latin typeface="微软雅黑" panose="020B0503020204020204" pitchFamily="34" charset="-122"/>
              <a:ea typeface="微软雅黑" panose="020B0503020204020204" pitchFamily="34" charset="-122"/>
              <a:cs typeface="Arial" panose="020B0604020202020204" pitchFamily="34" charset="0"/>
              <a:sym typeface="思源黑体 CN Light" panose="020B0300000000000000" pitchFamily="34" charset="-122"/>
            </a:endParaRPr>
          </a:p>
        </p:txBody>
      </p:sp>
      <p:sp>
        <p:nvSpPr>
          <p:cNvPr id="12" name="MH_Others_1">
            <a:extLst>
              <a:ext uri="{FF2B5EF4-FFF2-40B4-BE49-F238E27FC236}">
                <a16:creationId xmlns="" xmlns:a16="http://schemas.microsoft.com/office/drawing/2014/main" id="{C661145E-481C-4375-8E6E-25DA71C41620}"/>
              </a:ext>
            </a:extLst>
          </p:cNvPr>
          <p:cNvSpPr txBox="1"/>
          <p:nvPr>
            <p:custDataLst>
              <p:tags r:id="rId5"/>
            </p:custDataLst>
          </p:nvPr>
        </p:nvSpPr>
        <p:spPr>
          <a:xfrm>
            <a:off x="1770962" y="2495796"/>
            <a:ext cx="2278431" cy="1107996"/>
          </a:xfrm>
          <a:prstGeom prst="rect">
            <a:avLst/>
          </a:prstGeom>
          <a:noFill/>
        </p:spPr>
        <p:txBody>
          <a:bodyPr vert="horz" wrap="square" lIns="0" tIns="0" rIns="0" bIns="0" rtlCol="0" anchor="t" anchorCtr="0">
            <a:spAutoFit/>
          </a:bodyPr>
          <a:lstStyle/>
          <a:p>
            <a:pPr algn="ctr"/>
            <a:r>
              <a:rPr lang="zh-CN" altLang="en-US" sz="7200" b="1" dirty="0">
                <a:solidFill>
                  <a:schemeClr val="bg1"/>
                </a:solidFill>
                <a:latin typeface="微软雅黑" panose="020B0503020204020204" pitchFamily="34" charset="-122"/>
                <a:ea typeface="微软雅黑" panose="020B0503020204020204" pitchFamily="34" charset="-122"/>
                <a:sym typeface="思源黑体 CN Light" panose="020B0300000000000000" pitchFamily="34" charset="-122"/>
              </a:rPr>
              <a:t>目录</a:t>
            </a:r>
          </a:p>
        </p:txBody>
      </p:sp>
      <p:sp>
        <p:nvSpPr>
          <p:cNvPr id="13" name="MH_Others_2">
            <a:extLst>
              <a:ext uri="{FF2B5EF4-FFF2-40B4-BE49-F238E27FC236}">
                <a16:creationId xmlns="" xmlns:a16="http://schemas.microsoft.com/office/drawing/2014/main" id="{44AC5F58-08B8-46CE-9549-CEFE7C6C1384}"/>
              </a:ext>
            </a:extLst>
          </p:cNvPr>
          <p:cNvSpPr txBox="1"/>
          <p:nvPr>
            <p:custDataLst>
              <p:tags r:id="rId6"/>
            </p:custDataLst>
          </p:nvPr>
        </p:nvSpPr>
        <p:spPr>
          <a:xfrm>
            <a:off x="1717161" y="3781873"/>
            <a:ext cx="2386035" cy="430887"/>
          </a:xfrm>
          <a:prstGeom prst="rect">
            <a:avLst/>
          </a:prstGeom>
          <a:noFill/>
        </p:spPr>
        <p:txBody>
          <a:bodyPr wrap="square" lIns="0" tIns="0" rIns="0" bIns="0" anchor="t" anchorCtr="0">
            <a:spAutoFit/>
          </a:bodyPr>
          <a:lstStyle/>
          <a:p>
            <a:pPr algn="ctr">
              <a:defRPr/>
            </a:pPr>
            <a:r>
              <a:rPr lang="en-US" altLang="zh-CN" sz="2800" dirty="0">
                <a:solidFill>
                  <a:schemeClr val="bg1"/>
                </a:solidFill>
                <a:latin typeface="微软雅黑" panose="020B0503020204020204" pitchFamily="34" charset="-122"/>
                <a:ea typeface="微软雅黑" panose="020B0503020204020204" pitchFamily="34" charset="-122"/>
                <a:sym typeface="思源黑体 CN Light" panose="020B0300000000000000" pitchFamily="34" charset="-122"/>
              </a:rPr>
              <a:t>CONTENTS</a:t>
            </a:r>
            <a:endParaRPr lang="zh-CN" altLang="en-US" sz="2800" dirty="0">
              <a:solidFill>
                <a:schemeClr val="bg1"/>
              </a:solidFill>
              <a:latin typeface="微软雅黑" panose="020B0503020204020204" pitchFamily="34" charset="-122"/>
              <a:ea typeface="微软雅黑" panose="020B0503020204020204" pitchFamily="34" charset="-122"/>
              <a:sym typeface="思源黑体 CN Light" panose="020B0300000000000000" pitchFamily="34" charset="-122"/>
            </a:endParaRPr>
          </a:p>
        </p:txBody>
      </p:sp>
    </p:spTree>
    <p:extLst>
      <p:ext uri="{BB962C8B-B14F-4D97-AF65-F5344CB8AC3E}">
        <p14:creationId xmlns:p14="http://schemas.microsoft.com/office/powerpoint/2010/main" val="4085727303"/>
      </p:ext>
    </p:extLst>
  </p:cSld>
  <p:clrMapOvr>
    <a:masterClrMapping/>
  </p:clrMapOvr>
  <p:transition spd="slow"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 calcmode="lin" valueType="num">
                                      <p:cBhvr>
                                        <p:cTn id="9" dur="750" fill="hold"/>
                                        <p:tgtEl>
                                          <p:spTgt spid="3"/>
                                        </p:tgtEl>
                                        <p:attrNameLst>
                                          <p:attrName>style.rotation</p:attrName>
                                        </p:attrNameLst>
                                      </p:cBhvr>
                                      <p:tavLst>
                                        <p:tav tm="0">
                                          <p:val>
                                            <p:fltVal val="90"/>
                                          </p:val>
                                        </p:tav>
                                        <p:tav tm="100000">
                                          <p:val>
                                            <p:fltVal val="0"/>
                                          </p:val>
                                        </p:tav>
                                      </p:tavLst>
                                    </p:anim>
                                    <p:animEffect transition="in" filter="fade">
                                      <p:cBhvr>
                                        <p:cTn id="10" dur="750"/>
                                        <p:tgtEl>
                                          <p:spTgt spid="3"/>
                                        </p:tgtEl>
                                      </p:cBhvr>
                                    </p:animEffect>
                                  </p:childTnLst>
                                </p:cTn>
                              </p:par>
                            </p:childTnLst>
                          </p:cTn>
                        </p:par>
                        <p:par>
                          <p:cTn id="11" fill="hold">
                            <p:stCondLst>
                              <p:cond delay="750"/>
                            </p:stCondLst>
                            <p:childTnLst>
                              <p:par>
                                <p:cTn id="12" presetID="31"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750" fill="hold"/>
                                        <p:tgtEl>
                                          <p:spTgt spid="2"/>
                                        </p:tgtEl>
                                        <p:attrNameLst>
                                          <p:attrName>ppt_w</p:attrName>
                                        </p:attrNameLst>
                                      </p:cBhvr>
                                      <p:tavLst>
                                        <p:tav tm="0">
                                          <p:val>
                                            <p:fltVal val="0"/>
                                          </p:val>
                                        </p:tav>
                                        <p:tav tm="100000">
                                          <p:val>
                                            <p:strVal val="#ppt_w"/>
                                          </p:val>
                                        </p:tav>
                                      </p:tavLst>
                                    </p:anim>
                                    <p:anim calcmode="lin" valueType="num">
                                      <p:cBhvr>
                                        <p:cTn id="15" dur="750" fill="hold"/>
                                        <p:tgtEl>
                                          <p:spTgt spid="2"/>
                                        </p:tgtEl>
                                        <p:attrNameLst>
                                          <p:attrName>ppt_h</p:attrName>
                                        </p:attrNameLst>
                                      </p:cBhvr>
                                      <p:tavLst>
                                        <p:tav tm="0">
                                          <p:val>
                                            <p:fltVal val="0"/>
                                          </p:val>
                                        </p:tav>
                                        <p:tav tm="100000">
                                          <p:val>
                                            <p:strVal val="#ppt_h"/>
                                          </p:val>
                                        </p:tav>
                                      </p:tavLst>
                                    </p:anim>
                                    <p:anim calcmode="lin" valueType="num">
                                      <p:cBhvr>
                                        <p:cTn id="16" dur="750" fill="hold"/>
                                        <p:tgtEl>
                                          <p:spTgt spid="2"/>
                                        </p:tgtEl>
                                        <p:attrNameLst>
                                          <p:attrName>style.rotation</p:attrName>
                                        </p:attrNameLst>
                                      </p:cBhvr>
                                      <p:tavLst>
                                        <p:tav tm="0">
                                          <p:val>
                                            <p:fltVal val="90"/>
                                          </p:val>
                                        </p:tav>
                                        <p:tav tm="100000">
                                          <p:val>
                                            <p:fltVal val="0"/>
                                          </p:val>
                                        </p:tav>
                                      </p:tavLst>
                                    </p:anim>
                                    <p:animEffect transition="in" filter="fade">
                                      <p:cBhvr>
                                        <p:cTn id="17" dur="750"/>
                                        <p:tgtEl>
                                          <p:spTgt spid="2"/>
                                        </p:tgtEl>
                                      </p:cBhvr>
                                    </p:animEffect>
                                  </p:childTnLst>
                                </p:cTn>
                              </p:par>
                              <p:par>
                                <p:cTn id="18" presetID="2" presetClass="entr" presetSubtype="8"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0-#ppt_w/2"/>
                                          </p:val>
                                        </p:tav>
                                        <p:tav tm="100000">
                                          <p:val>
                                            <p:strVal val="#ppt_x"/>
                                          </p:val>
                                        </p:tav>
                                      </p:tavLst>
                                    </p:anim>
                                    <p:anim calcmode="lin" valueType="num">
                                      <p:cBhvr additive="base">
                                        <p:cTn id="21" dur="500" fill="hold"/>
                                        <p:tgtEl>
                                          <p:spTgt spid="12"/>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0-#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8"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0-#ppt_w/2"/>
                                          </p:val>
                                        </p:tav>
                                        <p:tav tm="100000">
                                          <p:val>
                                            <p:strVal val="#ppt_x"/>
                                          </p:val>
                                        </p:tav>
                                      </p:tavLst>
                                    </p:anim>
                                    <p:anim calcmode="lin" valueType="num">
                                      <p:cBhvr additive="base">
                                        <p:cTn id="30" dur="500" fill="hold"/>
                                        <p:tgtEl>
                                          <p:spTgt spid="4"/>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0-#ppt_w/2"/>
                                          </p:val>
                                        </p:tav>
                                        <p:tav tm="100000">
                                          <p:val>
                                            <p:strVal val="#ppt_x"/>
                                          </p:val>
                                        </p:tav>
                                      </p:tavLst>
                                    </p:anim>
                                    <p:anim calcmode="lin" valueType="num">
                                      <p:cBhvr additive="base">
                                        <p:cTn id="34" dur="500" fill="hold"/>
                                        <p:tgtEl>
                                          <p:spTgt spid="5"/>
                                        </p:tgtEl>
                                        <p:attrNameLst>
                                          <p:attrName>ppt_y</p:attrName>
                                        </p:attrNameLst>
                                      </p:cBhvr>
                                      <p:tavLst>
                                        <p:tav tm="0">
                                          <p:val>
                                            <p:strVal val="#ppt_y"/>
                                          </p:val>
                                        </p:tav>
                                        <p:tav tm="100000">
                                          <p:val>
                                            <p:strVal val="#ppt_y"/>
                                          </p:val>
                                        </p:tav>
                                      </p:tavLst>
                                    </p:anim>
                                  </p:childTnLst>
                                </p:cTn>
                              </p:par>
                            </p:childTnLst>
                          </p:cTn>
                        </p:par>
                        <p:par>
                          <p:cTn id="35" fill="hold">
                            <p:stCondLst>
                              <p:cond delay="2000"/>
                            </p:stCondLst>
                            <p:childTnLst>
                              <p:par>
                                <p:cTn id="36" presetID="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0-#ppt_w/2"/>
                                          </p:val>
                                        </p:tav>
                                        <p:tav tm="100000">
                                          <p:val>
                                            <p:strVal val="#ppt_x"/>
                                          </p:val>
                                        </p:tav>
                                      </p:tavLst>
                                    </p:anim>
                                    <p:anim calcmode="lin" valueType="num">
                                      <p:cBhvr additive="base">
                                        <p:cTn id="39" dur="500" fill="hold"/>
                                        <p:tgtEl>
                                          <p:spTgt spid="6"/>
                                        </p:tgtEl>
                                        <p:attrNameLst>
                                          <p:attrName>ppt_y</p:attrName>
                                        </p:attrNameLst>
                                      </p:cBhvr>
                                      <p:tavLst>
                                        <p:tav tm="0">
                                          <p:val>
                                            <p:strVal val="#ppt_y"/>
                                          </p:val>
                                        </p:tav>
                                        <p:tav tm="100000">
                                          <p:val>
                                            <p:strVal val="#ppt_y"/>
                                          </p:val>
                                        </p:tav>
                                      </p:tavLst>
                                    </p:anim>
                                  </p:childTnLst>
                                </p:cTn>
                              </p:par>
                              <p:par>
                                <p:cTn id="40" presetID="2" presetClass="entr" presetSubtype="8"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0-#ppt_w/2"/>
                                          </p:val>
                                        </p:tav>
                                        <p:tav tm="100000">
                                          <p:val>
                                            <p:strVal val="#ppt_x"/>
                                          </p:val>
                                        </p:tav>
                                      </p:tavLst>
                                    </p:anim>
                                    <p:anim calcmode="lin" valueType="num">
                                      <p:cBhvr additive="base">
                                        <p:cTn id="4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p:cNvPr>
          <p:cNvSpPr txBox="1"/>
          <p:nvPr/>
        </p:nvSpPr>
        <p:spPr>
          <a:xfrm>
            <a:off x="1030925" y="1547716"/>
            <a:ext cx="9950752" cy="1422954"/>
          </a:xfrm>
          <a:prstGeom prst="rect">
            <a:avLst/>
          </a:prstGeom>
          <a:noFill/>
        </p:spPr>
        <p:txBody>
          <a:bodyPr wrap="square">
            <a:spAutoFit/>
          </a:bodyPr>
          <a:lstStyle/>
          <a:p>
            <a:pPr indent="471068" defTabSz="1211318">
              <a:lnSpc>
                <a:spcPct val="150000"/>
              </a:lnSpc>
              <a:defRPr/>
            </a:pPr>
            <a:r>
              <a:rPr lang="zh-CN" altLang="zh-CN" sz="2000" dirty="0">
                <a:latin typeface="微软雅黑" panose="020B0503020204020204" pitchFamily="34" charset="-122"/>
                <a:ea typeface="微软雅黑" panose="020B0503020204020204" pitchFamily="34" charset="-122"/>
                <a:cs typeface="Times New Roman" panose="02020603050405020304" pitchFamily="18" charset="0"/>
              </a:rPr>
              <a:t>以</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2019</a:t>
            </a:r>
            <a:r>
              <a:rPr lang="zh-CN" altLang="zh-CN" sz="2000" dirty="0">
                <a:latin typeface="微软雅黑" panose="020B0503020204020204" pitchFamily="34" charset="-122"/>
                <a:ea typeface="微软雅黑" panose="020B0503020204020204" pitchFamily="34" charset="-122"/>
                <a:cs typeface="Times New Roman" panose="02020603050405020304" pitchFamily="18" charset="0"/>
              </a:rPr>
              <a:t>年数据为例分析，中国、英国、美国、韩国的</a:t>
            </a:r>
            <a:r>
              <a:rPr lang="zh-CN" altLang="zh-CN" sz="200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亿元</a:t>
            </a:r>
            <a:r>
              <a:rPr lang="en-US" altLang="zh-CN" sz="200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GDP</a:t>
            </a:r>
            <a:r>
              <a:rPr lang="zh-CN" altLang="zh-CN" sz="200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（美元）生产安全事故死亡率</a:t>
            </a:r>
            <a:r>
              <a:rPr lang="zh-CN" altLang="zh-CN" sz="2000" dirty="0">
                <a:latin typeface="微软雅黑" panose="020B0503020204020204" pitchFamily="34" charset="-122"/>
                <a:ea typeface="微软雅黑" panose="020B0503020204020204" pitchFamily="34" charset="-122"/>
                <a:cs typeface="Times New Roman" panose="02020603050405020304" pitchFamily="18" charset="0"/>
              </a:rPr>
              <a:t>分别为</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0.206</a:t>
            </a:r>
            <a:r>
              <a:rPr lang="zh-CN" altLang="zh-CN" sz="20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0.004</a:t>
            </a:r>
            <a:r>
              <a:rPr lang="zh-CN" altLang="zh-CN" sz="20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0.025</a:t>
            </a:r>
            <a:r>
              <a:rPr lang="zh-CN" altLang="zh-CN" sz="20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0.052</a:t>
            </a:r>
            <a:r>
              <a:rPr lang="zh-CN" altLang="zh-CN" sz="2000" dirty="0">
                <a:latin typeface="微软雅黑" panose="020B0503020204020204" pitchFamily="34" charset="-122"/>
                <a:ea typeface="微软雅黑" panose="020B0503020204020204" pitchFamily="34" charset="-122"/>
                <a:cs typeface="Times New Roman" panose="02020603050405020304" pitchFamily="18" charset="0"/>
              </a:rPr>
              <a:t>，中国分别约为英国的</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51.5</a:t>
            </a:r>
            <a:r>
              <a:rPr lang="zh-CN" altLang="zh-CN" sz="2000" dirty="0">
                <a:latin typeface="微软雅黑" panose="020B0503020204020204" pitchFamily="34" charset="-122"/>
                <a:ea typeface="微软雅黑" panose="020B0503020204020204" pitchFamily="34" charset="-122"/>
                <a:cs typeface="Times New Roman" panose="02020603050405020304" pitchFamily="18" charset="0"/>
              </a:rPr>
              <a:t>倍、美国的</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8.24</a:t>
            </a:r>
            <a:r>
              <a:rPr lang="zh-CN" altLang="zh-CN" sz="2000" dirty="0">
                <a:latin typeface="微软雅黑" panose="020B0503020204020204" pitchFamily="34" charset="-122"/>
                <a:ea typeface="微软雅黑" panose="020B0503020204020204" pitchFamily="34" charset="-122"/>
                <a:cs typeface="Times New Roman" panose="02020603050405020304" pitchFamily="18" charset="0"/>
              </a:rPr>
              <a:t>倍、韩国的</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3.96</a:t>
            </a:r>
            <a:r>
              <a:rPr lang="zh-CN" altLang="zh-CN" sz="2000" dirty="0">
                <a:latin typeface="微软雅黑" panose="020B0503020204020204" pitchFamily="34" charset="-122"/>
                <a:ea typeface="微软雅黑" panose="020B0503020204020204" pitchFamily="34" charset="-122"/>
                <a:cs typeface="Times New Roman" panose="02020603050405020304" pitchFamily="18" charset="0"/>
              </a:rPr>
              <a:t>倍；</a:t>
            </a:r>
            <a:endParaRPr lang="zh-CN" altLang="en-US" sz="400" dirty="0">
              <a:latin typeface="微软雅黑" panose="020B0503020204020204" pitchFamily="34" charset="-122"/>
              <a:ea typeface="微软雅黑" panose="020B0503020204020204" pitchFamily="34" charset="-122"/>
            </a:endParaRPr>
          </a:p>
        </p:txBody>
      </p:sp>
      <p:graphicFrame>
        <p:nvGraphicFramePr>
          <p:cNvPr id="14" name="表格 13">
            <a:extLst/>
          </p:cNvPr>
          <p:cNvGraphicFramePr>
            <a:graphicFrameLocks noGrp="1"/>
          </p:cNvGraphicFramePr>
          <p:nvPr>
            <p:extLst>
              <p:ext uri="{D42A27DB-BD31-4B8C-83A1-F6EECF244321}">
                <p14:modId xmlns:p14="http://schemas.microsoft.com/office/powerpoint/2010/main" val="735393240"/>
              </p:ext>
            </p:extLst>
          </p:nvPr>
        </p:nvGraphicFramePr>
        <p:xfrm>
          <a:off x="1030925" y="3019661"/>
          <a:ext cx="10066161" cy="555864"/>
        </p:xfrm>
        <a:graphic>
          <a:graphicData uri="http://schemas.openxmlformats.org/drawingml/2006/table">
            <a:tbl>
              <a:tblPr firstRow="1" firstCol="1" bandRow="1">
                <a:tableStyleId>{5C22544A-7EE6-4342-B048-85BDC9FD1C3A}</a:tableStyleId>
              </a:tblPr>
              <a:tblGrid>
                <a:gridCol w="1713260">
                  <a:extLst>
                    <a:ext uri="{9D8B030D-6E8A-4147-A177-3AD203B41FA5}">
                      <a16:colId xmlns="" xmlns:a16="http://schemas.microsoft.com/office/drawing/2014/main" val="20000"/>
                    </a:ext>
                  </a:extLst>
                </a:gridCol>
                <a:gridCol w="3609725">
                  <a:extLst>
                    <a:ext uri="{9D8B030D-6E8A-4147-A177-3AD203B41FA5}">
                      <a16:colId xmlns="" xmlns:a16="http://schemas.microsoft.com/office/drawing/2014/main" val="20001"/>
                    </a:ext>
                  </a:extLst>
                </a:gridCol>
                <a:gridCol w="4743176">
                  <a:extLst>
                    <a:ext uri="{9D8B030D-6E8A-4147-A177-3AD203B41FA5}">
                      <a16:colId xmlns="" xmlns:a16="http://schemas.microsoft.com/office/drawing/2014/main" val="20002"/>
                    </a:ext>
                  </a:extLst>
                </a:gridCol>
              </a:tblGrid>
              <a:tr h="555864">
                <a:tc>
                  <a:txBody>
                    <a:bodyPr/>
                    <a:lstStyle/>
                    <a:p>
                      <a:pPr indent="127000" algn="ctr">
                        <a:lnSpc>
                          <a:spcPts val="2800"/>
                        </a:lnSpc>
                      </a:pPr>
                      <a:r>
                        <a:rPr lang="zh-CN" sz="2100" kern="100" dirty="0">
                          <a:effectLst/>
                        </a:rPr>
                        <a:t>序号</a:t>
                      </a:r>
                      <a:endParaRPr lang="zh-CN" sz="2700" kern="100" dirty="0">
                        <a:effectLst/>
                        <a:latin typeface="仿宋_GB2312" panose="02010609030101010101" pitchFamily="49" charset="-122"/>
                        <a:ea typeface="仿宋_GB2312" panose="02010609030101010101" pitchFamily="49" charset="-122"/>
                        <a:cs typeface="Times New Roman" panose="02020603050405020304" pitchFamily="18" charset="0"/>
                      </a:endParaRPr>
                    </a:p>
                  </a:txBody>
                  <a:tcPr marL="90854" marR="90854" marT="0" marB="0" anchor="ctr"/>
                </a:tc>
                <a:tc>
                  <a:txBody>
                    <a:bodyPr/>
                    <a:lstStyle/>
                    <a:p>
                      <a:pPr indent="127000" algn="ctr">
                        <a:lnSpc>
                          <a:spcPts val="2800"/>
                        </a:lnSpc>
                      </a:pPr>
                      <a:r>
                        <a:rPr lang="zh-CN" sz="2100" kern="100" dirty="0">
                          <a:effectLst/>
                        </a:rPr>
                        <a:t>国家</a:t>
                      </a:r>
                      <a:endParaRPr lang="zh-CN" sz="2700" kern="100" dirty="0">
                        <a:effectLst/>
                        <a:latin typeface="仿宋_GB2312" panose="02010609030101010101" pitchFamily="49" charset="-122"/>
                        <a:ea typeface="仿宋_GB2312" panose="02010609030101010101" pitchFamily="49" charset="-122"/>
                        <a:cs typeface="Times New Roman" panose="02020603050405020304" pitchFamily="18" charset="0"/>
                      </a:endParaRPr>
                    </a:p>
                  </a:txBody>
                  <a:tcPr marL="90854" marR="90854" marT="0" marB="0" anchor="ctr"/>
                </a:tc>
                <a:tc>
                  <a:txBody>
                    <a:bodyPr/>
                    <a:lstStyle/>
                    <a:p>
                      <a:pPr indent="127000" algn="ctr">
                        <a:lnSpc>
                          <a:spcPts val="2800"/>
                        </a:lnSpc>
                      </a:pPr>
                      <a:r>
                        <a:rPr lang="zh-CN" sz="2100" kern="100" dirty="0">
                          <a:effectLst/>
                        </a:rPr>
                        <a:t>亿元</a:t>
                      </a:r>
                      <a:r>
                        <a:rPr lang="en-US" sz="2100" kern="100" dirty="0">
                          <a:effectLst/>
                        </a:rPr>
                        <a:t>GDP</a:t>
                      </a:r>
                      <a:r>
                        <a:rPr lang="zh-CN" sz="2100" kern="100" dirty="0">
                          <a:effectLst/>
                        </a:rPr>
                        <a:t>生产安全事故死亡率</a:t>
                      </a:r>
                      <a:endParaRPr lang="zh-CN" sz="2700" kern="100" dirty="0">
                        <a:effectLst/>
                        <a:latin typeface="仿宋_GB2312" panose="02010609030101010101" pitchFamily="49" charset="-122"/>
                        <a:ea typeface="仿宋_GB2312" panose="02010609030101010101" pitchFamily="49" charset="-122"/>
                        <a:cs typeface="Times New Roman" panose="02020603050405020304" pitchFamily="18" charset="0"/>
                      </a:endParaRPr>
                    </a:p>
                  </a:txBody>
                  <a:tcPr marL="90854" marR="90854" marT="0" marB="0" anchor="ctr"/>
                </a:tc>
                <a:extLst>
                  <a:ext uri="{0D108BD9-81ED-4DB2-BD59-A6C34878D82A}">
                    <a16:rowId xmlns="" xmlns:a16="http://schemas.microsoft.com/office/drawing/2014/main" val="10000"/>
                  </a:ext>
                </a:extLst>
              </a:tr>
            </a:tbl>
          </a:graphicData>
        </a:graphic>
      </p:graphicFrame>
      <p:graphicFrame>
        <p:nvGraphicFramePr>
          <p:cNvPr id="15" name="表格 14">
            <a:extLst/>
          </p:cNvPr>
          <p:cNvGraphicFramePr>
            <a:graphicFrameLocks noGrp="1"/>
          </p:cNvGraphicFramePr>
          <p:nvPr>
            <p:extLst>
              <p:ext uri="{D42A27DB-BD31-4B8C-83A1-F6EECF244321}">
                <p14:modId xmlns:p14="http://schemas.microsoft.com/office/powerpoint/2010/main" val="2291428936"/>
              </p:ext>
            </p:extLst>
          </p:nvPr>
        </p:nvGraphicFramePr>
        <p:xfrm>
          <a:off x="1030925" y="3575525"/>
          <a:ext cx="10066161" cy="2221592"/>
        </p:xfrm>
        <a:graphic>
          <a:graphicData uri="http://schemas.openxmlformats.org/drawingml/2006/table">
            <a:tbl>
              <a:tblPr firstRow="1" firstCol="1" bandRow="1">
                <a:tableStyleId>{5C22544A-7EE6-4342-B048-85BDC9FD1C3A}</a:tableStyleId>
              </a:tblPr>
              <a:tblGrid>
                <a:gridCol w="1713261">
                  <a:extLst>
                    <a:ext uri="{9D8B030D-6E8A-4147-A177-3AD203B41FA5}">
                      <a16:colId xmlns="" xmlns:a16="http://schemas.microsoft.com/office/drawing/2014/main" val="20000"/>
                    </a:ext>
                  </a:extLst>
                </a:gridCol>
                <a:gridCol w="3609725">
                  <a:extLst>
                    <a:ext uri="{9D8B030D-6E8A-4147-A177-3AD203B41FA5}">
                      <a16:colId xmlns="" xmlns:a16="http://schemas.microsoft.com/office/drawing/2014/main" val="20001"/>
                    </a:ext>
                  </a:extLst>
                </a:gridCol>
                <a:gridCol w="4743175">
                  <a:extLst>
                    <a:ext uri="{9D8B030D-6E8A-4147-A177-3AD203B41FA5}">
                      <a16:colId xmlns="" xmlns:a16="http://schemas.microsoft.com/office/drawing/2014/main" val="20002"/>
                    </a:ext>
                  </a:extLst>
                </a:gridCol>
              </a:tblGrid>
              <a:tr h="555398">
                <a:tc>
                  <a:txBody>
                    <a:bodyPr/>
                    <a:lstStyle/>
                    <a:p>
                      <a:pPr indent="304800" algn="ctr">
                        <a:lnSpc>
                          <a:spcPts val="2800"/>
                        </a:lnSpc>
                      </a:pPr>
                      <a:r>
                        <a:rPr lang="en-US" sz="2100" b="1" kern="100" dirty="0">
                          <a:solidFill>
                            <a:schemeClr val="tx1"/>
                          </a:solidFill>
                          <a:effectLst/>
                        </a:rPr>
                        <a:t>1</a:t>
                      </a:r>
                      <a:endParaRPr lang="zh-CN" sz="2700" b="1" kern="100" dirty="0">
                        <a:solidFill>
                          <a:schemeClr val="tx1"/>
                        </a:solidFill>
                        <a:effectLst/>
                        <a:latin typeface="仿宋_GB2312" panose="02010609030101010101" pitchFamily="49" charset="-122"/>
                        <a:ea typeface="仿宋_GB2312" panose="02010609030101010101" pitchFamily="49" charset="-122"/>
                        <a:cs typeface="Times New Roman" panose="02020603050405020304" pitchFamily="18" charset="0"/>
                      </a:endParaRPr>
                    </a:p>
                  </a:txBody>
                  <a:tcPr marL="90854" marR="90854" marT="0" marB="0" anchor="ctr">
                    <a:solidFill>
                      <a:schemeClr val="accent1">
                        <a:lumMod val="40000"/>
                        <a:lumOff val="60000"/>
                      </a:schemeClr>
                    </a:solidFill>
                  </a:tcPr>
                </a:tc>
                <a:tc>
                  <a:txBody>
                    <a:bodyPr/>
                    <a:lstStyle/>
                    <a:p>
                      <a:pPr indent="304800" algn="ctr">
                        <a:lnSpc>
                          <a:spcPts val="2800"/>
                        </a:lnSpc>
                      </a:pPr>
                      <a:r>
                        <a:rPr lang="zh-CN" sz="2100" b="1" kern="100" dirty="0">
                          <a:solidFill>
                            <a:schemeClr val="tx1"/>
                          </a:solidFill>
                          <a:effectLst/>
                        </a:rPr>
                        <a:t>英国</a:t>
                      </a:r>
                      <a:endParaRPr lang="zh-CN" sz="2700" b="1" kern="100" dirty="0">
                        <a:solidFill>
                          <a:schemeClr val="tx1"/>
                        </a:solidFill>
                        <a:effectLst/>
                        <a:latin typeface="仿宋_GB2312" panose="02010609030101010101" pitchFamily="49" charset="-122"/>
                        <a:ea typeface="仿宋_GB2312" panose="02010609030101010101" pitchFamily="49" charset="-122"/>
                        <a:cs typeface="Times New Roman" panose="02020603050405020304" pitchFamily="18" charset="0"/>
                      </a:endParaRPr>
                    </a:p>
                  </a:txBody>
                  <a:tcPr marL="90854" marR="90854" marT="0" marB="0" anchor="ctr">
                    <a:solidFill>
                      <a:schemeClr val="accent1">
                        <a:lumMod val="40000"/>
                        <a:lumOff val="60000"/>
                      </a:schemeClr>
                    </a:solidFill>
                  </a:tcPr>
                </a:tc>
                <a:tc>
                  <a:txBody>
                    <a:bodyPr/>
                    <a:lstStyle/>
                    <a:p>
                      <a:pPr indent="304800" algn="ctr">
                        <a:lnSpc>
                          <a:spcPts val="2800"/>
                        </a:lnSpc>
                      </a:pPr>
                      <a:r>
                        <a:rPr lang="en-US" sz="2100" b="1" kern="100" dirty="0">
                          <a:solidFill>
                            <a:schemeClr val="tx1"/>
                          </a:solidFill>
                          <a:effectLst/>
                        </a:rPr>
                        <a:t>0.004</a:t>
                      </a:r>
                      <a:endParaRPr lang="zh-CN" sz="2700" b="1" kern="100" dirty="0">
                        <a:solidFill>
                          <a:schemeClr val="tx1"/>
                        </a:solidFill>
                        <a:effectLst/>
                        <a:latin typeface="仿宋_GB2312" panose="02010609030101010101" pitchFamily="49" charset="-122"/>
                        <a:ea typeface="仿宋_GB2312" panose="02010609030101010101" pitchFamily="49" charset="-122"/>
                        <a:cs typeface="Times New Roman" panose="02020603050405020304" pitchFamily="18" charset="0"/>
                      </a:endParaRPr>
                    </a:p>
                  </a:txBody>
                  <a:tcPr marL="90854" marR="90854" marT="0" marB="0" anchor="ctr">
                    <a:solidFill>
                      <a:schemeClr val="accent1">
                        <a:lumMod val="40000"/>
                        <a:lumOff val="60000"/>
                      </a:schemeClr>
                    </a:solidFill>
                  </a:tcPr>
                </a:tc>
                <a:extLst>
                  <a:ext uri="{0D108BD9-81ED-4DB2-BD59-A6C34878D82A}">
                    <a16:rowId xmlns="" xmlns:a16="http://schemas.microsoft.com/office/drawing/2014/main" val="10000"/>
                  </a:ext>
                </a:extLst>
              </a:tr>
              <a:tr h="555398">
                <a:tc>
                  <a:txBody>
                    <a:bodyPr/>
                    <a:lstStyle/>
                    <a:p>
                      <a:pPr indent="304800" algn="ctr">
                        <a:lnSpc>
                          <a:spcPts val="2800"/>
                        </a:lnSpc>
                      </a:pPr>
                      <a:r>
                        <a:rPr lang="en-US" sz="2100" b="1" kern="100">
                          <a:solidFill>
                            <a:schemeClr val="tx1"/>
                          </a:solidFill>
                          <a:effectLst/>
                        </a:rPr>
                        <a:t>2</a:t>
                      </a:r>
                      <a:endParaRPr lang="zh-CN" sz="2700" b="1" kern="100">
                        <a:solidFill>
                          <a:schemeClr val="tx1"/>
                        </a:solidFill>
                        <a:effectLst/>
                        <a:latin typeface="仿宋_GB2312" panose="02010609030101010101" pitchFamily="49" charset="-122"/>
                        <a:ea typeface="仿宋_GB2312" panose="02010609030101010101" pitchFamily="49" charset="-122"/>
                        <a:cs typeface="Times New Roman" panose="02020603050405020304" pitchFamily="18" charset="0"/>
                      </a:endParaRPr>
                    </a:p>
                  </a:txBody>
                  <a:tcPr marL="90854" marR="90854" marT="0" marB="0" anchor="ctr">
                    <a:solidFill>
                      <a:schemeClr val="accent1">
                        <a:lumMod val="40000"/>
                        <a:lumOff val="60000"/>
                      </a:schemeClr>
                    </a:solidFill>
                  </a:tcPr>
                </a:tc>
                <a:tc>
                  <a:txBody>
                    <a:bodyPr/>
                    <a:lstStyle/>
                    <a:p>
                      <a:pPr indent="304800" algn="ctr">
                        <a:lnSpc>
                          <a:spcPts val="2800"/>
                        </a:lnSpc>
                      </a:pPr>
                      <a:r>
                        <a:rPr lang="zh-CN" sz="2100" b="1" kern="100" dirty="0">
                          <a:solidFill>
                            <a:schemeClr val="tx1"/>
                          </a:solidFill>
                          <a:effectLst/>
                        </a:rPr>
                        <a:t>美国</a:t>
                      </a:r>
                      <a:endParaRPr lang="zh-CN" sz="2700" b="1" kern="100" dirty="0">
                        <a:solidFill>
                          <a:schemeClr val="tx1"/>
                        </a:solidFill>
                        <a:effectLst/>
                        <a:latin typeface="仿宋_GB2312" panose="02010609030101010101" pitchFamily="49" charset="-122"/>
                        <a:ea typeface="仿宋_GB2312" panose="02010609030101010101" pitchFamily="49" charset="-122"/>
                        <a:cs typeface="Times New Roman" panose="02020603050405020304" pitchFamily="18" charset="0"/>
                      </a:endParaRPr>
                    </a:p>
                  </a:txBody>
                  <a:tcPr marL="90854" marR="90854" marT="0" marB="0" anchor="ctr">
                    <a:solidFill>
                      <a:schemeClr val="accent1">
                        <a:lumMod val="40000"/>
                        <a:lumOff val="60000"/>
                      </a:schemeClr>
                    </a:solidFill>
                  </a:tcPr>
                </a:tc>
                <a:tc>
                  <a:txBody>
                    <a:bodyPr/>
                    <a:lstStyle/>
                    <a:p>
                      <a:pPr indent="304800" algn="ctr">
                        <a:lnSpc>
                          <a:spcPts val="2800"/>
                        </a:lnSpc>
                      </a:pPr>
                      <a:r>
                        <a:rPr lang="en-US" sz="2100" b="1" kern="100" dirty="0">
                          <a:solidFill>
                            <a:schemeClr val="tx1"/>
                          </a:solidFill>
                          <a:effectLst/>
                        </a:rPr>
                        <a:t>0.025</a:t>
                      </a:r>
                      <a:endParaRPr lang="zh-CN" sz="2700" b="1" kern="100" dirty="0">
                        <a:solidFill>
                          <a:schemeClr val="tx1"/>
                        </a:solidFill>
                        <a:effectLst/>
                        <a:latin typeface="仿宋_GB2312" panose="02010609030101010101" pitchFamily="49" charset="-122"/>
                        <a:ea typeface="仿宋_GB2312" panose="02010609030101010101" pitchFamily="49" charset="-122"/>
                        <a:cs typeface="Times New Roman" panose="02020603050405020304" pitchFamily="18" charset="0"/>
                      </a:endParaRPr>
                    </a:p>
                  </a:txBody>
                  <a:tcPr marL="90854" marR="90854" marT="0" marB="0" anchor="ctr">
                    <a:solidFill>
                      <a:schemeClr val="accent1">
                        <a:lumMod val="40000"/>
                        <a:lumOff val="60000"/>
                      </a:schemeClr>
                    </a:solidFill>
                  </a:tcPr>
                </a:tc>
                <a:extLst>
                  <a:ext uri="{0D108BD9-81ED-4DB2-BD59-A6C34878D82A}">
                    <a16:rowId xmlns="" xmlns:a16="http://schemas.microsoft.com/office/drawing/2014/main" val="10001"/>
                  </a:ext>
                </a:extLst>
              </a:tr>
              <a:tr h="555398">
                <a:tc>
                  <a:txBody>
                    <a:bodyPr/>
                    <a:lstStyle/>
                    <a:p>
                      <a:pPr indent="304800" algn="ctr">
                        <a:lnSpc>
                          <a:spcPts val="2800"/>
                        </a:lnSpc>
                      </a:pPr>
                      <a:r>
                        <a:rPr lang="en-US" sz="2100" b="1" kern="100">
                          <a:solidFill>
                            <a:schemeClr val="tx1"/>
                          </a:solidFill>
                          <a:effectLst/>
                        </a:rPr>
                        <a:t>3</a:t>
                      </a:r>
                      <a:endParaRPr lang="zh-CN" sz="2700" b="1" kern="100">
                        <a:solidFill>
                          <a:schemeClr val="tx1"/>
                        </a:solidFill>
                        <a:effectLst/>
                        <a:latin typeface="仿宋_GB2312" panose="02010609030101010101" pitchFamily="49" charset="-122"/>
                        <a:ea typeface="仿宋_GB2312" panose="02010609030101010101" pitchFamily="49" charset="-122"/>
                        <a:cs typeface="Times New Roman" panose="02020603050405020304" pitchFamily="18" charset="0"/>
                      </a:endParaRPr>
                    </a:p>
                  </a:txBody>
                  <a:tcPr marL="90854" marR="90854" marT="0" marB="0" anchor="ctr">
                    <a:solidFill>
                      <a:schemeClr val="accent1">
                        <a:lumMod val="40000"/>
                        <a:lumOff val="60000"/>
                      </a:schemeClr>
                    </a:solidFill>
                  </a:tcPr>
                </a:tc>
                <a:tc>
                  <a:txBody>
                    <a:bodyPr/>
                    <a:lstStyle/>
                    <a:p>
                      <a:pPr indent="304800" algn="ctr">
                        <a:lnSpc>
                          <a:spcPts val="2800"/>
                        </a:lnSpc>
                      </a:pPr>
                      <a:r>
                        <a:rPr lang="zh-CN" sz="2100" b="1" kern="100">
                          <a:solidFill>
                            <a:schemeClr val="tx1"/>
                          </a:solidFill>
                          <a:effectLst/>
                        </a:rPr>
                        <a:t>韩国</a:t>
                      </a:r>
                      <a:endParaRPr lang="zh-CN" sz="2700" b="1" kern="100">
                        <a:solidFill>
                          <a:schemeClr val="tx1"/>
                        </a:solidFill>
                        <a:effectLst/>
                        <a:latin typeface="仿宋_GB2312" panose="02010609030101010101" pitchFamily="49" charset="-122"/>
                        <a:ea typeface="仿宋_GB2312" panose="02010609030101010101" pitchFamily="49" charset="-122"/>
                        <a:cs typeface="Times New Roman" panose="02020603050405020304" pitchFamily="18" charset="0"/>
                      </a:endParaRPr>
                    </a:p>
                  </a:txBody>
                  <a:tcPr marL="90854" marR="90854" marT="0" marB="0" anchor="ctr">
                    <a:solidFill>
                      <a:schemeClr val="accent1">
                        <a:lumMod val="40000"/>
                        <a:lumOff val="60000"/>
                      </a:schemeClr>
                    </a:solidFill>
                  </a:tcPr>
                </a:tc>
                <a:tc>
                  <a:txBody>
                    <a:bodyPr/>
                    <a:lstStyle/>
                    <a:p>
                      <a:pPr indent="304800" algn="ctr">
                        <a:lnSpc>
                          <a:spcPts val="2800"/>
                        </a:lnSpc>
                      </a:pPr>
                      <a:r>
                        <a:rPr lang="en-US" sz="2100" b="1" kern="100" dirty="0">
                          <a:solidFill>
                            <a:schemeClr val="tx1"/>
                          </a:solidFill>
                          <a:effectLst/>
                        </a:rPr>
                        <a:t>0.052</a:t>
                      </a:r>
                      <a:endParaRPr lang="zh-CN" sz="2700" b="1" kern="100" dirty="0">
                        <a:solidFill>
                          <a:schemeClr val="tx1"/>
                        </a:solidFill>
                        <a:effectLst/>
                        <a:latin typeface="仿宋_GB2312" panose="02010609030101010101" pitchFamily="49" charset="-122"/>
                        <a:ea typeface="仿宋_GB2312" panose="02010609030101010101" pitchFamily="49" charset="-122"/>
                        <a:cs typeface="Times New Roman" panose="02020603050405020304" pitchFamily="18" charset="0"/>
                      </a:endParaRPr>
                    </a:p>
                  </a:txBody>
                  <a:tcPr marL="90854" marR="90854" marT="0" marB="0" anchor="ctr">
                    <a:solidFill>
                      <a:schemeClr val="accent1">
                        <a:lumMod val="40000"/>
                        <a:lumOff val="60000"/>
                      </a:schemeClr>
                    </a:solidFill>
                  </a:tcPr>
                </a:tc>
                <a:extLst>
                  <a:ext uri="{0D108BD9-81ED-4DB2-BD59-A6C34878D82A}">
                    <a16:rowId xmlns="" xmlns:a16="http://schemas.microsoft.com/office/drawing/2014/main" val="10002"/>
                  </a:ext>
                </a:extLst>
              </a:tr>
              <a:tr h="555398">
                <a:tc>
                  <a:txBody>
                    <a:bodyPr/>
                    <a:lstStyle/>
                    <a:p>
                      <a:pPr indent="304800" algn="ctr">
                        <a:lnSpc>
                          <a:spcPts val="2800"/>
                        </a:lnSpc>
                      </a:pPr>
                      <a:r>
                        <a:rPr lang="en-US" sz="2100" b="1" kern="100">
                          <a:solidFill>
                            <a:schemeClr val="tx1"/>
                          </a:solidFill>
                          <a:effectLst/>
                        </a:rPr>
                        <a:t>4</a:t>
                      </a:r>
                      <a:endParaRPr lang="zh-CN" sz="2700" b="1" kern="100">
                        <a:solidFill>
                          <a:schemeClr val="tx1"/>
                        </a:solidFill>
                        <a:effectLst/>
                        <a:latin typeface="仿宋_GB2312" panose="02010609030101010101" pitchFamily="49" charset="-122"/>
                        <a:ea typeface="仿宋_GB2312" panose="02010609030101010101" pitchFamily="49" charset="-122"/>
                        <a:cs typeface="Times New Roman" panose="02020603050405020304" pitchFamily="18" charset="0"/>
                      </a:endParaRPr>
                    </a:p>
                  </a:txBody>
                  <a:tcPr marL="90854" marR="90854" marT="0" marB="0" anchor="ctr">
                    <a:solidFill>
                      <a:schemeClr val="accent2">
                        <a:lumMod val="60000"/>
                        <a:lumOff val="40000"/>
                      </a:schemeClr>
                    </a:solidFill>
                  </a:tcPr>
                </a:tc>
                <a:tc>
                  <a:txBody>
                    <a:bodyPr/>
                    <a:lstStyle/>
                    <a:p>
                      <a:pPr indent="304800" algn="ctr">
                        <a:lnSpc>
                          <a:spcPts val="2800"/>
                        </a:lnSpc>
                      </a:pPr>
                      <a:r>
                        <a:rPr lang="zh-CN" sz="2100" b="1" kern="100">
                          <a:solidFill>
                            <a:schemeClr val="tx1"/>
                          </a:solidFill>
                          <a:effectLst/>
                        </a:rPr>
                        <a:t>中国</a:t>
                      </a:r>
                      <a:endParaRPr lang="zh-CN" sz="2700" b="1" kern="100">
                        <a:solidFill>
                          <a:schemeClr val="tx1"/>
                        </a:solidFill>
                        <a:effectLst/>
                        <a:latin typeface="仿宋_GB2312" panose="02010609030101010101" pitchFamily="49" charset="-122"/>
                        <a:ea typeface="仿宋_GB2312" panose="02010609030101010101" pitchFamily="49" charset="-122"/>
                        <a:cs typeface="Times New Roman" panose="02020603050405020304" pitchFamily="18" charset="0"/>
                      </a:endParaRPr>
                    </a:p>
                  </a:txBody>
                  <a:tcPr marL="90854" marR="90854" marT="0" marB="0" anchor="ctr">
                    <a:solidFill>
                      <a:schemeClr val="accent2">
                        <a:lumMod val="60000"/>
                        <a:lumOff val="40000"/>
                      </a:schemeClr>
                    </a:solidFill>
                  </a:tcPr>
                </a:tc>
                <a:tc>
                  <a:txBody>
                    <a:bodyPr/>
                    <a:lstStyle/>
                    <a:p>
                      <a:pPr indent="304800" algn="ctr">
                        <a:lnSpc>
                          <a:spcPts val="2800"/>
                        </a:lnSpc>
                      </a:pPr>
                      <a:r>
                        <a:rPr lang="en-US" sz="2100" b="1" kern="100" dirty="0">
                          <a:solidFill>
                            <a:schemeClr val="tx1"/>
                          </a:solidFill>
                          <a:effectLst/>
                        </a:rPr>
                        <a:t>0.206</a:t>
                      </a:r>
                      <a:endParaRPr lang="zh-CN" sz="2700" b="1" kern="100" dirty="0">
                        <a:solidFill>
                          <a:schemeClr val="tx1"/>
                        </a:solidFill>
                        <a:effectLst/>
                        <a:latin typeface="仿宋_GB2312" panose="02010609030101010101" pitchFamily="49" charset="-122"/>
                        <a:ea typeface="仿宋_GB2312" panose="02010609030101010101" pitchFamily="49" charset="-122"/>
                        <a:cs typeface="Times New Roman" panose="02020603050405020304" pitchFamily="18" charset="0"/>
                      </a:endParaRPr>
                    </a:p>
                  </a:txBody>
                  <a:tcPr marL="90854" marR="90854" marT="0" marB="0" anchor="ctr">
                    <a:solidFill>
                      <a:schemeClr val="accent2">
                        <a:lumMod val="60000"/>
                        <a:lumOff val="40000"/>
                      </a:schemeClr>
                    </a:solidFill>
                  </a:tcPr>
                </a:tc>
                <a:extLst>
                  <a:ext uri="{0D108BD9-81ED-4DB2-BD59-A6C34878D82A}">
                    <a16:rowId xmlns="" xmlns:a16="http://schemas.microsoft.com/office/drawing/2014/main" val="10003"/>
                  </a:ext>
                </a:extLst>
              </a:tr>
            </a:tbl>
          </a:graphicData>
        </a:graphic>
      </p:graphicFrame>
      <p:sp>
        <p:nvSpPr>
          <p:cNvPr id="17" name="文本框 16">
            <a:extLst/>
          </p:cNvPr>
          <p:cNvSpPr txBox="1"/>
          <p:nvPr/>
        </p:nvSpPr>
        <p:spPr>
          <a:xfrm>
            <a:off x="4949541" y="6233730"/>
            <a:ext cx="7202927" cy="377937"/>
          </a:xfrm>
          <a:prstGeom prst="rect">
            <a:avLst/>
          </a:prstGeom>
          <a:noFill/>
        </p:spPr>
        <p:txBody>
          <a:bodyPr>
            <a:spAutoFit/>
          </a:bodyPr>
          <a:lstStyle/>
          <a:p>
            <a:pPr indent="471068" defTabSz="1211318">
              <a:defRPr/>
            </a:pPr>
            <a:r>
              <a:rPr lang="zh-CN" altLang="en-US" sz="1855" dirty="0">
                <a:latin typeface="仿宋" panose="02010609060101010101" pitchFamily="49" charset="-122"/>
                <a:ea typeface="仿宋" panose="02010609060101010101" pitchFamily="49" charset="-122"/>
                <a:cs typeface="Times New Roman" panose="02020603050405020304" pitchFamily="18" charset="0"/>
              </a:rPr>
              <a:t>注：表中数据所用的亿元</a:t>
            </a:r>
            <a:r>
              <a:rPr lang="en-US" altLang="zh-CN" sz="1855" dirty="0">
                <a:latin typeface="仿宋" panose="02010609060101010101" pitchFamily="49" charset="-122"/>
                <a:ea typeface="仿宋" panose="02010609060101010101" pitchFamily="49" charset="-122"/>
                <a:cs typeface="Times New Roman" panose="02020603050405020304" pitchFamily="18" charset="0"/>
              </a:rPr>
              <a:t>GDP</a:t>
            </a:r>
            <a:r>
              <a:rPr lang="zh-CN" altLang="en-US" sz="1855" dirty="0">
                <a:latin typeface="仿宋" panose="02010609060101010101" pitchFamily="49" charset="-122"/>
                <a:ea typeface="仿宋" panose="02010609060101010101" pitchFamily="49" charset="-122"/>
                <a:cs typeface="Times New Roman" panose="02020603050405020304" pitchFamily="18" charset="0"/>
              </a:rPr>
              <a:t>统一采用美元。</a:t>
            </a:r>
            <a:endParaRPr lang="zh-CN" altLang="en-US" sz="1855" dirty="0"/>
          </a:p>
        </p:txBody>
      </p:sp>
      <p:sp>
        <p:nvSpPr>
          <p:cNvPr id="26" name="TextBox 38">
            <a:extLst/>
          </p:cNvPr>
          <p:cNvSpPr txBox="1"/>
          <p:nvPr/>
        </p:nvSpPr>
        <p:spPr>
          <a:xfrm>
            <a:off x="1094403" y="820512"/>
            <a:ext cx="4801314" cy="580031"/>
          </a:xfrm>
          <a:prstGeom prst="rect">
            <a:avLst/>
          </a:prstGeom>
          <a:noFill/>
        </p:spPr>
        <p:txBody>
          <a:bodyPr wrap="none">
            <a:spAutoFit/>
          </a:bodyPr>
          <a:lstStyle/>
          <a:p>
            <a:pPr>
              <a:lnSpc>
                <a:spcPct val="150000"/>
              </a:lnSpc>
              <a:defRPr/>
            </a:pPr>
            <a:r>
              <a:rPr lang="zh-CN" altLang="en-US" sz="2400" b="1" dirty="0">
                <a:solidFill>
                  <a:schemeClr val="accent1">
                    <a:lumMod val="75000"/>
                  </a:schemeClr>
                </a:solidFill>
              </a:rPr>
              <a:t>安全生产与发达国家还有一定差距</a:t>
            </a:r>
          </a:p>
        </p:txBody>
      </p:sp>
      <p:sp>
        <p:nvSpPr>
          <p:cNvPr id="16" name="TextBox 31"/>
          <p:cNvSpPr txBox="1"/>
          <p:nvPr/>
        </p:nvSpPr>
        <p:spPr>
          <a:xfrm>
            <a:off x="3338173" y="211303"/>
            <a:ext cx="1636669" cy="460165"/>
          </a:xfrm>
          <a:prstGeom prst="rect">
            <a:avLst/>
          </a:prstGeom>
          <a:noFill/>
        </p:spPr>
        <p:txBody>
          <a:bodyPr>
            <a:spAutoFit/>
          </a:bodyPr>
          <a:lstStyle/>
          <a:p>
            <a:pPr>
              <a:defRPr/>
            </a:pPr>
            <a:r>
              <a:rPr lang="zh-CN" altLang="en-US" sz="2400" b="1" dirty="0">
                <a:solidFill>
                  <a:schemeClr val="bg1"/>
                </a:solidFill>
                <a:latin typeface="微软雅黑" panose="020B0503020204020204" pitchFamily="34" charset="-122"/>
                <a:ea typeface="微软雅黑" panose="020B0503020204020204" pitchFamily="34" charset="-122"/>
              </a:rPr>
              <a:t>修改原因</a:t>
            </a:r>
          </a:p>
        </p:txBody>
      </p:sp>
    </p:spTree>
    <p:extLst>
      <p:ext uri="{BB962C8B-B14F-4D97-AF65-F5344CB8AC3E}">
        <p14:creationId xmlns:p14="http://schemas.microsoft.com/office/powerpoint/2010/main" val="3494598091"/>
      </p:ext>
    </p:extLst>
  </p:cSld>
  <p:clrMapOvr>
    <a:masterClrMapping/>
  </p:clrMapOvr>
  <p:transition spd="slow" advTm="5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5"/>
          <p:cNvSpPr txBox="1"/>
          <p:nvPr/>
        </p:nvSpPr>
        <p:spPr>
          <a:xfrm>
            <a:off x="1046046" y="1881676"/>
            <a:ext cx="10507762" cy="3822018"/>
          </a:xfrm>
          <a:prstGeom prst="rect">
            <a:avLst/>
          </a:prstGeom>
          <a:solidFill>
            <a:schemeClr val="accent1">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ts val="3188"/>
              </a:lnSpc>
              <a:defRPr/>
            </a:pPr>
            <a:r>
              <a:rPr lang="zh-CN" altLang="en-US" sz="2391" dirty="0">
                <a:solidFill>
                  <a:srgbClr val="0000FF"/>
                </a:solidFill>
                <a:latin typeface="华文中宋" panose="02010600040101010101" pitchFamily="2" charset="-122"/>
                <a:ea typeface="华文中宋" panose="02010600040101010101" pitchFamily="2" charset="-122"/>
              </a:rPr>
              <a:t>顶 层 设 计（节选）</a:t>
            </a:r>
            <a:endParaRPr lang="en-US" altLang="zh-CN" sz="2391" dirty="0">
              <a:solidFill>
                <a:srgbClr val="0000FF"/>
              </a:solidFill>
              <a:latin typeface="华文中宋" panose="02010600040101010101" pitchFamily="2" charset="-122"/>
              <a:ea typeface="华文中宋" panose="02010600040101010101" pitchFamily="2" charset="-122"/>
            </a:endParaRPr>
          </a:p>
          <a:p>
            <a:pPr algn="just">
              <a:lnSpc>
                <a:spcPts val="3188"/>
              </a:lnSpc>
              <a:defRPr/>
            </a:pPr>
            <a:r>
              <a:rPr lang="en-US" altLang="zh-CN" sz="1992" dirty="0">
                <a:solidFill>
                  <a:srgbClr val="FF0000"/>
                </a:solidFill>
                <a:latin typeface="黑体" panose="02010609060101010101" pitchFamily="49" charset="-122"/>
                <a:ea typeface="黑体" panose="02010609060101010101" pitchFamily="49" charset="-122"/>
              </a:rPr>
              <a:t>《</a:t>
            </a:r>
            <a:r>
              <a:rPr lang="zh-CN" altLang="en-US" sz="1992" dirty="0">
                <a:solidFill>
                  <a:srgbClr val="FF0000"/>
                </a:solidFill>
                <a:latin typeface="黑体" panose="02010609060101010101" pitchFamily="49" charset="-122"/>
                <a:ea typeface="黑体" panose="02010609060101010101" pitchFamily="49" charset="-122"/>
              </a:rPr>
              <a:t>中共中央国务院关于推进安全生产领域改革发展的意见</a:t>
            </a:r>
            <a:r>
              <a:rPr lang="en-US" altLang="zh-CN" sz="1992" dirty="0">
                <a:solidFill>
                  <a:srgbClr val="FF0000"/>
                </a:solidFill>
                <a:latin typeface="黑体" panose="02010609060101010101" pitchFamily="49" charset="-122"/>
                <a:ea typeface="黑体" panose="02010609060101010101" pitchFamily="49" charset="-122"/>
              </a:rPr>
              <a:t>》</a:t>
            </a:r>
          </a:p>
          <a:p>
            <a:pPr algn="just">
              <a:lnSpc>
                <a:spcPts val="3188"/>
              </a:lnSpc>
              <a:defRPr/>
            </a:pPr>
            <a:r>
              <a:rPr lang="zh-CN" altLang="en-US" sz="1992" dirty="0">
                <a:latin typeface="黑体" panose="02010609060101010101" pitchFamily="49" charset="-122"/>
                <a:ea typeface="黑体" panose="02010609060101010101" pitchFamily="49" charset="-122"/>
              </a:rPr>
              <a:t>（中发</a:t>
            </a:r>
            <a:r>
              <a:rPr lang="en-US" altLang="zh-CN" sz="1992" dirty="0">
                <a:latin typeface="黑体" panose="02010609060101010101" pitchFamily="49" charset="-122"/>
                <a:ea typeface="黑体" panose="02010609060101010101" pitchFamily="49" charset="-122"/>
              </a:rPr>
              <a:t>〔2016〕32</a:t>
            </a:r>
            <a:r>
              <a:rPr lang="zh-CN" altLang="en-US" sz="1992" dirty="0">
                <a:latin typeface="黑体" panose="02010609060101010101" pitchFamily="49" charset="-122"/>
                <a:ea typeface="黑体" panose="02010609060101010101" pitchFamily="49" charset="-122"/>
              </a:rPr>
              <a:t>号 ）</a:t>
            </a:r>
            <a:r>
              <a:rPr lang="en-US" altLang="zh-CN" sz="1992" dirty="0">
                <a:latin typeface="黑体" panose="02010609060101010101" pitchFamily="49" charset="-122"/>
                <a:ea typeface="黑体" panose="02010609060101010101" pitchFamily="49" charset="-122"/>
              </a:rPr>
              <a:t> 2016.12.09</a:t>
            </a:r>
          </a:p>
          <a:p>
            <a:pPr algn="just">
              <a:lnSpc>
                <a:spcPts val="3586"/>
              </a:lnSpc>
              <a:defRPr/>
            </a:pPr>
            <a:r>
              <a:rPr lang="en-US" altLang="zh-CN" sz="1992" dirty="0">
                <a:solidFill>
                  <a:srgbClr val="FF0000"/>
                </a:solidFill>
                <a:latin typeface="黑体" panose="02010609060101010101" pitchFamily="49" charset="-122"/>
                <a:ea typeface="黑体" panose="02010609060101010101" pitchFamily="49" charset="-122"/>
              </a:rPr>
              <a:t>《</a:t>
            </a:r>
            <a:r>
              <a:rPr lang="zh-CN" altLang="en-US" sz="1992" dirty="0">
                <a:solidFill>
                  <a:srgbClr val="FF0000"/>
                </a:solidFill>
                <a:latin typeface="黑体" panose="02010609060101010101" pitchFamily="49" charset="-122"/>
                <a:ea typeface="黑体" panose="02010609060101010101" pitchFamily="49" charset="-122"/>
              </a:rPr>
              <a:t>关于实施遏制重特大事故工作指南构建双重预防机制的意见</a:t>
            </a:r>
            <a:r>
              <a:rPr lang="en-US" altLang="zh-CN" sz="1992" dirty="0">
                <a:solidFill>
                  <a:srgbClr val="FF0000"/>
                </a:solidFill>
                <a:latin typeface="黑体" panose="02010609060101010101" pitchFamily="49" charset="-122"/>
                <a:ea typeface="黑体" panose="02010609060101010101" pitchFamily="49" charset="-122"/>
              </a:rPr>
              <a:t>》</a:t>
            </a:r>
          </a:p>
          <a:p>
            <a:pPr algn="just">
              <a:lnSpc>
                <a:spcPts val="3188"/>
              </a:lnSpc>
              <a:defRPr/>
            </a:pPr>
            <a:r>
              <a:rPr lang="zh-CN" altLang="en-US" sz="1992" dirty="0">
                <a:latin typeface="黑体" panose="02010609060101010101" pitchFamily="49" charset="-122"/>
                <a:ea typeface="黑体" panose="02010609060101010101" pitchFamily="49" charset="-122"/>
              </a:rPr>
              <a:t>（安委办</a:t>
            </a:r>
            <a:r>
              <a:rPr lang="en-US" altLang="zh-CN" sz="1992" dirty="0">
                <a:latin typeface="黑体" panose="02010609060101010101" pitchFamily="49" charset="-122"/>
                <a:ea typeface="黑体" panose="02010609060101010101" pitchFamily="49" charset="-122"/>
              </a:rPr>
              <a:t>〔2016〕11</a:t>
            </a:r>
            <a:r>
              <a:rPr lang="zh-CN" altLang="en-US" sz="1992" dirty="0">
                <a:latin typeface="黑体" panose="02010609060101010101" pitchFamily="49" charset="-122"/>
                <a:ea typeface="黑体" panose="02010609060101010101" pitchFamily="49" charset="-122"/>
              </a:rPr>
              <a:t>号）</a:t>
            </a:r>
            <a:r>
              <a:rPr lang="en-US" altLang="zh-CN" sz="1992" dirty="0">
                <a:latin typeface="黑体" panose="02010609060101010101" pitchFamily="49" charset="-122"/>
                <a:ea typeface="黑体" panose="02010609060101010101" pitchFamily="49" charset="-122"/>
              </a:rPr>
              <a:t> 2016.10.09</a:t>
            </a:r>
          </a:p>
          <a:p>
            <a:pPr algn="just">
              <a:lnSpc>
                <a:spcPts val="3188"/>
              </a:lnSpc>
              <a:defRPr/>
            </a:pPr>
            <a:r>
              <a:rPr lang="en-US" altLang="zh-CN" sz="1992" dirty="0">
                <a:solidFill>
                  <a:srgbClr val="FF0000"/>
                </a:solidFill>
                <a:latin typeface="黑体" panose="02010609060101010101" pitchFamily="49" charset="-122"/>
                <a:ea typeface="黑体" panose="02010609060101010101" pitchFamily="49" charset="-122"/>
              </a:rPr>
              <a:t>《</a:t>
            </a:r>
            <a:r>
              <a:rPr lang="zh-CN" altLang="en-US" sz="1992" dirty="0">
                <a:solidFill>
                  <a:srgbClr val="FF0000"/>
                </a:solidFill>
                <a:latin typeface="黑体" panose="02010609060101010101" pitchFamily="49" charset="-122"/>
                <a:ea typeface="黑体" panose="02010609060101010101" pitchFamily="49" charset="-122"/>
              </a:rPr>
              <a:t>关于全面加强危险化学品安全生产工作的意见</a:t>
            </a:r>
            <a:r>
              <a:rPr lang="en-US" altLang="zh-CN" sz="1992" dirty="0">
                <a:solidFill>
                  <a:srgbClr val="FF0000"/>
                </a:solidFill>
                <a:latin typeface="黑体" panose="02010609060101010101" pitchFamily="49" charset="-122"/>
                <a:ea typeface="黑体" panose="02010609060101010101" pitchFamily="49" charset="-122"/>
              </a:rPr>
              <a:t>》</a:t>
            </a:r>
          </a:p>
          <a:p>
            <a:pPr algn="just">
              <a:lnSpc>
                <a:spcPts val="3188"/>
              </a:lnSpc>
              <a:defRPr/>
            </a:pPr>
            <a:r>
              <a:rPr lang="zh-CN" altLang="en-US" sz="1992" dirty="0">
                <a:latin typeface="黑体" panose="02010609060101010101" pitchFamily="49" charset="-122"/>
                <a:ea typeface="黑体" panose="02010609060101010101" pitchFamily="49" charset="-122"/>
              </a:rPr>
              <a:t>（中办  国办）</a:t>
            </a:r>
            <a:r>
              <a:rPr lang="en-US" altLang="zh-CN" sz="1992" dirty="0">
                <a:latin typeface="黑体" panose="02010609060101010101" pitchFamily="49" charset="-122"/>
                <a:ea typeface="黑体" panose="02010609060101010101" pitchFamily="49" charset="-122"/>
              </a:rPr>
              <a:t> 2020.02.26</a:t>
            </a:r>
          </a:p>
          <a:p>
            <a:pPr algn="just">
              <a:lnSpc>
                <a:spcPts val="3188"/>
              </a:lnSpc>
              <a:defRPr/>
            </a:pPr>
            <a:r>
              <a:rPr lang="en-US" altLang="zh-CN" sz="1992" dirty="0">
                <a:solidFill>
                  <a:srgbClr val="FF0000"/>
                </a:solidFill>
                <a:latin typeface="黑体" panose="02010609060101010101" pitchFamily="49" charset="-122"/>
                <a:ea typeface="黑体" panose="02010609060101010101" pitchFamily="49" charset="-122"/>
              </a:rPr>
              <a:t>《</a:t>
            </a:r>
            <a:r>
              <a:rPr lang="zh-CN" altLang="en-US" sz="1992" dirty="0">
                <a:solidFill>
                  <a:srgbClr val="FF0000"/>
                </a:solidFill>
                <a:latin typeface="黑体" panose="02010609060101010101" pitchFamily="49" charset="-122"/>
                <a:ea typeface="黑体" panose="02010609060101010101" pitchFamily="49" charset="-122"/>
              </a:rPr>
              <a:t>全国安全生产专项整治三年行动计划</a:t>
            </a:r>
            <a:r>
              <a:rPr lang="en-US" altLang="zh-CN" sz="1992" dirty="0">
                <a:solidFill>
                  <a:srgbClr val="FF0000"/>
                </a:solidFill>
                <a:latin typeface="黑体" panose="02010609060101010101" pitchFamily="49" charset="-122"/>
                <a:ea typeface="黑体" panose="02010609060101010101" pitchFamily="49" charset="-122"/>
              </a:rPr>
              <a:t>》</a:t>
            </a:r>
            <a:r>
              <a:rPr lang="zh-CN" altLang="en-US" sz="1992" dirty="0">
                <a:latin typeface="黑体" panose="02010609060101010101" pitchFamily="49" charset="-122"/>
                <a:ea typeface="黑体" panose="02010609060101010101" pitchFamily="49" charset="-122"/>
              </a:rPr>
              <a:t>（安委</a:t>
            </a:r>
            <a:r>
              <a:rPr lang="en-US" altLang="zh-CN" sz="1992" dirty="0">
                <a:latin typeface="黑体" panose="02010609060101010101" pitchFamily="49" charset="-122"/>
                <a:ea typeface="黑体" panose="02010609060101010101" pitchFamily="49" charset="-122"/>
              </a:rPr>
              <a:t>〔2020〕3</a:t>
            </a:r>
            <a:r>
              <a:rPr lang="zh-CN" altLang="en-US" sz="1992" dirty="0">
                <a:latin typeface="黑体" panose="02010609060101010101" pitchFamily="49" charset="-122"/>
                <a:ea typeface="黑体" panose="02010609060101010101" pitchFamily="49" charset="-122"/>
              </a:rPr>
              <a:t>号）</a:t>
            </a:r>
            <a:endParaRPr lang="en-US" altLang="zh-CN" sz="1992" dirty="0">
              <a:latin typeface="黑体" panose="02010609060101010101" pitchFamily="49" charset="-122"/>
              <a:ea typeface="黑体" panose="02010609060101010101" pitchFamily="49" charset="-122"/>
            </a:endParaRPr>
          </a:p>
          <a:p>
            <a:pPr algn="just">
              <a:lnSpc>
                <a:spcPts val="3188"/>
              </a:lnSpc>
              <a:defRPr/>
            </a:pPr>
            <a:r>
              <a:rPr lang="en-US" altLang="zh-CN" sz="1992" dirty="0">
                <a:solidFill>
                  <a:srgbClr val="FF0000"/>
                </a:solidFill>
                <a:latin typeface="黑体" panose="02010609060101010101" pitchFamily="49" charset="-122"/>
                <a:ea typeface="黑体" panose="02010609060101010101" pitchFamily="49" charset="-122"/>
              </a:rPr>
              <a:t>《</a:t>
            </a:r>
            <a:r>
              <a:rPr lang="zh-CN" altLang="en-US" sz="1992" dirty="0">
                <a:solidFill>
                  <a:srgbClr val="FF0000"/>
                </a:solidFill>
                <a:latin typeface="黑体" panose="02010609060101010101" pitchFamily="49" charset="-122"/>
                <a:ea typeface="黑体" panose="02010609060101010101" pitchFamily="49" charset="-122"/>
              </a:rPr>
              <a:t>危险化学品安全专项整治三年行动实施方案</a:t>
            </a:r>
            <a:r>
              <a:rPr lang="en-US" altLang="zh-CN" sz="1992" dirty="0">
                <a:solidFill>
                  <a:srgbClr val="FF0000"/>
                </a:solidFill>
                <a:latin typeface="黑体" panose="02010609060101010101" pitchFamily="49" charset="-122"/>
                <a:ea typeface="黑体" panose="02010609060101010101" pitchFamily="49" charset="-122"/>
              </a:rPr>
              <a:t>》</a:t>
            </a:r>
            <a:r>
              <a:rPr lang="en-US" altLang="zh-CN" sz="1992" dirty="0">
                <a:latin typeface="黑体" panose="02010609060101010101" pitchFamily="49" charset="-122"/>
                <a:ea typeface="黑体" panose="02010609060101010101" pitchFamily="49" charset="-122"/>
              </a:rPr>
              <a:t> 2020.04.01</a:t>
            </a:r>
          </a:p>
        </p:txBody>
      </p:sp>
      <p:sp>
        <p:nvSpPr>
          <p:cNvPr id="12" name="TextBox 42"/>
          <p:cNvSpPr txBox="1"/>
          <p:nvPr/>
        </p:nvSpPr>
        <p:spPr>
          <a:xfrm>
            <a:off x="1046046" y="1030924"/>
            <a:ext cx="2636065" cy="460165"/>
          </a:xfrm>
          <a:prstGeom prst="rect">
            <a:avLst/>
          </a:prstGeom>
          <a:noFill/>
        </p:spPr>
        <p:txBody>
          <a:bodyPr wrap="none">
            <a:spAutoFit/>
          </a:bodyPr>
          <a:lstStyle/>
          <a:p>
            <a:pPr>
              <a:defRPr/>
            </a:pPr>
            <a:r>
              <a:rPr lang="zh-CN" altLang="en-US" sz="2391" dirty="0">
                <a:solidFill>
                  <a:schemeClr val="tx1">
                    <a:lumMod val="95000"/>
                    <a:lumOff val="5000"/>
                  </a:schemeClr>
                </a:solidFill>
              </a:rPr>
              <a:t>落实</a:t>
            </a:r>
            <a:r>
              <a:rPr lang="zh-CN" altLang="en-US" sz="2391" b="1" dirty="0">
                <a:solidFill>
                  <a:srgbClr val="0000FF"/>
                </a:solidFill>
              </a:rPr>
              <a:t>中央决策部署</a:t>
            </a:r>
          </a:p>
        </p:txBody>
      </p:sp>
      <p:sp>
        <p:nvSpPr>
          <p:cNvPr id="14" name="TextBox 27"/>
          <p:cNvSpPr txBox="1"/>
          <p:nvPr/>
        </p:nvSpPr>
        <p:spPr bwMode="auto">
          <a:xfrm>
            <a:off x="3281172" y="221287"/>
            <a:ext cx="1812196" cy="419050"/>
          </a:xfrm>
          <a:prstGeom prst="rect">
            <a:avLst/>
          </a:prstGeom>
          <a:noFill/>
        </p:spPr>
        <p:txBody>
          <a:bodyPr wrap="none">
            <a:spAutoFit/>
          </a:bodyPr>
          <a:lstStyle/>
          <a:p>
            <a:pPr>
              <a:defRPr/>
            </a:pPr>
            <a:r>
              <a:rPr lang="zh-CN" altLang="en-US" sz="2120" b="1" dirty="0">
                <a:solidFill>
                  <a:schemeClr val="bg1"/>
                </a:solidFill>
                <a:latin typeface="微软雅黑" panose="020B0503020204020204" pitchFamily="34" charset="-122"/>
                <a:ea typeface="微软雅黑" panose="020B0503020204020204" pitchFamily="34" charset="-122"/>
              </a:rPr>
              <a:t>修改总体思想</a:t>
            </a:r>
          </a:p>
        </p:txBody>
      </p:sp>
    </p:spTree>
    <p:extLst>
      <p:ext uri="{BB962C8B-B14F-4D97-AF65-F5344CB8AC3E}">
        <p14:creationId xmlns:p14="http://schemas.microsoft.com/office/powerpoint/2010/main" val="3082329483"/>
      </p:ext>
    </p:extLst>
  </p:cSld>
  <p:clrMapOvr>
    <a:masterClrMapping/>
  </p:clrMapOvr>
  <p:transition spd="slow" advTm="5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p:cNvSpPr txBox="1"/>
          <p:nvPr/>
        </p:nvSpPr>
        <p:spPr>
          <a:xfrm>
            <a:off x="2149809" y="1084688"/>
            <a:ext cx="3249618" cy="460165"/>
          </a:xfrm>
          <a:prstGeom prst="rect">
            <a:avLst/>
          </a:prstGeom>
          <a:noFill/>
        </p:spPr>
        <p:txBody>
          <a:bodyPr wrap="none">
            <a:spAutoFit/>
          </a:bodyPr>
          <a:lstStyle/>
          <a:p>
            <a:pPr>
              <a:defRPr/>
            </a:pPr>
            <a:r>
              <a:rPr lang="zh-CN" altLang="en-US" sz="2391" dirty="0">
                <a:solidFill>
                  <a:schemeClr val="tx1">
                    <a:lumMod val="95000"/>
                    <a:lumOff val="5000"/>
                  </a:schemeClr>
                </a:solidFill>
              </a:rPr>
              <a:t>健全</a:t>
            </a:r>
            <a:r>
              <a:rPr lang="zh-CN" altLang="en-US" sz="2391" b="1" dirty="0">
                <a:solidFill>
                  <a:srgbClr val="0000FF"/>
                </a:solidFill>
              </a:rPr>
              <a:t>安全生产责任体系</a:t>
            </a:r>
          </a:p>
        </p:txBody>
      </p:sp>
      <p:grpSp>
        <p:nvGrpSpPr>
          <p:cNvPr id="72709" name="组合 11"/>
          <p:cNvGrpSpPr>
            <a:grpSpLocks/>
          </p:cNvGrpSpPr>
          <p:nvPr/>
        </p:nvGrpSpPr>
        <p:grpSpPr bwMode="auto">
          <a:xfrm>
            <a:off x="728991" y="1657128"/>
            <a:ext cx="10588539" cy="4532072"/>
            <a:chOff x="706429" y="1416903"/>
            <a:chExt cx="7992888" cy="3420301"/>
          </a:xfrm>
        </p:grpSpPr>
        <p:grpSp>
          <p:nvGrpSpPr>
            <p:cNvPr id="72710" name="组合 12"/>
            <p:cNvGrpSpPr>
              <a:grpSpLocks/>
            </p:cNvGrpSpPr>
            <p:nvPr/>
          </p:nvGrpSpPr>
          <p:grpSpPr bwMode="auto">
            <a:xfrm>
              <a:off x="922454" y="1416903"/>
              <a:ext cx="7262164" cy="1790700"/>
              <a:chOff x="922454" y="1390650"/>
              <a:chExt cx="7262164" cy="1790700"/>
            </a:xfrm>
          </p:grpSpPr>
          <p:sp>
            <p:nvSpPr>
              <p:cNvPr id="17" name="燕尾形 2">
                <a:extLst/>
              </p:cNvPr>
              <p:cNvSpPr/>
              <p:nvPr/>
            </p:nvSpPr>
            <p:spPr>
              <a:xfrm>
                <a:off x="3048431" y="2113854"/>
                <a:ext cx="334231" cy="343701"/>
              </a:xfrm>
              <a:prstGeom prst="chevron">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793" dirty="0">
                  <a:solidFill>
                    <a:schemeClr val="tx1"/>
                  </a:solidFill>
                  <a:latin typeface="微软雅黑" panose="020B0503020204020204" pitchFamily="34" charset="-122"/>
                  <a:ea typeface="微软雅黑" panose="020B0503020204020204" pitchFamily="34" charset="-122"/>
                </a:endParaRPr>
              </a:p>
            </p:txBody>
          </p:sp>
          <p:sp>
            <p:nvSpPr>
              <p:cNvPr id="18" name="燕尾形 3">
                <a:extLst/>
              </p:cNvPr>
              <p:cNvSpPr/>
              <p:nvPr/>
            </p:nvSpPr>
            <p:spPr>
              <a:xfrm>
                <a:off x="5741375" y="2113854"/>
                <a:ext cx="333037" cy="343701"/>
              </a:xfrm>
              <a:prstGeom prst="chevron">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793" dirty="0">
                  <a:solidFill>
                    <a:schemeClr val="tx1"/>
                  </a:solidFill>
                  <a:latin typeface="微软雅黑" panose="020B0503020204020204" pitchFamily="34" charset="-122"/>
                  <a:ea typeface="微软雅黑" panose="020B0503020204020204" pitchFamily="34" charset="-122"/>
                </a:endParaRPr>
              </a:p>
            </p:txBody>
          </p:sp>
          <p:grpSp>
            <p:nvGrpSpPr>
              <p:cNvPr id="72716" name="组合 18"/>
              <p:cNvGrpSpPr>
                <a:grpSpLocks/>
              </p:cNvGrpSpPr>
              <p:nvPr/>
            </p:nvGrpSpPr>
            <p:grpSpPr bwMode="auto">
              <a:xfrm>
                <a:off x="922454" y="1390650"/>
                <a:ext cx="1790700" cy="1790700"/>
                <a:chOff x="1007269" y="1400174"/>
                <a:chExt cx="1790700" cy="1790700"/>
              </a:xfrm>
            </p:grpSpPr>
            <p:grpSp>
              <p:nvGrpSpPr>
                <p:cNvPr id="72729" name="组合 31"/>
                <p:cNvGrpSpPr>
                  <a:grpSpLocks/>
                </p:cNvGrpSpPr>
                <p:nvPr/>
              </p:nvGrpSpPr>
              <p:grpSpPr bwMode="auto">
                <a:xfrm>
                  <a:off x="1007269" y="1400174"/>
                  <a:ext cx="1790700" cy="1790700"/>
                  <a:chOff x="1007269" y="1400174"/>
                  <a:chExt cx="1790700" cy="1790700"/>
                </a:xfrm>
              </p:grpSpPr>
              <p:sp>
                <p:nvSpPr>
                  <p:cNvPr id="44" name="椭圆 43">
                    <a:extLst/>
                  </p:cNvPr>
                  <p:cNvSpPr/>
                  <p:nvPr/>
                </p:nvSpPr>
                <p:spPr>
                  <a:xfrm>
                    <a:off x="1007300" y="1400174"/>
                    <a:ext cx="1790522" cy="1790108"/>
                  </a:xfrm>
                  <a:prstGeom prst="ellipse">
                    <a:avLst/>
                  </a:prstGeom>
                  <a:solidFill>
                    <a:schemeClr val="bg1"/>
                  </a:solidFill>
                  <a:ln w="28575">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793" dirty="0">
                      <a:solidFill>
                        <a:schemeClr val="bg1"/>
                      </a:solidFill>
                      <a:latin typeface="微软雅黑" panose="020B0503020204020204" pitchFamily="34" charset="-122"/>
                      <a:ea typeface="微软雅黑" panose="020B0503020204020204" pitchFamily="34" charset="-122"/>
                    </a:endParaRPr>
                  </a:p>
                </p:txBody>
              </p:sp>
              <p:sp>
                <p:nvSpPr>
                  <p:cNvPr id="45" name="椭圆 44">
                    <a:extLst/>
                  </p:cNvPr>
                  <p:cNvSpPr/>
                  <p:nvPr/>
                </p:nvSpPr>
                <p:spPr>
                  <a:xfrm>
                    <a:off x="1111150" y="1504001"/>
                    <a:ext cx="1582821" cy="1582456"/>
                  </a:xfrm>
                  <a:prstGeom prst="ellipse">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793" dirty="0">
                      <a:solidFill>
                        <a:schemeClr val="bg1"/>
                      </a:solidFill>
                      <a:latin typeface="微软雅黑" panose="020B0503020204020204" pitchFamily="34" charset="-122"/>
                      <a:ea typeface="微软雅黑" panose="020B0503020204020204" pitchFamily="34" charset="-122"/>
                    </a:endParaRPr>
                  </a:p>
                </p:txBody>
              </p:sp>
            </p:grpSp>
            <p:grpSp>
              <p:nvGrpSpPr>
                <p:cNvPr id="72730" name="组合 32"/>
                <p:cNvGrpSpPr>
                  <a:grpSpLocks/>
                </p:cNvGrpSpPr>
                <p:nvPr/>
              </p:nvGrpSpPr>
              <p:grpSpPr bwMode="auto">
                <a:xfrm>
                  <a:off x="1570345" y="1812018"/>
                  <a:ext cx="664547" cy="540497"/>
                  <a:chOff x="3419872" y="652494"/>
                  <a:chExt cx="969985" cy="788919"/>
                </a:xfrm>
              </p:grpSpPr>
              <p:sp>
                <p:nvSpPr>
                  <p:cNvPr id="35" name="Freeform 16">
                    <a:extLst/>
                  </p:cNvPr>
                  <p:cNvSpPr>
                    <a:spLocks noEditPoints="1"/>
                  </p:cNvSpPr>
                  <p:nvPr/>
                </p:nvSpPr>
                <p:spPr bwMode="black">
                  <a:xfrm>
                    <a:off x="3420415" y="728965"/>
                    <a:ext cx="707382" cy="712443"/>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137" tIns="60568" rIns="121137" bIns="60568"/>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sz="1060" dirty="0">
                      <a:solidFill>
                        <a:schemeClr val="bg1"/>
                      </a:solidFill>
                      <a:latin typeface="微软雅黑" panose="020B0503020204020204" pitchFamily="34" charset="-122"/>
                    </a:endParaRPr>
                  </a:p>
                </p:txBody>
              </p:sp>
              <p:sp>
                <p:nvSpPr>
                  <p:cNvPr id="36" name="Freeform 18">
                    <a:extLst/>
                  </p:cNvPr>
                  <p:cNvSpPr>
                    <a:spLocks noEditPoints="1"/>
                  </p:cNvSpPr>
                  <p:nvPr/>
                </p:nvSpPr>
                <p:spPr bwMode="black">
                  <a:xfrm>
                    <a:off x="4030227" y="652321"/>
                    <a:ext cx="358918" cy="386705"/>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137" tIns="60568" rIns="121137" bIns="60568"/>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sz="1060" dirty="0">
                      <a:solidFill>
                        <a:schemeClr val="bg1"/>
                      </a:solidFill>
                      <a:latin typeface="微软雅黑" panose="020B0503020204020204" pitchFamily="34" charset="-122"/>
                    </a:endParaRPr>
                  </a:p>
                </p:txBody>
              </p:sp>
            </p:grpSp>
            <p:sp>
              <p:nvSpPr>
                <p:cNvPr id="34" name="矩形 33">
                  <a:extLst/>
                </p:cNvPr>
                <p:cNvSpPr/>
                <p:nvPr/>
              </p:nvSpPr>
              <p:spPr>
                <a:xfrm>
                  <a:off x="1267522" y="2495720"/>
                  <a:ext cx="1270077" cy="437980"/>
                </a:xfrm>
                <a:prstGeom prst="rect">
                  <a:avLst/>
                </a:prstGeom>
              </p:spPr>
              <p:txBody>
                <a:bodyPr>
                  <a:spAutoFit/>
                </a:bodyPr>
                <a:lstStyle/>
                <a:p>
                  <a:pPr algn="ctr">
                    <a:defRPr/>
                  </a:pPr>
                  <a:r>
                    <a:rPr lang="zh-CN" altLang="en-US" sz="1590" b="1" dirty="0">
                      <a:solidFill>
                        <a:schemeClr val="bg1"/>
                      </a:solidFill>
                      <a:latin typeface="+mn-ea"/>
                    </a:rPr>
                    <a:t>强化党委和政府的领导责任</a:t>
                  </a:r>
                </a:p>
              </p:txBody>
            </p:sp>
          </p:grpSp>
          <p:grpSp>
            <p:nvGrpSpPr>
              <p:cNvPr id="72717" name="组合 19"/>
              <p:cNvGrpSpPr>
                <a:grpSpLocks/>
              </p:cNvGrpSpPr>
              <p:nvPr/>
            </p:nvGrpSpPr>
            <p:grpSpPr bwMode="auto">
              <a:xfrm>
                <a:off x="3661711" y="1390650"/>
                <a:ext cx="1790700" cy="1790700"/>
                <a:chOff x="3632597" y="1400174"/>
                <a:chExt cx="1790700" cy="1790700"/>
              </a:xfrm>
            </p:grpSpPr>
            <p:grpSp>
              <p:nvGrpSpPr>
                <p:cNvPr id="72724" name="组合 26"/>
                <p:cNvGrpSpPr>
                  <a:grpSpLocks/>
                </p:cNvGrpSpPr>
                <p:nvPr/>
              </p:nvGrpSpPr>
              <p:grpSpPr bwMode="auto">
                <a:xfrm>
                  <a:off x="3632597" y="1400174"/>
                  <a:ext cx="1790700" cy="1790700"/>
                  <a:chOff x="3632597" y="1400174"/>
                  <a:chExt cx="1790700" cy="1790700"/>
                </a:xfrm>
              </p:grpSpPr>
              <p:sp>
                <p:nvSpPr>
                  <p:cNvPr id="30" name="椭圆 29">
                    <a:extLst/>
                  </p:cNvPr>
                  <p:cNvSpPr/>
                  <p:nvPr/>
                </p:nvSpPr>
                <p:spPr>
                  <a:xfrm>
                    <a:off x="3632869" y="1400174"/>
                    <a:ext cx="1790522" cy="1790108"/>
                  </a:xfrm>
                  <a:prstGeom prst="ellipse">
                    <a:avLst/>
                  </a:prstGeom>
                  <a:solidFill>
                    <a:schemeClr val="bg1"/>
                  </a:solidFill>
                  <a:ln w="28575">
                    <a:solidFill>
                      <a:schemeClr val="accent4">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793" dirty="0">
                      <a:solidFill>
                        <a:schemeClr val="bg1"/>
                      </a:solidFill>
                      <a:latin typeface="微软雅黑" panose="020B0503020204020204" pitchFamily="34" charset="-122"/>
                      <a:ea typeface="微软雅黑" panose="020B0503020204020204" pitchFamily="34" charset="-122"/>
                    </a:endParaRPr>
                  </a:p>
                </p:txBody>
              </p:sp>
              <p:sp>
                <p:nvSpPr>
                  <p:cNvPr id="31" name="椭圆 30">
                    <a:extLst/>
                  </p:cNvPr>
                  <p:cNvSpPr/>
                  <p:nvPr/>
                </p:nvSpPr>
                <p:spPr>
                  <a:xfrm>
                    <a:off x="3736719" y="1504001"/>
                    <a:ext cx="1582821" cy="1582456"/>
                  </a:xfrm>
                  <a:prstGeom prst="ellipse">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793" dirty="0">
                      <a:solidFill>
                        <a:schemeClr val="bg1"/>
                      </a:solidFill>
                      <a:latin typeface="微软雅黑" panose="020B0503020204020204" pitchFamily="34" charset="-122"/>
                      <a:ea typeface="微软雅黑" panose="020B0503020204020204" pitchFamily="34" charset="-122"/>
                    </a:endParaRPr>
                  </a:p>
                </p:txBody>
              </p:sp>
            </p:grpSp>
            <p:pic>
              <p:nvPicPr>
                <p:cNvPr id="72725" name="Picture 4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42503" y="1771112"/>
                  <a:ext cx="570887" cy="59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矩形 28">
                  <a:extLst/>
                </p:cNvPr>
                <p:cNvSpPr/>
                <p:nvPr/>
              </p:nvSpPr>
              <p:spPr>
                <a:xfrm>
                  <a:off x="3893092" y="2495720"/>
                  <a:ext cx="1270077" cy="437980"/>
                </a:xfrm>
                <a:prstGeom prst="rect">
                  <a:avLst/>
                </a:prstGeom>
              </p:spPr>
              <p:txBody>
                <a:bodyPr>
                  <a:spAutoFit/>
                </a:bodyPr>
                <a:lstStyle/>
                <a:p>
                  <a:pPr algn="ctr">
                    <a:defRPr/>
                  </a:pPr>
                  <a:r>
                    <a:rPr lang="zh-CN" altLang="en-US" sz="1590" b="1" dirty="0">
                      <a:solidFill>
                        <a:srgbClr val="2464CB"/>
                      </a:solidFill>
                      <a:latin typeface="微软雅黑" panose="020B0503020204020204" pitchFamily="34" charset="-122"/>
                      <a:ea typeface="微软雅黑" panose="020B0503020204020204" pitchFamily="34" charset="-122"/>
                    </a:rPr>
                    <a:t>明确了各有关部门的监管职责</a:t>
                  </a:r>
                </a:p>
              </p:txBody>
            </p:sp>
          </p:grpSp>
          <p:grpSp>
            <p:nvGrpSpPr>
              <p:cNvPr id="72718" name="组合 20"/>
              <p:cNvGrpSpPr>
                <a:grpSpLocks/>
              </p:cNvGrpSpPr>
              <p:nvPr/>
            </p:nvGrpSpPr>
            <p:grpSpPr bwMode="auto">
              <a:xfrm>
                <a:off x="6393918" y="1390650"/>
                <a:ext cx="1790700" cy="1790700"/>
                <a:chOff x="6257925" y="1400174"/>
                <a:chExt cx="1790700" cy="1790700"/>
              </a:xfrm>
            </p:grpSpPr>
            <p:grpSp>
              <p:nvGrpSpPr>
                <p:cNvPr id="72719" name="组合 21"/>
                <p:cNvGrpSpPr>
                  <a:grpSpLocks/>
                </p:cNvGrpSpPr>
                <p:nvPr/>
              </p:nvGrpSpPr>
              <p:grpSpPr bwMode="auto">
                <a:xfrm>
                  <a:off x="6257925" y="1400174"/>
                  <a:ext cx="1790700" cy="1790700"/>
                  <a:chOff x="6257925" y="1400174"/>
                  <a:chExt cx="1790700" cy="1790700"/>
                </a:xfrm>
              </p:grpSpPr>
              <p:sp>
                <p:nvSpPr>
                  <p:cNvPr id="25" name="椭圆 24">
                    <a:extLst/>
                  </p:cNvPr>
                  <p:cNvSpPr/>
                  <p:nvPr/>
                </p:nvSpPr>
                <p:spPr>
                  <a:xfrm>
                    <a:off x="6258325" y="1400174"/>
                    <a:ext cx="1790522" cy="1790108"/>
                  </a:xfrm>
                  <a:prstGeom prst="ellipse">
                    <a:avLst/>
                  </a:prstGeom>
                  <a:solidFill>
                    <a:schemeClr val="bg1"/>
                  </a:solidFill>
                  <a:ln w="28575">
                    <a:solidFill>
                      <a:schemeClr val="accent3">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793" dirty="0">
                      <a:solidFill>
                        <a:schemeClr val="bg1"/>
                      </a:solidFill>
                      <a:latin typeface="微软雅黑" panose="020B0503020204020204" pitchFamily="34" charset="-122"/>
                      <a:ea typeface="微软雅黑" panose="020B0503020204020204" pitchFamily="34" charset="-122"/>
                    </a:endParaRPr>
                  </a:p>
                </p:txBody>
              </p:sp>
              <p:sp>
                <p:nvSpPr>
                  <p:cNvPr id="26" name="椭圆 25">
                    <a:extLst/>
                  </p:cNvPr>
                  <p:cNvSpPr/>
                  <p:nvPr/>
                </p:nvSpPr>
                <p:spPr>
                  <a:xfrm>
                    <a:off x="6362176" y="1504001"/>
                    <a:ext cx="1582821" cy="1582456"/>
                  </a:xfrm>
                  <a:prstGeom prst="ellipse">
                    <a:avLst/>
                  </a:pr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793" dirty="0">
                      <a:solidFill>
                        <a:schemeClr val="bg1"/>
                      </a:solidFill>
                      <a:latin typeface="微软雅黑" panose="020B0503020204020204" pitchFamily="34" charset="-122"/>
                      <a:ea typeface="微软雅黑" panose="020B0503020204020204" pitchFamily="34" charset="-122"/>
                    </a:endParaRPr>
                  </a:p>
                </p:txBody>
              </p:sp>
            </p:grpSp>
            <p:sp>
              <p:nvSpPr>
                <p:cNvPr id="72720" name="Icon-Ideas"/>
                <p:cNvSpPr>
                  <a:spLocks noEditPoints="1"/>
                </p:cNvSpPr>
                <p:nvPr/>
              </p:nvSpPr>
              <p:spPr bwMode="auto">
                <a:xfrm>
                  <a:off x="6819579" y="1742537"/>
                  <a:ext cx="667392" cy="590928"/>
                </a:xfrm>
                <a:custGeom>
                  <a:avLst/>
                  <a:gdLst>
                    <a:gd name="T0" fmla="*/ 2147483646 w 3306"/>
                    <a:gd name="T1" fmla="*/ 2147483646 h 2928"/>
                    <a:gd name="T2" fmla="*/ 2147483646 w 3306"/>
                    <a:gd name="T3" fmla="*/ 2147483646 h 2928"/>
                    <a:gd name="T4" fmla="*/ 2147483646 w 3306"/>
                    <a:gd name="T5" fmla="*/ 2147483646 h 2928"/>
                    <a:gd name="T6" fmla="*/ 2147483646 w 3306"/>
                    <a:gd name="T7" fmla="*/ 2147483646 h 2928"/>
                    <a:gd name="T8" fmla="*/ 2147483646 w 3306"/>
                    <a:gd name="T9" fmla="*/ 2147483646 h 2928"/>
                    <a:gd name="T10" fmla="*/ 2147483646 w 3306"/>
                    <a:gd name="T11" fmla="*/ 2147483646 h 2928"/>
                    <a:gd name="T12" fmla="*/ 2147483646 w 3306"/>
                    <a:gd name="T13" fmla="*/ 2147483646 h 2928"/>
                    <a:gd name="T14" fmla="*/ 2147483646 w 3306"/>
                    <a:gd name="T15" fmla="*/ 2147483646 h 2928"/>
                    <a:gd name="T16" fmla="*/ 2147483646 w 3306"/>
                    <a:gd name="T17" fmla="*/ 2147483646 h 2928"/>
                    <a:gd name="T18" fmla="*/ 2147483646 w 3306"/>
                    <a:gd name="T19" fmla="*/ 2147483646 h 2928"/>
                    <a:gd name="T20" fmla="*/ 2147483646 w 3306"/>
                    <a:gd name="T21" fmla="*/ 2147483646 h 2928"/>
                    <a:gd name="T22" fmla="*/ 2147483646 w 3306"/>
                    <a:gd name="T23" fmla="*/ 0 h 2928"/>
                    <a:gd name="T24" fmla="*/ 2147483646 w 3306"/>
                    <a:gd name="T25" fmla="*/ 2147483646 h 2928"/>
                    <a:gd name="T26" fmla="*/ 2147483646 w 3306"/>
                    <a:gd name="T27" fmla="*/ 2147483646 h 2928"/>
                    <a:gd name="T28" fmla="*/ 2147483646 w 3306"/>
                    <a:gd name="T29" fmla="*/ 2147483646 h 2928"/>
                    <a:gd name="T30" fmla="*/ 2147483646 w 3306"/>
                    <a:gd name="T31" fmla="*/ 2147483646 h 2928"/>
                    <a:gd name="T32" fmla="*/ 2147483646 w 3306"/>
                    <a:gd name="T33" fmla="*/ 2147483646 h 2928"/>
                    <a:gd name="T34" fmla="*/ 2147483646 w 3306"/>
                    <a:gd name="T35" fmla="*/ 2147483646 h 2928"/>
                    <a:gd name="T36" fmla="*/ 2147483646 w 3306"/>
                    <a:gd name="T37" fmla="*/ 2147483646 h 2928"/>
                    <a:gd name="T38" fmla="*/ 2147483646 w 3306"/>
                    <a:gd name="T39" fmla="*/ 2147483646 h 2928"/>
                    <a:gd name="T40" fmla="*/ 2147483646 w 3306"/>
                    <a:gd name="T41" fmla="*/ 2147483646 h 2928"/>
                    <a:gd name="T42" fmla="*/ 2147483646 w 3306"/>
                    <a:gd name="T43" fmla="*/ 2147483646 h 2928"/>
                    <a:gd name="T44" fmla="*/ 2147483646 w 3306"/>
                    <a:gd name="T45" fmla="*/ 2147483646 h 2928"/>
                    <a:gd name="T46" fmla="*/ 2147483646 w 3306"/>
                    <a:gd name="T47" fmla="*/ 2147483646 h 2928"/>
                    <a:gd name="T48" fmla="*/ 2147483646 w 3306"/>
                    <a:gd name="T49" fmla="*/ 2147483646 h 2928"/>
                    <a:gd name="T50" fmla="*/ 2147483646 w 3306"/>
                    <a:gd name="T51" fmla="*/ 2147483646 h 2928"/>
                    <a:gd name="T52" fmla="*/ 0 w 3306"/>
                    <a:gd name="T53" fmla="*/ 2147483646 h 2928"/>
                    <a:gd name="T54" fmla="*/ 2147483646 w 3306"/>
                    <a:gd name="T55" fmla="*/ 2147483646 h 2928"/>
                    <a:gd name="T56" fmla="*/ 2147483646 w 3306"/>
                    <a:gd name="T57" fmla="*/ 2147483646 h 2928"/>
                    <a:gd name="T58" fmla="*/ 2147483646 w 3306"/>
                    <a:gd name="T59" fmla="*/ 2147483646 h 2928"/>
                    <a:gd name="T60" fmla="*/ 2147483646 w 3306"/>
                    <a:gd name="T61" fmla="*/ 2147483646 h 2928"/>
                    <a:gd name="T62" fmla="*/ 2147483646 w 3306"/>
                    <a:gd name="T63" fmla="*/ 2147483646 h 2928"/>
                    <a:gd name="T64" fmla="*/ 2147483646 w 3306"/>
                    <a:gd name="T65" fmla="*/ 2147483646 h 2928"/>
                    <a:gd name="T66" fmla="*/ 2147483646 w 3306"/>
                    <a:gd name="T67" fmla="*/ 2147483646 h 2928"/>
                    <a:gd name="T68" fmla="*/ 2147483646 w 3306"/>
                    <a:gd name="T69" fmla="*/ 2147483646 h 2928"/>
                    <a:gd name="T70" fmla="*/ 2147483646 w 3306"/>
                    <a:gd name="T71" fmla="*/ 2147483646 h 2928"/>
                    <a:gd name="T72" fmla="*/ 2147483646 w 3306"/>
                    <a:gd name="T73" fmla="*/ 2147483646 h 29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306" h="2928">
                      <a:moveTo>
                        <a:pt x="1653" y="751"/>
                      </a:moveTo>
                      <a:cubicBezTo>
                        <a:pt x="1155" y="751"/>
                        <a:pt x="751" y="1156"/>
                        <a:pt x="751" y="1653"/>
                      </a:cubicBezTo>
                      <a:cubicBezTo>
                        <a:pt x="751" y="1977"/>
                        <a:pt x="922" y="2260"/>
                        <a:pt x="1178" y="2420"/>
                      </a:cubicBezTo>
                      <a:cubicBezTo>
                        <a:pt x="1178" y="2807"/>
                        <a:pt x="1178" y="2807"/>
                        <a:pt x="1178" y="2807"/>
                      </a:cubicBezTo>
                      <a:cubicBezTo>
                        <a:pt x="1178" y="2874"/>
                        <a:pt x="1233" y="2928"/>
                        <a:pt x="1300" y="2928"/>
                      </a:cubicBezTo>
                      <a:cubicBezTo>
                        <a:pt x="2006" y="2928"/>
                        <a:pt x="2006" y="2928"/>
                        <a:pt x="2006" y="2928"/>
                      </a:cubicBezTo>
                      <a:cubicBezTo>
                        <a:pt x="2073" y="2928"/>
                        <a:pt x="2127" y="2874"/>
                        <a:pt x="2127" y="2807"/>
                      </a:cubicBezTo>
                      <a:cubicBezTo>
                        <a:pt x="2127" y="2420"/>
                        <a:pt x="2127" y="2420"/>
                        <a:pt x="2127" y="2420"/>
                      </a:cubicBezTo>
                      <a:cubicBezTo>
                        <a:pt x="2384" y="2260"/>
                        <a:pt x="2555" y="1977"/>
                        <a:pt x="2555" y="1653"/>
                      </a:cubicBezTo>
                      <a:cubicBezTo>
                        <a:pt x="2555" y="1156"/>
                        <a:pt x="2150" y="751"/>
                        <a:pt x="1653" y="751"/>
                      </a:cubicBezTo>
                      <a:close/>
                      <a:moveTo>
                        <a:pt x="1884" y="2685"/>
                      </a:moveTo>
                      <a:cubicBezTo>
                        <a:pt x="1421" y="2685"/>
                        <a:pt x="1421" y="2685"/>
                        <a:pt x="1421" y="2685"/>
                      </a:cubicBezTo>
                      <a:cubicBezTo>
                        <a:pt x="1421" y="2525"/>
                        <a:pt x="1421" y="2525"/>
                        <a:pt x="1421" y="2525"/>
                      </a:cubicBezTo>
                      <a:cubicBezTo>
                        <a:pt x="1495" y="2544"/>
                        <a:pt x="1573" y="2555"/>
                        <a:pt x="1653" y="2555"/>
                      </a:cubicBezTo>
                      <a:cubicBezTo>
                        <a:pt x="1733" y="2555"/>
                        <a:pt x="1810" y="2544"/>
                        <a:pt x="1884" y="2525"/>
                      </a:cubicBezTo>
                      <a:lnTo>
                        <a:pt x="1884" y="2685"/>
                      </a:lnTo>
                      <a:close/>
                      <a:moveTo>
                        <a:pt x="1653" y="2312"/>
                      </a:moveTo>
                      <a:cubicBezTo>
                        <a:pt x="1289" y="2312"/>
                        <a:pt x="994" y="2016"/>
                        <a:pt x="994" y="1653"/>
                      </a:cubicBezTo>
                      <a:cubicBezTo>
                        <a:pt x="994" y="1290"/>
                        <a:pt x="1289" y="994"/>
                        <a:pt x="1653" y="994"/>
                      </a:cubicBezTo>
                      <a:cubicBezTo>
                        <a:pt x="2016" y="994"/>
                        <a:pt x="2312" y="1290"/>
                        <a:pt x="2312" y="1653"/>
                      </a:cubicBezTo>
                      <a:cubicBezTo>
                        <a:pt x="2312" y="2016"/>
                        <a:pt x="2016" y="2312"/>
                        <a:pt x="1653" y="2312"/>
                      </a:cubicBezTo>
                      <a:close/>
                      <a:moveTo>
                        <a:pt x="1532" y="501"/>
                      </a:moveTo>
                      <a:cubicBezTo>
                        <a:pt x="1532" y="121"/>
                        <a:pt x="1532" y="121"/>
                        <a:pt x="1532" y="121"/>
                      </a:cubicBezTo>
                      <a:cubicBezTo>
                        <a:pt x="1532" y="54"/>
                        <a:pt x="1586" y="0"/>
                        <a:pt x="1653" y="0"/>
                      </a:cubicBezTo>
                      <a:cubicBezTo>
                        <a:pt x="1720" y="0"/>
                        <a:pt x="1774" y="54"/>
                        <a:pt x="1774" y="121"/>
                      </a:cubicBezTo>
                      <a:cubicBezTo>
                        <a:pt x="1774" y="501"/>
                        <a:pt x="1774" y="501"/>
                        <a:pt x="1774" y="501"/>
                      </a:cubicBezTo>
                      <a:cubicBezTo>
                        <a:pt x="1774" y="568"/>
                        <a:pt x="1720" y="622"/>
                        <a:pt x="1653" y="622"/>
                      </a:cubicBezTo>
                      <a:cubicBezTo>
                        <a:pt x="1586" y="622"/>
                        <a:pt x="1532" y="568"/>
                        <a:pt x="1532" y="501"/>
                      </a:cubicBezTo>
                      <a:close/>
                      <a:moveTo>
                        <a:pt x="2382" y="924"/>
                      </a:moveTo>
                      <a:cubicBezTo>
                        <a:pt x="2334" y="877"/>
                        <a:pt x="2334" y="800"/>
                        <a:pt x="2382" y="752"/>
                      </a:cubicBezTo>
                      <a:cubicBezTo>
                        <a:pt x="2650" y="484"/>
                        <a:pt x="2650" y="484"/>
                        <a:pt x="2650" y="484"/>
                      </a:cubicBezTo>
                      <a:cubicBezTo>
                        <a:pt x="2697" y="437"/>
                        <a:pt x="2774" y="437"/>
                        <a:pt x="2822" y="484"/>
                      </a:cubicBezTo>
                      <a:cubicBezTo>
                        <a:pt x="2869" y="531"/>
                        <a:pt x="2869" y="608"/>
                        <a:pt x="2822" y="656"/>
                      </a:cubicBezTo>
                      <a:cubicBezTo>
                        <a:pt x="2553" y="924"/>
                        <a:pt x="2553" y="924"/>
                        <a:pt x="2553" y="924"/>
                      </a:cubicBezTo>
                      <a:cubicBezTo>
                        <a:pt x="2530" y="948"/>
                        <a:pt x="2499" y="960"/>
                        <a:pt x="2468" y="960"/>
                      </a:cubicBezTo>
                      <a:cubicBezTo>
                        <a:pt x="2436" y="960"/>
                        <a:pt x="2405" y="948"/>
                        <a:pt x="2382" y="924"/>
                      </a:cubicBezTo>
                      <a:close/>
                      <a:moveTo>
                        <a:pt x="924" y="2382"/>
                      </a:moveTo>
                      <a:cubicBezTo>
                        <a:pt x="971" y="2429"/>
                        <a:pt x="971" y="2506"/>
                        <a:pt x="924" y="2554"/>
                      </a:cubicBezTo>
                      <a:cubicBezTo>
                        <a:pt x="656" y="2822"/>
                        <a:pt x="656" y="2822"/>
                        <a:pt x="656" y="2822"/>
                      </a:cubicBezTo>
                      <a:cubicBezTo>
                        <a:pt x="632" y="2846"/>
                        <a:pt x="600" y="2858"/>
                        <a:pt x="570" y="2858"/>
                      </a:cubicBezTo>
                      <a:cubicBezTo>
                        <a:pt x="539" y="2858"/>
                        <a:pt x="507" y="2846"/>
                        <a:pt x="484" y="2822"/>
                      </a:cubicBezTo>
                      <a:cubicBezTo>
                        <a:pt x="436" y="2775"/>
                        <a:pt x="436" y="2698"/>
                        <a:pt x="484" y="2650"/>
                      </a:cubicBezTo>
                      <a:cubicBezTo>
                        <a:pt x="752" y="2382"/>
                        <a:pt x="752" y="2382"/>
                        <a:pt x="752" y="2382"/>
                      </a:cubicBezTo>
                      <a:cubicBezTo>
                        <a:pt x="800" y="2335"/>
                        <a:pt x="877" y="2335"/>
                        <a:pt x="924" y="2382"/>
                      </a:cubicBezTo>
                      <a:close/>
                      <a:moveTo>
                        <a:pt x="3306" y="1653"/>
                      </a:moveTo>
                      <a:cubicBezTo>
                        <a:pt x="3306" y="1720"/>
                        <a:pt x="3252" y="1775"/>
                        <a:pt x="3185" y="1775"/>
                      </a:cubicBezTo>
                      <a:cubicBezTo>
                        <a:pt x="2805" y="1775"/>
                        <a:pt x="2805" y="1775"/>
                        <a:pt x="2805" y="1775"/>
                      </a:cubicBezTo>
                      <a:cubicBezTo>
                        <a:pt x="2738" y="1775"/>
                        <a:pt x="2684" y="1720"/>
                        <a:pt x="2684" y="1653"/>
                      </a:cubicBezTo>
                      <a:cubicBezTo>
                        <a:pt x="2684" y="1586"/>
                        <a:pt x="2738" y="1532"/>
                        <a:pt x="2805" y="1532"/>
                      </a:cubicBezTo>
                      <a:cubicBezTo>
                        <a:pt x="3185" y="1532"/>
                        <a:pt x="3185" y="1532"/>
                        <a:pt x="3185" y="1532"/>
                      </a:cubicBezTo>
                      <a:cubicBezTo>
                        <a:pt x="3252" y="1532"/>
                        <a:pt x="3306" y="1586"/>
                        <a:pt x="3306" y="1653"/>
                      </a:cubicBezTo>
                      <a:close/>
                      <a:moveTo>
                        <a:pt x="500" y="1775"/>
                      </a:moveTo>
                      <a:cubicBezTo>
                        <a:pt x="121" y="1775"/>
                        <a:pt x="121" y="1775"/>
                        <a:pt x="121" y="1775"/>
                      </a:cubicBezTo>
                      <a:cubicBezTo>
                        <a:pt x="54" y="1775"/>
                        <a:pt x="0" y="1720"/>
                        <a:pt x="0" y="1653"/>
                      </a:cubicBezTo>
                      <a:cubicBezTo>
                        <a:pt x="0" y="1586"/>
                        <a:pt x="54" y="1532"/>
                        <a:pt x="121" y="1532"/>
                      </a:cubicBezTo>
                      <a:cubicBezTo>
                        <a:pt x="500" y="1532"/>
                        <a:pt x="500" y="1532"/>
                        <a:pt x="500" y="1532"/>
                      </a:cubicBezTo>
                      <a:cubicBezTo>
                        <a:pt x="568" y="1532"/>
                        <a:pt x="622" y="1586"/>
                        <a:pt x="622" y="1653"/>
                      </a:cubicBezTo>
                      <a:cubicBezTo>
                        <a:pt x="622" y="1720"/>
                        <a:pt x="568" y="1775"/>
                        <a:pt x="500" y="1775"/>
                      </a:cubicBezTo>
                      <a:close/>
                      <a:moveTo>
                        <a:pt x="2822" y="2650"/>
                      </a:moveTo>
                      <a:cubicBezTo>
                        <a:pt x="2869" y="2698"/>
                        <a:pt x="2869" y="2775"/>
                        <a:pt x="2822" y="2822"/>
                      </a:cubicBezTo>
                      <a:cubicBezTo>
                        <a:pt x="2798" y="2846"/>
                        <a:pt x="2767" y="2857"/>
                        <a:pt x="2736" y="2857"/>
                      </a:cubicBezTo>
                      <a:cubicBezTo>
                        <a:pt x="2705" y="2857"/>
                        <a:pt x="2674" y="2846"/>
                        <a:pt x="2650" y="2822"/>
                      </a:cubicBezTo>
                      <a:cubicBezTo>
                        <a:pt x="2382" y="2554"/>
                        <a:pt x="2382" y="2554"/>
                        <a:pt x="2382" y="2554"/>
                      </a:cubicBezTo>
                      <a:cubicBezTo>
                        <a:pt x="2334" y="2506"/>
                        <a:pt x="2334" y="2429"/>
                        <a:pt x="2382" y="2382"/>
                      </a:cubicBezTo>
                      <a:cubicBezTo>
                        <a:pt x="2429" y="2335"/>
                        <a:pt x="2506" y="2335"/>
                        <a:pt x="2553" y="2382"/>
                      </a:cubicBezTo>
                      <a:lnTo>
                        <a:pt x="2822" y="2650"/>
                      </a:lnTo>
                      <a:close/>
                      <a:moveTo>
                        <a:pt x="484" y="656"/>
                      </a:moveTo>
                      <a:cubicBezTo>
                        <a:pt x="436" y="608"/>
                        <a:pt x="436" y="531"/>
                        <a:pt x="484" y="484"/>
                      </a:cubicBezTo>
                      <a:cubicBezTo>
                        <a:pt x="531" y="437"/>
                        <a:pt x="608" y="437"/>
                        <a:pt x="656" y="484"/>
                      </a:cubicBezTo>
                      <a:cubicBezTo>
                        <a:pt x="924" y="752"/>
                        <a:pt x="924" y="752"/>
                        <a:pt x="924" y="752"/>
                      </a:cubicBezTo>
                      <a:cubicBezTo>
                        <a:pt x="971" y="800"/>
                        <a:pt x="971" y="877"/>
                        <a:pt x="924" y="924"/>
                      </a:cubicBezTo>
                      <a:cubicBezTo>
                        <a:pt x="900" y="948"/>
                        <a:pt x="869" y="960"/>
                        <a:pt x="838" y="960"/>
                      </a:cubicBezTo>
                      <a:cubicBezTo>
                        <a:pt x="807" y="960"/>
                        <a:pt x="776" y="948"/>
                        <a:pt x="752" y="924"/>
                      </a:cubicBezTo>
                      <a:lnTo>
                        <a:pt x="484" y="65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0860" tIns="45432" rIns="90860" bIns="45432"/>
                <a:lstStyle/>
                <a:p>
                  <a:endParaRPr lang="zh-CN" altLang="en-US" sz="1793"/>
                </a:p>
              </p:txBody>
            </p:sp>
            <p:sp>
              <p:nvSpPr>
                <p:cNvPr id="24" name="矩形 23">
                  <a:extLst/>
                </p:cNvPr>
                <p:cNvSpPr/>
                <p:nvPr/>
              </p:nvSpPr>
              <p:spPr>
                <a:xfrm>
                  <a:off x="6518548" y="2493334"/>
                  <a:ext cx="1270077" cy="439173"/>
                </a:xfrm>
                <a:prstGeom prst="rect">
                  <a:avLst/>
                </a:prstGeom>
              </p:spPr>
              <p:txBody>
                <a:bodyPr>
                  <a:spAutoFit/>
                </a:bodyPr>
                <a:lstStyle/>
                <a:p>
                  <a:pPr algn="ctr">
                    <a:defRPr/>
                  </a:pPr>
                  <a:r>
                    <a:rPr lang="zh-CN" altLang="en-US" sz="1590" b="1" dirty="0">
                      <a:solidFill>
                        <a:srgbClr val="0000FF"/>
                      </a:solidFill>
                      <a:latin typeface="+mn-ea"/>
                    </a:rPr>
                    <a:t>压实生产经营单位的主体责任</a:t>
                  </a:r>
                </a:p>
              </p:txBody>
            </p:sp>
          </p:grpSp>
        </p:grpSp>
        <p:sp>
          <p:nvSpPr>
            <p:cNvPr id="14" name="TextBox 36">
              <a:extLst/>
            </p:cNvPr>
            <p:cNvSpPr txBox="1"/>
            <p:nvPr/>
          </p:nvSpPr>
          <p:spPr>
            <a:xfrm>
              <a:off x="706429" y="3471948"/>
              <a:ext cx="2145044" cy="1347197"/>
            </a:xfrm>
            <a:prstGeom prst="rect">
              <a:avLst/>
            </a:prstGeom>
            <a:solidFill>
              <a:srgbClr val="99FFCC"/>
            </a:solidFill>
          </p:spPr>
          <p:style>
            <a:lnRef idx="2">
              <a:schemeClr val="dk1"/>
            </a:lnRef>
            <a:fillRef idx="1">
              <a:schemeClr val="lt1"/>
            </a:fillRef>
            <a:effectRef idx="0">
              <a:schemeClr val="dk1"/>
            </a:effectRef>
            <a:fontRef idx="minor">
              <a:schemeClr val="dk1"/>
            </a:fontRef>
          </p:style>
          <p:txBody>
            <a:bodyPr>
              <a:spAutoFit/>
            </a:bodyPr>
            <a:lstStyle/>
            <a:p>
              <a:pPr marL="227122" indent="-227122">
                <a:lnSpc>
                  <a:spcPts val="2191"/>
                </a:lnSpc>
                <a:buFont typeface="Wingdings" panose="05000000000000000000" pitchFamily="2" charset="2"/>
                <a:buChar char="Ø"/>
                <a:defRPr/>
              </a:pPr>
              <a:r>
                <a:rPr lang="zh-CN" altLang="en-US" sz="1590" dirty="0">
                  <a:solidFill>
                    <a:schemeClr val="tx1">
                      <a:lumMod val="85000"/>
                      <a:lumOff val="15000"/>
                    </a:schemeClr>
                  </a:solidFill>
                  <a:latin typeface="+mn-ea"/>
                </a:rPr>
                <a:t>明确了安全生产工作</a:t>
              </a:r>
              <a:r>
                <a:rPr lang="zh-CN" altLang="en-US" sz="1590" b="1" dirty="0">
                  <a:solidFill>
                    <a:srgbClr val="0000FF"/>
                  </a:solidFill>
                  <a:latin typeface="+mn-ea"/>
                </a:rPr>
                <a:t>坚持党的领导</a:t>
              </a:r>
              <a:endParaRPr lang="en-US" altLang="zh-CN" sz="1590" b="1" dirty="0">
                <a:solidFill>
                  <a:srgbClr val="0000FF"/>
                </a:solidFill>
                <a:latin typeface="+mn-ea"/>
              </a:endParaRPr>
            </a:p>
            <a:p>
              <a:pPr marL="227122" indent="-227122">
                <a:lnSpc>
                  <a:spcPts val="2191"/>
                </a:lnSpc>
                <a:buFont typeface="Wingdings" panose="05000000000000000000" pitchFamily="2" charset="2"/>
                <a:buChar char="Ø"/>
                <a:defRPr/>
              </a:pPr>
              <a:r>
                <a:rPr lang="zh-CN" altLang="en-US" sz="1590" dirty="0">
                  <a:solidFill>
                    <a:schemeClr val="tx1">
                      <a:lumMod val="85000"/>
                      <a:lumOff val="15000"/>
                    </a:schemeClr>
                  </a:solidFill>
                  <a:latin typeface="+mn-ea"/>
                </a:rPr>
                <a:t>各级人民政府加强</a:t>
              </a:r>
              <a:r>
                <a:rPr lang="zh-CN" altLang="en-US" sz="1590" b="1" dirty="0">
                  <a:solidFill>
                    <a:srgbClr val="0000FF"/>
                  </a:solidFill>
                  <a:latin typeface="+mn-ea"/>
                </a:rPr>
                <a:t>安全生产基础设施建设和安全生产监管能力建设</a:t>
              </a:r>
              <a:r>
                <a:rPr lang="zh-CN" altLang="en-US" sz="1590" dirty="0">
                  <a:solidFill>
                    <a:schemeClr val="tx1">
                      <a:lumMod val="85000"/>
                      <a:lumOff val="15000"/>
                    </a:schemeClr>
                  </a:solidFill>
                  <a:latin typeface="+mn-ea"/>
                </a:rPr>
                <a:t>，所需经费列入本级预算</a:t>
              </a:r>
            </a:p>
          </p:txBody>
        </p:sp>
        <p:sp>
          <p:nvSpPr>
            <p:cNvPr id="15" name="TextBox 36">
              <a:extLst/>
            </p:cNvPr>
            <p:cNvSpPr txBox="1"/>
            <p:nvPr/>
          </p:nvSpPr>
          <p:spPr>
            <a:xfrm>
              <a:off x="3201222" y="3475528"/>
              <a:ext cx="2616549" cy="1361676"/>
            </a:xfrm>
            <a:prstGeom prst="rect">
              <a:avLst/>
            </a:prstGeom>
            <a:solidFill>
              <a:srgbClr val="99FFCC"/>
            </a:solidFill>
          </p:spPr>
          <p:style>
            <a:lnRef idx="2">
              <a:schemeClr val="dk1"/>
            </a:lnRef>
            <a:fillRef idx="1">
              <a:schemeClr val="lt1"/>
            </a:fillRef>
            <a:effectRef idx="0">
              <a:schemeClr val="dk1"/>
            </a:effectRef>
            <a:fontRef idx="minor">
              <a:schemeClr val="dk1"/>
            </a:fontRef>
          </p:style>
          <p:txBody>
            <a:bodyPr>
              <a:spAutoFit/>
            </a:bodyPr>
            <a:lstStyle/>
            <a:p>
              <a:pPr marL="227122" indent="-227122">
                <a:buFont typeface="Wingdings" panose="05000000000000000000" pitchFamily="2" charset="2"/>
                <a:buChar char="Ø"/>
                <a:defRPr/>
              </a:pPr>
              <a:r>
                <a:rPr lang="zh-CN" altLang="en-US" sz="1590" dirty="0">
                  <a:solidFill>
                    <a:schemeClr val="tx1">
                      <a:lumMod val="85000"/>
                      <a:lumOff val="15000"/>
                    </a:schemeClr>
                  </a:solidFill>
                  <a:latin typeface="+mn-ea"/>
                </a:rPr>
                <a:t>规定安全生产工作实行“</a:t>
              </a:r>
              <a:r>
                <a:rPr lang="zh-CN" altLang="en-US" sz="1590" b="1" dirty="0">
                  <a:solidFill>
                    <a:srgbClr val="0000FF"/>
                  </a:solidFill>
                  <a:latin typeface="+mn-ea"/>
                </a:rPr>
                <a:t>管行业必须管安全、管业务必须管安全、管生产经营必须管安全</a:t>
              </a:r>
              <a:r>
                <a:rPr lang="zh-CN" altLang="en-US" sz="1590" dirty="0">
                  <a:solidFill>
                    <a:schemeClr val="tx1">
                      <a:lumMod val="85000"/>
                      <a:lumOff val="15000"/>
                    </a:schemeClr>
                  </a:solidFill>
                  <a:latin typeface="+mn-ea"/>
                </a:rPr>
                <a:t>”。</a:t>
              </a:r>
              <a:endParaRPr lang="en-US" altLang="zh-CN" sz="1590" dirty="0">
                <a:solidFill>
                  <a:schemeClr val="tx1">
                    <a:lumMod val="85000"/>
                    <a:lumOff val="15000"/>
                  </a:schemeClr>
                </a:solidFill>
                <a:latin typeface="+mn-ea"/>
              </a:endParaRPr>
            </a:p>
            <a:p>
              <a:pPr marL="227122" indent="-227122">
                <a:buFont typeface="Wingdings" panose="05000000000000000000" pitchFamily="2" charset="2"/>
                <a:buChar char="Ø"/>
                <a:defRPr/>
              </a:pPr>
              <a:r>
                <a:rPr lang="zh-CN" altLang="en-US" sz="1590" dirty="0">
                  <a:solidFill>
                    <a:schemeClr val="tx1">
                      <a:lumMod val="85000"/>
                      <a:lumOff val="15000"/>
                    </a:schemeClr>
                  </a:solidFill>
                  <a:latin typeface="+mn-ea"/>
                </a:rPr>
                <a:t>对新兴行业、领域的安全生产监管职责，如果不太明确，法律规定了由县级以上地方人民政府按照</a:t>
              </a:r>
              <a:r>
                <a:rPr lang="zh-CN" altLang="en-US" sz="1590" b="1" dirty="0">
                  <a:solidFill>
                    <a:srgbClr val="0000FF"/>
                  </a:solidFill>
                  <a:latin typeface="+mn-ea"/>
                </a:rPr>
                <a:t>业务相近的原则确定监管部门</a:t>
              </a:r>
              <a:r>
                <a:rPr lang="zh-CN" altLang="en-US" sz="1590" dirty="0">
                  <a:solidFill>
                    <a:schemeClr val="tx1">
                      <a:lumMod val="85000"/>
                      <a:lumOff val="15000"/>
                    </a:schemeClr>
                  </a:solidFill>
                  <a:latin typeface="+mn-ea"/>
                </a:rPr>
                <a:t>。</a:t>
              </a:r>
            </a:p>
          </p:txBody>
        </p:sp>
        <p:sp>
          <p:nvSpPr>
            <p:cNvPr id="16" name="TextBox 36">
              <a:extLst/>
            </p:cNvPr>
            <p:cNvSpPr txBox="1"/>
            <p:nvPr/>
          </p:nvSpPr>
          <p:spPr>
            <a:xfrm>
              <a:off x="6035021" y="3440919"/>
              <a:ext cx="2664296" cy="1361676"/>
            </a:xfrm>
            <a:prstGeom prst="rect">
              <a:avLst/>
            </a:prstGeom>
            <a:solidFill>
              <a:srgbClr val="99FFCC"/>
            </a:solidFill>
          </p:spPr>
          <p:style>
            <a:lnRef idx="2">
              <a:schemeClr val="dk1"/>
            </a:lnRef>
            <a:fillRef idx="1">
              <a:schemeClr val="lt1"/>
            </a:fillRef>
            <a:effectRef idx="0">
              <a:schemeClr val="dk1"/>
            </a:effectRef>
            <a:fontRef idx="minor">
              <a:schemeClr val="dk1"/>
            </a:fontRef>
          </p:style>
          <p:txBody>
            <a:bodyPr>
              <a:spAutoFit/>
            </a:bodyPr>
            <a:lstStyle/>
            <a:p>
              <a:pPr marL="227122" indent="-227122">
                <a:buFont typeface="Wingdings" panose="05000000000000000000" pitchFamily="2" charset="2"/>
                <a:buChar char="Ø"/>
                <a:defRPr/>
              </a:pPr>
              <a:r>
                <a:rPr lang="zh-CN" altLang="en-US" sz="1590" dirty="0">
                  <a:solidFill>
                    <a:schemeClr val="tx1">
                      <a:lumMod val="85000"/>
                      <a:lumOff val="15000"/>
                    </a:schemeClr>
                  </a:solidFill>
                  <a:latin typeface="+mn-ea"/>
                </a:rPr>
                <a:t>明确了生产经营单位的主要负责人是本单位的安全生产</a:t>
              </a:r>
              <a:r>
                <a:rPr lang="zh-CN" altLang="en-US" sz="1590" b="1" dirty="0">
                  <a:solidFill>
                    <a:srgbClr val="0000FF"/>
                  </a:solidFill>
                  <a:latin typeface="+mn-ea"/>
                </a:rPr>
                <a:t>第一责任人</a:t>
              </a:r>
              <a:endParaRPr lang="en-US" altLang="zh-CN" sz="1590" b="1" dirty="0">
                <a:solidFill>
                  <a:srgbClr val="0000FF"/>
                </a:solidFill>
                <a:latin typeface="+mn-ea"/>
              </a:endParaRPr>
            </a:p>
            <a:p>
              <a:pPr marL="227122" indent="-227122">
                <a:buFont typeface="Wingdings" panose="05000000000000000000" pitchFamily="2" charset="2"/>
                <a:buChar char="Ø"/>
                <a:defRPr/>
              </a:pPr>
              <a:r>
                <a:rPr lang="zh-CN" altLang="en-US" sz="1590" dirty="0">
                  <a:solidFill>
                    <a:schemeClr val="tx1">
                      <a:lumMod val="85000"/>
                      <a:lumOff val="15000"/>
                    </a:schemeClr>
                  </a:solidFill>
                  <a:latin typeface="+mn-ea"/>
                </a:rPr>
                <a:t>要求各类生产经营单位落实</a:t>
              </a:r>
              <a:r>
                <a:rPr lang="zh-CN" altLang="en-US" sz="1590" b="1" dirty="0">
                  <a:solidFill>
                    <a:srgbClr val="0000FF"/>
                  </a:solidFill>
                  <a:latin typeface="+mn-ea"/>
                </a:rPr>
                <a:t>全员安全生产责任制</a:t>
              </a:r>
              <a:r>
                <a:rPr lang="zh-CN" altLang="en-US" sz="1590" dirty="0">
                  <a:solidFill>
                    <a:schemeClr val="tx1">
                      <a:lumMod val="85000"/>
                      <a:lumOff val="15000"/>
                    </a:schemeClr>
                  </a:solidFill>
                  <a:latin typeface="+mn-ea"/>
                </a:rPr>
                <a:t>、安全风险分级管控和隐患排查治理</a:t>
              </a:r>
              <a:r>
                <a:rPr lang="zh-CN" altLang="en-US" sz="1590" b="1" dirty="0">
                  <a:solidFill>
                    <a:srgbClr val="0000FF"/>
                  </a:solidFill>
                  <a:latin typeface="+mn-ea"/>
                </a:rPr>
                <a:t>双重预防机</a:t>
              </a:r>
              <a:r>
                <a:rPr lang="zh-CN" altLang="en-US" sz="1590" dirty="0">
                  <a:solidFill>
                    <a:schemeClr val="tx1">
                      <a:lumMod val="85000"/>
                      <a:lumOff val="15000"/>
                    </a:schemeClr>
                  </a:solidFill>
                  <a:latin typeface="+mn-ea"/>
                </a:rPr>
                <a:t>制，加强安全生产</a:t>
              </a:r>
              <a:r>
                <a:rPr lang="zh-CN" altLang="en-US" sz="1590" b="1" dirty="0">
                  <a:solidFill>
                    <a:srgbClr val="0000FF"/>
                  </a:solidFill>
                  <a:latin typeface="+mn-ea"/>
                </a:rPr>
                <a:t>标准化建设</a:t>
              </a:r>
              <a:r>
                <a:rPr lang="zh-CN" altLang="en-US" sz="1590" dirty="0">
                  <a:solidFill>
                    <a:schemeClr val="tx1">
                      <a:lumMod val="85000"/>
                      <a:lumOff val="15000"/>
                    </a:schemeClr>
                  </a:solidFill>
                  <a:latin typeface="+mn-ea"/>
                </a:rPr>
                <a:t>，切实提高安全生产水平。</a:t>
              </a:r>
            </a:p>
          </p:txBody>
        </p:sp>
      </p:grpSp>
      <p:sp>
        <p:nvSpPr>
          <p:cNvPr id="37" name="TextBox 27"/>
          <p:cNvSpPr txBox="1"/>
          <p:nvPr/>
        </p:nvSpPr>
        <p:spPr bwMode="auto">
          <a:xfrm>
            <a:off x="3281172" y="221287"/>
            <a:ext cx="1812196" cy="419050"/>
          </a:xfrm>
          <a:prstGeom prst="rect">
            <a:avLst/>
          </a:prstGeom>
          <a:noFill/>
        </p:spPr>
        <p:txBody>
          <a:bodyPr wrap="none">
            <a:spAutoFit/>
          </a:bodyPr>
          <a:lstStyle/>
          <a:p>
            <a:pPr>
              <a:defRPr/>
            </a:pPr>
            <a:r>
              <a:rPr lang="zh-CN" altLang="en-US" sz="2120" b="1" dirty="0">
                <a:solidFill>
                  <a:schemeClr val="bg1"/>
                </a:solidFill>
                <a:latin typeface="微软雅黑" panose="020B0503020204020204" pitchFamily="34" charset="-122"/>
                <a:ea typeface="微软雅黑" panose="020B0503020204020204" pitchFamily="34" charset="-122"/>
              </a:rPr>
              <a:t>修改总体思想</a:t>
            </a:r>
          </a:p>
        </p:txBody>
      </p:sp>
    </p:spTree>
    <p:extLst>
      <p:ext uri="{BB962C8B-B14F-4D97-AF65-F5344CB8AC3E}">
        <p14:creationId xmlns:p14="http://schemas.microsoft.com/office/powerpoint/2010/main" val="1860077303"/>
      </p:ext>
    </p:extLst>
  </p:cSld>
  <p:clrMapOvr>
    <a:masterClrMapping/>
  </p:clrMapOvr>
  <p:transition spd="slow" advTm="5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038687" y="1563830"/>
            <a:ext cx="10076156" cy="5084212"/>
          </a:xfrm>
          <a:prstGeom prst="rect">
            <a:avLst/>
          </a:prstGeom>
          <a:solidFill>
            <a:srgbClr val="CCECFF"/>
          </a:solidFill>
          <a:ln>
            <a:solidFill>
              <a:schemeClr val="tx1"/>
            </a:solidFill>
          </a:ln>
        </p:spPr>
        <p:txBody>
          <a:bodyPr wrap="square">
            <a:spAutoFit/>
          </a:bodyPr>
          <a:lstStyle/>
          <a:p>
            <a:pPr lvl="1" algn="just">
              <a:lnSpc>
                <a:spcPct val="150000"/>
              </a:lnSpc>
              <a:buClr>
                <a:srgbClr val="3A66BE"/>
              </a:buClr>
              <a:buFont typeface="Wingdings 2" panose="05020102010507070707" pitchFamily="18" charset="2"/>
              <a:buChar char="²"/>
              <a:defRPr/>
            </a:pPr>
            <a:r>
              <a:rPr lang="zh-CN" altLang="en-US" sz="1987" b="1" dirty="0">
                <a:latin typeface="+mn-ea"/>
                <a:cs typeface="+mj-ea"/>
              </a:rPr>
              <a:t>明确了</a:t>
            </a:r>
            <a:r>
              <a:rPr lang="en-US" altLang="zh-CN" sz="1987" b="1" dirty="0">
                <a:latin typeface="+mn-ea"/>
                <a:cs typeface="+mj-ea"/>
              </a:rPr>
              <a:t>“</a:t>
            </a:r>
            <a:r>
              <a:rPr lang="zh-CN" altLang="en-US" sz="1987" b="1" dirty="0">
                <a:latin typeface="+mn-ea"/>
                <a:cs typeface="+mj-ea"/>
              </a:rPr>
              <a:t>安全生产工作坚持中国共产</a:t>
            </a:r>
            <a:r>
              <a:rPr lang="zh-CN" altLang="en-US" sz="1987" b="1" dirty="0">
                <a:solidFill>
                  <a:srgbClr val="0000FF"/>
                </a:solidFill>
                <a:latin typeface="+mn-ea"/>
                <a:cs typeface="+mj-ea"/>
              </a:rPr>
              <a:t>党的领导</a:t>
            </a:r>
            <a:r>
              <a:rPr lang="en-US" altLang="zh-CN" sz="1987" b="1" dirty="0">
                <a:latin typeface="+mn-ea"/>
                <a:cs typeface="+mj-ea"/>
              </a:rPr>
              <a:t>”</a:t>
            </a:r>
            <a:r>
              <a:rPr lang="zh-CN" altLang="en-US" sz="1987" b="1" dirty="0">
                <a:latin typeface="+mn-ea"/>
                <a:cs typeface="+mj-ea"/>
              </a:rPr>
              <a:t>；</a:t>
            </a:r>
            <a:endParaRPr lang="en-US" altLang="zh-CN" sz="1987" b="1" dirty="0">
              <a:latin typeface="+mn-ea"/>
              <a:cs typeface="+mj-ea"/>
            </a:endParaRPr>
          </a:p>
          <a:p>
            <a:pPr lvl="1" algn="just">
              <a:lnSpc>
                <a:spcPct val="150000"/>
              </a:lnSpc>
              <a:buClr>
                <a:srgbClr val="3A66BE"/>
              </a:buClr>
              <a:buFont typeface="Wingdings 2" panose="05020102010507070707" pitchFamily="18" charset="2"/>
              <a:buChar char="²"/>
              <a:defRPr/>
            </a:pPr>
            <a:r>
              <a:rPr lang="en-US" altLang="zh-CN" sz="1987" b="1" dirty="0">
                <a:latin typeface="+mn-ea"/>
                <a:cs typeface="+mj-ea"/>
              </a:rPr>
              <a:t>“</a:t>
            </a:r>
            <a:r>
              <a:rPr lang="zh-CN" altLang="en-US" sz="1987" b="1" dirty="0">
                <a:solidFill>
                  <a:srgbClr val="0000FF"/>
                </a:solidFill>
                <a:latin typeface="+mn-ea"/>
                <a:cs typeface="+mj-ea"/>
              </a:rPr>
              <a:t>三管三必须</a:t>
            </a:r>
            <a:r>
              <a:rPr lang="zh-CN" altLang="en-US" sz="1987" b="1" dirty="0">
                <a:latin typeface="+mn-ea"/>
                <a:cs typeface="+mj-ea"/>
              </a:rPr>
              <a:t>＂写进《安法》，</a:t>
            </a:r>
            <a:r>
              <a:rPr lang="en-US" altLang="zh-CN" sz="1987" b="1" dirty="0">
                <a:latin typeface="+mn-ea"/>
                <a:cs typeface="+mj-ea"/>
              </a:rPr>
              <a:t>明确乡镇</a:t>
            </a:r>
            <a:r>
              <a:rPr lang="zh-CN" altLang="en-US" sz="1987" b="1" dirty="0">
                <a:latin typeface="+mn-ea"/>
                <a:cs typeface="+mj-ea"/>
              </a:rPr>
              <a:t>、</a:t>
            </a:r>
            <a:r>
              <a:rPr lang="en-US" altLang="zh-CN" sz="1987" b="1" dirty="0" err="1">
                <a:latin typeface="+mn-ea"/>
                <a:cs typeface="+mj-ea"/>
              </a:rPr>
              <a:t>街道办、开发区管理机构</a:t>
            </a:r>
            <a:r>
              <a:rPr lang="zh-CN" altLang="en-US" sz="1987" b="1" dirty="0">
                <a:latin typeface="+mn-ea"/>
                <a:cs typeface="+mj-ea"/>
              </a:rPr>
              <a:t>的安</a:t>
            </a:r>
            <a:endParaRPr lang="en-US" altLang="zh-CN" sz="1987" b="1" dirty="0">
              <a:latin typeface="+mn-ea"/>
              <a:cs typeface="+mj-ea"/>
            </a:endParaRPr>
          </a:p>
          <a:p>
            <a:pPr lvl="1" algn="just">
              <a:lnSpc>
                <a:spcPct val="150000"/>
              </a:lnSpc>
              <a:buClr>
                <a:srgbClr val="3A66BE"/>
              </a:buClr>
              <a:defRPr/>
            </a:pPr>
            <a:r>
              <a:rPr lang="en-US" altLang="zh-CN" sz="1987" b="1" dirty="0">
                <a:latin typeface="+mn-ea"/>
                <a:cs typeface="+mj-ea"/>
              </a:rPr>
              <a:t>    </a:t>
            </a:r>
            <a:r>
              <a:rPr lang="zh-CN" altLang="en-US" sz="1987" b="1" dirty="0">
                <a:latin typeface="+mn-ea"/>
                <a:cs typeface="+mj-ea"/>
              </a:rPr>
              <a:t>全监管</a:t>
            </a:r>
            <a:r>
              <a:rPr lang="en-US" altLang="zh-CN" sz="1987" b="1" dirty="0">
                <a:latin typeface="+mn-ea"/>
                <a:cs typeface="+mj-ea"/>
              </a:rPr>
              <a:t>职责</a:t>
            </a:r>
            <a:r>
              <a:rPr lang="zh-CN" altLang="en-US" sz="1987" b="1" dirty="0">
                <a:latin typeface="+mn-ea"/>
                <a:cs typeface="+mj-ea"/>
              </a:rPr>
              <a:t>，完善了监管体制；</a:t>
            </a:r>
            <a:endParaRPr lang="en-US" altLang="zh-CN" sz="1987" b="1" dirty="0">
              <a:latin typeface="+mn-ea"/>
              <a:cs typeface="+mj-ea"/>
            </a:endParaRPr>
          </a:p>
          <a:p>
            <a:pPr lvl="1" algn="just">
              <a:lnSpc>
                <a:spcPct val="150000"/>
              </a:lnSpc>
              <a:buClr>
                <a:srgbClr val="3A66BE"/>
              </a:buClr>
              <a:buFont typeface="Wingdings 2" panose="05020102010507070707" pitchFamily="18" charset="2"/>
              <a:buChar char="²"/>
              <a:defRPr/>
            </a:pPr>
            <a:r>
              <a:rPr lang="zh-CN" altLang="en-US" sz="1987" b="1" dirty="0">
                <a:latin typeface="+mn-ea"/>
                <a:cs typeface="+mj-ea"/>
              </a:rPr>
              <a:t>强化细化了企业的</a:t>
            </a:r>
            <a:r>
              <a:rPr lang="zh-CN" altLang="en-US" sz="1987" b="1" dirty="0">
                <a:solidFill>
                  <a:srgbClr val="0000FF"/>
                </a:solidFill>
                <a:latin typeface="+mn-ea"/>
                <a:cs typeface="+mj-ea"/>
              </a:rPr>
              <a:t>主体责任</a:t>
            </a:r>
            <a:r>
              <a:rPr lang="zh-CN" altLang="en-US" sz="1987" b="1" dirty="0">
                <a:latin typeface="+mn-ea"/>
                <a:cs typeface="+mj-ea"/>
              </a:rPr>
              <a:t>，强调了政府的</a:t>
            </a:r>
            <a:r>
              <a:rPr lang="zh-CN" altLang="en-US" sz="1987" b="1" dirty="0">
                <a:solidFill>
                  <a:srgbClr val="0000FF"/>
                </a:solidFill>
                <a:latin typeface="+mn-ea"/>
                <a:cs typeface="+mj-ea"/>
              </a:rPr>
              <a:t>监管责任</a:t>
            </a:r>
            <a:r>
              <a:rPr lang="zh-CN" altLang="en-US" sz="1987" b="1" dirty="0">
                <a:latin typeface="+mn-ea"/>
                <a:cs typeface="+mj-ea"/>
              </a:rPr>
              <a:t>；</a:t>
            </a:r>
            <a:endParaRPr lang="en-US" altLang="zh-CN" sz="1987" b="1" dirty="0">
              <a:latin typeface="+mn-ea"/>
              <a:cs typeface="+mj-ea"/>
            </a:endParaRPr>
          </a:p>
          <a:p>
            <a:pPr lvl="1" algn="just">
              <a:lnSpc>
                <a:spcPct val="150000"/>
              </a:lnSpc>
              <a:buClr>
                <a:srgbClr val="3A66BE"/>
              </a:buClr>
              <a:buFont typeface="Wingdings 2" panose="05020102010507070707" pitchFamily="18" charset="2"/>
              <a:buChar char="²"/>
              <a:defRPr/>
            </a:pPr>
            <a:r>
              <a:rPr lang="en-US" altLang="zh-CN" sz="1987" b="1" dirty="0">
                <a:latin typeface="+mn-ea"/>
                <a:cs typeface="+mj-ea"/>
              </a:rPr>
              <a:t>从法律层面推进“</a:t>
            </a:r>
            <a:r>
              <a:rPr lang="en-US" altLang="zh-CN" sz="1987" b="1" dirty="0">
                <a:solidFill>
                  <a:srgbClr val="0000FF"/>
                </a:solidFill>
                <a:latin typeface="+mn-ea"/>
                <a:cs typeface="+mj-ea"/>
              </a:rPr>
              <a:t>双重预防机制</a:t>
            </a:r>
            <a:r>
              <a:rPr lang="en-US" altLang="zh-CN" sz="1987" b="1" dirty="0">
                <a:latin typeface="+mn-ea"/>
                <a:cs typeface="+mj-ea"/>
              </a:rPr>
              <a:t>”</a:t>
            </a:r>
            <a:r>
              <a:rPr lang="zh-CN" altLang="en-US" sz="1987" b="1" dirty="0">
                <a:latin typeface="+mn-ea"/>
                <a:cs typeface="+mj-ea"/>
              </a:rPr>
              <a:t>建设；</a:t>
            </a:r>
          </a:p>
          <a:p>
            <a:pPr lvl="1" algn="just">
              <a:lnSpc>
                <a:spcPct val="150000"/>
              </a:lnSpc>
              <a:buClr>
                <a:srgbClr val="3A66BE"/>
              </a:buClr>
              <a:buFont typeface="Wingdings 2" panose="05020102010507070707" pitchFamily="18" charset="2"/>
              <a:buChar char="²"/>
              <a:defRPr/>
            </a:pPr>
            <a:r>
              <a:rPr lang="zh-CN" altLang="en-US" sz="1987" b="1" dirty="0">
                <a:latin typeface="+mn-ea"/>
                <a:cs typeface="+mj-ea"/>
              </a:rPr>
              <a:t>对企业安全生产工作</a:t>
            </a:r>
            <a:r>
              <a:rPr lang="en-US" altLang="zh-CN" sz="1987" b="1" dirty="0">
                <a:latin typeface="+mn-ea"/>
                <a:cs typeface="+mj-ea"/>
              </a:rPr>
              <a:t>“</a:t>
            </a:r>
            <a:r>
              <a:rPr lang="zh-CN" altLang="en-US" sz="1987" b="1" dirty="0">
                <a:solidFill>
                  <a:srgbClr val="0000FF"/>
                </a:solidFill>
                <a:latin typeface="+mn-ea"/>
                <a:cs typeface="+mj-ea"/>
              </a:rPr>
              <a:t>抓落实</a:t>
            </a:r>
            <a:r>
              <a:rPr lang="en-US" altLang="zh-CN" sz="1987" b="1" dirty="0">
                <a:latin typeface="+mn-ea"/>
                <a:cs typeface="+mj-ea"/>
              </a:rPr>
              <a:t>”</a:t>
            </a:r>
            <a:r>
              <a:rPr lang="zh-CN" altLang="en-US" sz="1987" b="1" dirty="0">
                <a:latin typeface="+mn-ea"/>
                <a:cs typeface="+mj-ea"/>
              </a:rPr>
              <a:t>提出明确要求；</a:t>
            </a:r>
          </a:p>
          <a:p>
            <a:pPr lvl="1" algn="just">
              <a:lnSpc>
                <a:spcPct val="150000"/>
              </a:lnSpc>
              <a:buClr>
                <a:srgbClr val="3A66BE"/>
              </a:buClr>
              <a:buFont typeface="Wingdings 2" panose="05020102010507070707" pitchFamily="18" charset="2"/>
              <a:buChar char="²"/>
              <a:defRPr/>
            </a:pPr>
            <a:r>
              <a:rPr lang="zh-CN" altLang="en-US" sz="1987" b="1" dirty="0">
                <a:latin typeface="+mn-ea"/>
                <a:cs typeface="+mj-ea"/>
              </a:rPr>
              <a:t>明确高危行业企业要缴纳</a:t>
            </a:r>
            <a:r>
              <a:rPr lang="en-US" altLang="zh-CN" sz="1987" b="1" dirty="0">
                <a:latin typeface="+mn-ea"/>
                <a:cs typeface="+mj-ea"/>
              </a:rPr>
              <a:t>“</a:t>
            </a:r>
            <a:r>
              <a:rPr lang="zh-CN" altLang="en-US" sz="1987" b="1" dirty="0">
                <a:solidFill>
                  <a:srgbClr val="0000FF"/>
                </a:solidFill>
                <a:latin typeface="+mn-ea"/>
                <a:cs typeface="+mj-ea"/>
              </a:rPr>
              <a:t>安责险</a:t>
            </a:r>
            <a:r>
              <a:rPr lang="en-US" altLang="zh-CN" sz="1987" b="1" dirty="0">
                <a:latin typeface="+mn-ea"/>
                <a:cs typeface="+mj-ea"/>
              </a:rPr>
              <a:t>”</a:t>
            </a:r>
            <a:r>
              <a:rPr lang="zh-CN" altLang="en-US" sz="1987" b="1" dirty="0">
                <a:latin typeface="+mn-ea"/>
                <a:cs typeface="+mj-ea"/>
              </a:rPr>
              <a:t>；</a:t>
            </a:r>
            <a:endParaRPr lang="en-US" altLang="zh-CN" sz="1987" b="1" dirty="0">
              <a:latin typeface="+mn-ea"/>
              <a:cs typeface="+mj-ea"/>
            </a:endParaRPr>
          </a:p>
          <a:p>
            <a:pPr lvl="1" algn="just">
              <a:lnSpc>
                <a:spcPct val="150000"/>
              </a:lnSpc>
              <a:buClr>
                <a:srgbClr val="3A66BE"/>
              </a:buClr>
              <a:buFont typeface="Wingdings 2" panose="05020102010507070707" pitchFamily="18" charset="2"/>
              <a:buChar char="²"/>
              <a:defRPr/>
            </a:pPr>
            <a:r>
              <a:rPr lang="zh-CN" altLang="en-US" sz="1987" b="1" dirty="0">
                <a:latin typeface="+mn-ea"/>
                <a:cs typeface="+mj-ea"/>
              </a:rPr>
              <a:t>将</a:t>
            </a:r>
            <a:r>
              <a:rPr lang="zh-CN" altLang="en-US" sz="1987" b="1" dirty="0">
                <a:solidFill>
                  <a:srgbClr val="0000FF"/>
                </a:solidFill>
                <a:latin typeface="+mn-ea"/>
                <a:cs typeface="+mj-ea"/>
              </a:rPr>
              <a:t>安全心理学</a:t>
            </a:r>
            <a:r>
              <a:rPr lang="zh-CN" altLang="en-US" sz="1987" b="1" dirty="0">
                <a:latin typeface="+mn-ea"/>
                <a:cs typeface="+mj-ea"/>
              </a:rPr>
              <a:t>引入安全生产管理工作；</a:t>
            </a:r>
            <a:endParaRPr lang="en-US" altLang="zh-CN" sz="1987" b="1" dirty="0">
              <a:latin typeface="+mn-ea"/>
              <a:cs typeface="+mj-ea"/>
            </a:endParaRPr>
          </a:p>
          <a:p>
            <a:pPr lvl="1" algn="just">
              <a:lnSpc>
                <a:spcPct val="150000"/>
              </a:lnSpc>
              <a:buClr>
                <a:srgbClr val="3A66BE"/>
              </a:buClr>
              <a:buFont typeface="Wingdings 2" panose="05020102010507070707" pitchFamily="18" charset="2"/>
              <a:buChar char="²"/>
              <a:defRPr/>
            </a:pPr>
            <a:r>
              <a:rPr lang="zh-CN" altLang="en-US" sz="1987" b="1" dirty="0">
                <a:latin typeface="+mn-ea"/>
                <a:cs typeface="+mj-ea"/>
              </a:rPr>
              <a:t>对</a:t>
            </a:r>
            <a:r>
              <a:rPr lang="zh-CN" altLang="en-US" sz="1987" b="1" dirty="0">
                <a:solidFill>
                  <a:srgbClr val="0000FF"/>
                </a:solidFill>
                <a:latin typeface="+mn-ea"/>
                <a:cs typeface="+mj-ea"/>
              </a:rPr>
              <a:t>服务机构</a:t>
            </a:r>
            <a:r>
              <a:rPr lang="zh-CN" altLang="en-US" sz="1987" b="1" dirty="0">
                <a:latin typeface="+mn-ea"/>
                <a:cs typeface="+mj-ea"/>
              </a:rPr>
              <a:t>的要求更明确，对其违法违规处罚更严厉；</a:t>
            </a:r>
          </a:p>
          <a:p>
            <a:pPr marL="475100" lvl="1" indent="-21452" algn="just">
              <a:lnSpc>
                <a:spcPct val="150000"/>
              </a:lnSpc>
              <a:buClr>
                <a:srgbClr val="3A66BE"/>
              </a:buClr>
              <a:buFont typeface="Wingdings 2" panose="05020102010507070707" pitchFamily="18" charset="2"/>
              <a:buChar char="²"/>
              <a:defRPr/>
            </a:pPr>
            <a:r>
              <a:rPr lang="zh-CN" altLang="en-US" sz="1987" b="1" dirty="0">
                <a:latin typeface="+mn-ea"/>
                <a:cs typeface="+mj-ea"/>
                <a:sym typeface="+mn-ea"/>
              </a:rPr>
              <a:t>实现</a:t>
            </a:r>
            <a:r>
              <a:rPr lang="en-US" altLang="zh-CN" sz="1987" b="1" dirty="0">
                <a:latin typeface="+mn-ea"/>
                <a:cs typeface="+mj-ea"/>
                <a:sym typeface="+mn-ea"/>
              </a:rPr>
              <a:t>“</a:t>
            </a:r>
            <a:r>
              <a:rPr lang="zh-CN" altLang="en-US" sz="1987" b="1" dirty="0">
                <a:latin typeface="+mn-ea"/>
                <a:cs typeface="+mj-ea"/>
                <a:sym typeface="+mn-ea"/>
              </a:rPr>
              <a:t>事后追责</a:t>
            </a:r>
            <a:r>
              <a:rPr lang="en-US" altLang="zh-CN" sz="1987" b="1" dirty="0">
                <a:latin typeface="+mn-ea"/>
                <a:cs typeface="+mj-ea"/>
                <a:sym typeface="+mn-ea"/>
              </a:rPr>
              <a:t>”</a:t>
            </a:r>
            <a:r>
              <a:rPr lang="zh-CN" altLang="en-US" sz="1987" b="1" dirty="0">
                <a:latin typeface="+mn-ea"/>
                <a:cs typeface="+mj-ea"/>
                <a:sym typeface="+mn-ea"/>
              </a:rPr>
              <a:t>向</a:t>
            </a:r>
            <a:r>
              <a:rPr lang="zh-CN" altLang="en-US" sz="1987" b="1" dirty="0">
                <a:solidFill>
                  <a:srgbClr val="0000FF"/>
                </a:solidFill>
                <a:latin typeface="+mn-ea"/>
                <a:cs typeface="+mj-ea"/>
                <a:sym typeface="+mn-ea"/>
              </a:rPr>
              <a:t>事前预防</a:t>
            </a:r>
            <a:r>
              <a:rPr lang="zh-CN" altLang="en-US" sz="1987" b="1" dirty="0">
                <a:latin typeface="+mn-ea"/>
                <a:cs typeface="+mj-ea"/>
                <a:sym typeface="+mn-ea"/>
              </a:rPr>
              <a:t>转变</a:t>
            </a:r>
            <a:r>
              <a:rPr lang="zh-CN" altLang="en-US" sz="1987" b="1" dirty="0">
                <a:solidFill>
                  <a:srgbClr val="FF0000"/>
                </a:solidFill>
                <a:latin typeface="+mn-ea"/>
                <a:cs typeface="+mj-ea"/>
                <a:sym typeface="+mn-ea"/>
              </a:rPr>
              <a:t>（新增危险作业罪</a:t>
            </a:r>
            <a:r>
              <a:rPr lang="zh-CN" altLang="en-US" sz="1987" b="1" dirty="0">
                <a:latin typeface="+mn-ea"/>
                <a:cs typeface="+mj-ea"/>
                <a:sym typeface="+mn-ea"/>
              </a:rPr>
              <a:t>）；</a:t>
            </a:r>
            <a:endParaRPr lang="en-US" altLang="zh-CN" sz="1987" b="1" dirty="0">
              <a:latin typeface="+mn-ea"/>
              <a:cs typeface="+mj-ea"/>
            </a:endParaRPr>
          </a:p>
          <a:p>
            <a:pPr lvl="1" algn="just">
              <a:lnSpc>
                <a:spcPct val="150000"/>
              </a:lnSpc>
              <a:buClr>
                <a:srgbClr val="3A66BE"/>
              </a:buClr>
              <a:buFont typeface="Wingdings 2" panose="05020102010507070707" pitchFamily="18" charset="2"/>
              <a:buChar char="²"/>
              <a:defRPr/>
            </a:pPr>
            <a:r>
              <a:rPr lang="zh-CN" altLang="en-US" sz="1987" b="1" dirty="0">
                <a:latin typeface="+mn-ea"/>
                <a:cs typeface="+mj-ea"/>
              </a:rPr>
              <a:t>违法行为发现即处罚，</a:t>
            </a:r>
            <a:r>
              <a:rPr lang="zh-CN" altLang="en-US" sz="1987" b="1" dirty="0">
                <a:solidFill>
                  <a:srgbClr val="0000FF"/>
                </a:solidFill>
                <a:latin typeface="+mn-ea"/>
                <a:cs typeface="+mj-ea"/>
              </a:rPr>
              <a:t>加大处罚</a:t>
            </a:r>
            <a:r>
              <a:rPr lang="zh-CN" altLang="en-US" sz="1987" b="1" dirty="0">
                <a:latin typeface="+mn-ea"/>
                <a:cs typeface="+mj-ea"/>
              </a:rPr>
              <a:t>力度。</a:t>
            </a:r>
          </a:p>
        </p:txBody>
      </p:sp>
      <p:sp>
        <p:nvSpPr>
          <p:cNvPr id="5" name="文本框 4"/>
          <p:cNvSpPr txBox="1"/>
          <p:nvPr/>
        </p:nvSpPr>
        <p:spPr>
          <a:xfrm>
            <a:off x="1038687" y="969252"/>
            <a:ext cx="10076156" cy="473335"/>
          </a:xfrm>
          <a:prstGeom prst="rect">
            <a:avLst/>
          </a:prstGeom>
          <a:solidFill>
            <a:srgbClr val="FF0000"/>
          </a:solidFill>
        </p:spPr>
        <p:txBody>
          <a:bodyPr wrap="square">
            <a:spAutoFit/>
          </a:bodyPr>
          <a:lstStyle/>
          <a:p>
            <a:pPr marL="11357" lvl="2" indent="-11357" algn="ctr">
              <a:lnSpc>
                <a:spcPts val="3188"/>
              </a:lnSpc>
              <a:buClr>
                <a:srgbClr val="3A66BE"/>
              </a:buClr>
              <a:defRPr/>
            </a:pPr>
            <a:r>
              <a:rPr lang="en-US" altLang="zh-CN" sz="2400" b="1" dirty="0">
                <a:solidFill>
                  <a:srgbClr val="FFFF00"/>
                </a:solidFill>
                <a:latin typeface="微软雅黑" panose="020B0503020204020204" pitchFamily="34" charset="-122"/>
                <a:ea typeface="微软雅黑" panose="020B0503020204020204" pitchFamily="34" charset="-122"/>
              </a:rPr>
              <a:t>《</a:t>
            </a:r>
            <a:r>
              <a:rPr lang="zh-CN" altLang="en-US" sz="2400" b="1" dirty="0">
                <a:solidFill>
                  <a:srgbClr val="FFFF00"/>
                </a:solidFill>
                <a:latin typeface="微软雅黑" panose="020B0503020204020204" pitchFamily="34" charset="-122"/>
                <a:ea typeface="微软雅黑" panose="020B0503020204020204" pitchFamily="34" charset="-122"/>
              </a:rPr>
              <a:t>安全生产法</a:t>
            </a:r>
            <a:r>
              <a:rPr lang="en-US" altLang="zh-CN" sz="2400" b="1" dirty="0">
                <a:solidFill>
                  <a:srgbClr val="FFFF00"/>
                </a:solidFill>
                <a:latin typeface="微软雅黑" panose="020B0503020204020204" pitchFamily="34" charset="-122"/>
                <a:ea typeface="微软雅黑" panose="020B0503020204020204" pitchFamily="34" charset="-122"/>
              </a:rPr>
              <a:t>》</a:t>
            </a:r>
            <a:r>
              <a:rPr lang="zh-CN" altLang="en-US" sz="2400" b="1" dirty="0">
                <a:solidFill>
                  <a:srgbClr val="FFFF00"/>
                </a:solidFill>
                <a:latin typeface="微软雅黑" panose="020B0503020204020204" pitchFamily="34" charset="-122"/>
                <a:ea typeface="微软雅黑" panose="020B0503020204020204" pitchFamily="34" charset="-122"/>
              </a:rPr>
              <a:t>十大修改亮点</a:t>
            </a:r>
          </a:p>
        </p:txBody>
      </p:sp>
      <p:sp>
        <p:nvSpPr>
          <p:cNvPr id="6" name="TextBox 27"/>
          <p:cNvSpPr txBox="1"/>
          <p:nvPr/>
        </p:nvSpPr>
        <p:spPr bwMode="auto">
          <a:xfrm>
            <a:off x="3281172" y="221287"/>
            <a:ext cx="1812196" cy="419050"/>
          </a:xfrm>
          <a:prstGeom prst="rect">
            <a:avLst/>
          </a:prstGeom>
          <a:noFill/>
        </p:spPr>
        <p:txBody>
          <a:bodyPr wrap="none">
            <a:spAutoFit/>
          </a:bodyPr>
          <a:lstStyle/>
          <a:p>
            <a:pPr>
              <a:defRPr/>
            </a:pPr>
            <a:r>
              <a:rPr lang="zh-CN" altLang="en-US" sz="2120" b="1" dirty="0">
                <a:solidFill>
                  <a:schemeClr val="bg1"/>
                </a:solidFill>
                <a:latin typeface="微软雅黑" panose="020B0503020204020204" pitchFamily="34" charset="-122"/>
                <a:ea typeface="微软雅黑" panose="020B0503020204020204" pitchFamily="34" charset="-122"/>
              </a:rPr>
              <a:t>修改总体思想</a:t>
            </a:r>
          </a:p>
        </p:txBody>
      </p:sp>
    </p:spTree>
    <p:extLst>
      <p:ext uri="{BB962C8B-B14F-4D97-AF65-F5344CB8AC3E}">
        <p14:creationId xmlns:p14="http://schemas.microsoft.com/office/powerpoint/2010/main" val="3602954160"/>
      </p:ext>
    </p:extLst>
  </p:cSld>
  <p:clrMapOvr>
    <a:masterClrMapping/>
  </p:clrMapOvr>
  <p:transition spd="slow" advTm="5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53161" y="1473694"/>
            <a:ext cx="10095166" cy="4690204"/>
          </a:xfrm>
          <a:prstGeom prst="rect">
            <a:avLst/>
          </a:prstGeom>
          <a:solidFill>
            <a:schemeClr val="accent1">
              <a:lumMod val="40000"/>
              <a:lumOff val="60000"/>
            </a:schemeClr>
          </a:solidFill>
        </p:spPr>
        <p:style>
          <a:lnRef idx="2">
            <a:schemeClr val="accent6"/>
          </a:lnRef>
          <a:fillRef idx="1">
            <a:schemeClr val="lt1"/>
          </a:fillRef>
          <a:effectRef idx="0">
            <a:schemeClr val="accent6"/>
          </a:effectRef>
          <a:fontRef idx="minor">
            <a:schemeClr val="dk1"/>
          </a:fontRef>
        </p:style>
        <p:txBody>
          <a:bodyPr>
            <a:spAutoFit/>
          </a:bodyPr>
          <a:lstStyle/>
          <a:p>
            <a:pPr>
              <a:lnSpc>
                <a:spcPct val="150000"/>
              </a:lnSpc>
              <a:defRPr/>
            </a:pPr>
            <a:r>
              <a:rPr lang="zh-CN" altLang="en-US" sz="2000" dirty="0">
                <a:latin typeface="微软雅黑" panose="020B0503020204020204" pitchFamily="34" charset="-122"/>
                <a:ea typeface="微软雅黑" panose="020B0503020204020204" pitchFamily="34" charset="-122"/>
              </a:rPr>
              <a:t>基本遵循：坚持中国共产党的领导；</a:t>
            </a:r>
          </a:p>
          <a:p>
            <a:pPr>
              <a:lnSpc>
                <a:spcPct val="150000"/>
              </a:lnSpc>
              <a:defRPr/>
            </a:pPr>
            <a:r>
              <a:rPr lang="zh-CN" altLang="en-US" sz="2000" dirty="0">
                <a:latin typeface="微软雅黑" panose="020B0503020204020204" pitchFamily="34" charset="-122"/>
                <a:ea typeface="微软雅黑" panose="020B0503020204020204" pitchFamily="34" charset="-122"/>
              </a:rPr>
              <a:t>重要准则：以人为本；</a:t>
            </a:r>
          </a:p>
          <a:p>
            <a:pPr>
              <a:lnSpc>
                <a:spcPct val="150000"/>
              </a:lnSpc>
              <a:defRPr/>
            </a:pPr>
            <a:r>
              <a:rPr lang="zh-CN" altLang="en-US" sz="2000" dirty="0">
                <a:latin typeface="微软雅黑" panose="020B0503020204020204" pitchFamily="34" charset="-122"/>
                <a:ea typeface="微软雅黑" panose="020B0503020204020204" pitchFamily="34" charset="-122"/>
              </a:rPr>
              <a:t>根本观念：人民至上、生命至上；</a:t>
            </a:r>
          </a:p>
          <a:p>
            <a:pPr>
              <a:lnSpc>
                <a:spcPct val="150000"/>
              </a:lnSpc>
              <a:defRPr/>
            </a:pPr>
            <a:r>
              <a:rPr lang="zh-CN" altLang="en-US" sz="2000" dirty="0">
                <a:latin typeface="微软雅黑" panose="020B0503020204020204" pitchFamily="34" charset="-122"/>
                <a:ea typeface="微软雅黑" panose="020B0503020204020204" pitchFamily="34" charset="-122"/>
              </a:rPr>
              <a:t>首要使命：保护人民生命安全；</a:t>
            </a:r>
          </a:p>
          <a:p>
            <a:pPr>
              <a:lnSpc>
                <a:spcPct val="150000"/>
              </a:lnSpc>
              <a:defRPr/>
            </a:pPr>
            <a:r>
              <a:rPr lang="zh-CN" altLang="en-US" sz="2000" dirty="0">
                <a:latin typeface="微软雅黑" panose="020B0503020204020204" pitchFamily="34" charset="-122"/>
                <a:ea typeface="微软雅黑" panose="020B0503020204020204" pitchFamily="34" charset="-122"/>
              </a:rPr>
              <a:t>核心理念：</a:t>
            </a:r>
            <a:r>
              <a:rPr lang="zh-CN" altLang="en-US" sz="2000" dirty="0">
                <a:solidFill>
                  <a:srgbClr val="0000FF"/>
                </a:solidFill>
                <a:latin typeface="微软雅黑" panose="020B0503020204020204" pitchFamily="34" charset="-122"/>
                <a:ea typeface="微软雅黑" panose="020B0503020204020204" pitchFamily="34" charset="-122"/>
              </a:rPr>
              <a:t>统筹好安全与发展</a:t>
            </a:r>
            <a:r>
              <a:rPr lang="zh-CN" altLang="en-US" sz="2000" dirty="0">
                <a:latin typeface="微软雅黑" panose="020B0503020204020204" pitchFamily="34" charset="-122"/>
                <a:ea typeface="微软雅黑" panose="020B0503020204020204" pitchFamily="34" charset="-122"/>
              </a:rPr>
              <a:t>；</a:t>
            </a:r>
          </a:p>
          <a:p>
            <a:pPr>
              <a:lnSpc>
                <a:spcPct val="150000"/>
              </a:lnSpc>
              <a:defRPr/>
            </a:pPr>
            <a:r>
              <a:rPr lang="zh-CN" altLang="en-US" sz="2000" dirty="0">
                <a:latin typeface="微软雅黑" panose="020B0503020204020204" pitchFamily="34" charset="-122"/>
                <a:ea typeface="微软雅黑" panose="020B0503020204020204" pitchFamily="34" charset="-122"/>
              </a:rPr>
              <a:t>基本方针：安全第一、预防为主、综合治理；</a:t>
            </a:r>
          </a:p>
          <a:p>
            <a:pPr>
              <a:lnSpc>
                <a:spcPct val="150000"/>
              </a:lnSpc>
              <a:defRPr/>
            </a:pPr>
            <a:r>
              <a:rPr lang="zh-CN" altLang="en-US" sz="2000" dirty="0">
                <a:latin typeface="微软雅黑" panose="020B0503020204020204" pitchFamily="34" charset="-122"/>
                <a:ea typeface="微软雅黑" panose="020B0503020204020204" pitchFamily="34" charset="-122"/>
              </a:rPr>
              <a:t>关键策略：</a:t>
            </a:r>
            <a:r>
              <a:rPr lang="zh-CN" altLang="en-US" sz="2000" dirty="0">
                <a:solidFill>
                  <a:srgbClr val="0000FF"/>
                </a:solidFill>
                <a:latin typeface="微软雅黑" panose="020B0503020204020204" pitchFamily="34" charset="-122"/>
                <a:ea typeface="微软雅黑" panose="020B0503020204020204" pitchFamily="34" charset="-122"/>
              </a:rPr>
              <a:t>源头上防范化解重大安全风险</a:t>
            </a:r>
            <a:r>
              <a:rPr lang="zh-CN" altLang="en-US" sz="2000" dirty="0">
                <a:latin typeface="微软雅黑" panose="020B0503020204020204" pitchFamily="34" charset="-122"/>
                <a:ea typeface="微软雅黑" panose="020B0503020204020204" pitchFamily="34" charset="-122"/>
              </a:rPr>
              <a:t>；</a:t>
            </a:r>
          </a:p>
          <a:p>
            <a:pPr>
              <a:lnSpc>
                <a:spcPct val="150000"/>
              </a:lnSpc>
              <a:defRPr/>
            </a:pPr>
            <a:r>
              <a:rPr lang="zh-CN" altLang="en-US" sz="2000" dirty="0">
                <a:latin typeface="微软雅黑" panose="020B0503020204020204" pitchFamily="34" charset="-122"/>
                <a:ea typeface="微软雅黑" panose="020B0503020204020204" pitchFamily="34" charset="-122"/>
              </a:rPr>
              <a:t>基本体制：管行业必须管安全、管业务必须管安全、管生产经营必须管安全；</a:t>
            </a:r>
          </a:p>
          <a:p>
            <a:pPr>
              <a:lnSpc>
                <a:spcPct val="150000"/>
              </a:lnSpc>
              <a:defRPr/>
            </a:pPr>
            <a:r>
              <a:rPr lang="zh-CN" altLang="en-US" sz="2000" dirty="0">
                <a:latin typeface="微软雅黑" panose="020B0503020204020204" pitchFamily="34" charset="-122"/>
                <a:ea typeface="微软雅黑" panose="020B0503020204020204" pitchFamily="34" charset="-122"/>
              </a:rPr>
              <a:t>主要措施：强化和落实生产经营单位的</a:t>
            </a:r>
            <a:r>
              <a:rPr lang="zh-CN" altLang="en-US" sz="2000" dirty="0">
                <a:solidFill>
                  <a:srgbClr val="0000FF"/>
                </a:solidFill>
                <a:latin typeface="微软雅黑" panose="020B0503020204020204" pitchFamily="34" charset="-122"/>
                <a:ea typeface="微软雅黑" panose="020B0503020204020204" pitchFamily="34" charset="-122"/>
              </a:rPr>
              <a:t>主体责任</a:t>
            </a:r>
            <a:r>
              <a:rPr lang="zh-CN" altLang="en-US" sz="2000" dirty="0">
                <a:latin typeface="微软雅黑" panose="020B0503020204020204" pitchFamily="34" charset="-122"/>
                <a:ea typeface="微软雅黑" panose="020B0503020204020204" pitchFamily="34" charset="-122"/>
              </a:rPr>
              <a:t>与政府</a:t>
            </a:r>
            <a:r>
              <a:rPr lang="zh-CN" altLang="en-US" sz="2000" dirty="0">
                <a:solidFill>
                  <a:srgbClr val="0000FF"/>
                </a:solidFill>
                <a:latin typeface="微软雅黑" panose="020B0503020204020204" pitchFamily="34" charset="-122"/>
                <a:ea typeface="微软雅黑" panose="020B0503020204020204" pitchFamily="34" charset="-122"/>
              </a:rPr>
              <a:t>监管责任</a:t>
            </a:r>
            <a:r>
              <a:rPr lang="zh-CN" altLang="en-US" sz="2000" dirty="0">
                <a:latin typeface="微软雅黑" panose="020B0503020204020204" pitchFamily="34" charset="-122"/>
                <a:ea typeface="微软雅黑" panose="020B0503020204020204" pitchFamily="34" charset="-122"/>
              </a:rPr>
              <a:t>；</a:t>
            </a:r>
          </a:p>
          <a:p>
            <a:pPr>
              <a:lnSpc>
                <a:spcPct val="150000"/>
              </a:lnSpc>
              <a:defRPr/>
            </a:pPr>
            <a:r>
              <a:rPr lang="zh-CN" altLang="en-US" sz="2000" dirty="0">
                <a:latin typeface="微软雅黑" panose="020B0503020204020204" pitchFamily="34" charset="-122"/>
                <a:ea typeface="微软雅黑" panose="020B0503020204020204" pitchFamily="34" charset="-122"/>
              </a:rPr>
              <a:t>科学机制：建立生产经营</a:t>
            </a:r>
            <a:r>
              <a:rPr lang="zh-CN" altLang="en-US" sz="2000" dirty="0">
                <a:solidFill>
                  <a:srgbClr val="0000FF"/>
                </a:solidFill>
                <a:latin typeface="微软雅黑" panose="020B0503020204020204" pitchFamily="34" charset="-122"/>
                <a:ea typeface="微软雅黑" panose="020B0503020204020204" pitchFamily="34" charset="-122"/>
              </a:rPr>
              <a:t>单位负责、职工参与、政府监管、行业自律和社会监督</a:t>
            </a:r>
            <a:r>
              <a:rPr lang="zh-CN" altLang="en-US" sz="2000" dirty="0">
                <a:latin typeface="微软雅黑" panose="020B0503020204020204" pitchFamily="34" charset="-122"/>
                <a:ea typeface="微软雅黑" panose="020B0503020204020204" pitchFamily="34" charset="-122"/>
              </a:rPr>
              <a:t>的机制。</a:t>
            </a:r>
          </a:p>
        </p:txBody>
      </p:sp>
      <p:sp>
        <p:nvSpPr>
          <p:cNvPr id="4" name="矩形 3">
            <a:hlinkClick r:id="rId2" action="ppaction://hlinkfile"/>
          </p:cNvPr>
          <p:cNvSpPr/>
          <p:nvPr/>
        </p:nvSpPr>
        <p:spPr>
          <a:xfrm>
            <a:off x="1053161" y="925558"/>
            <a:ext cx="10095166" cy="449650"/>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lnSpc>
                <a:spcPts val="2782"/>
              </a:lnSpc>
              <a:defRPr/>
            </a:pPr>
            <a:r>
              <a:rPr lang="en-US" altLang="zh-CN" sz="2400" b="1" dirty="0">
                <a:solidFill>
                  <a:srgbClr val="0000FF"/>
                </a:solidFill>
                <a:latin typeface="微软雅黑" panose="020B0503020204020204" pitchFamily="34" charset="-122"/>
                <a:ea typeface="微软雅黑" panose="020B0503020204020204" pitchFamily="34" charset="-122"/>
              </a:rPr>
              <a:t>《</a:t>
            </a:r>
            <a:r>
              <a:rPr lang="zh-CN" altLang="en-US" sz="2400" b="1" dirty="0">
                <a:solidFill>
                  <a:srgbClr val="0000FF"/>
                </a:solidFill>
                <a:latin typeface="微软雅黑" panose="020B0503020204020204" pitchFamily="34" charset="-122"/>
                <a:ea typeface="微软雅黑" panose="020B0503020204020204" pitchFamily="34" charset="-122"/>
              </a:rPr>
              <a:t>安全生产法</a:t>
            </a:r>
            <a:r>
              <a:rPr lang="en-US" altLang="zh-CN" sz="2400" b="1" dirty="0">
                <a:solidFill>
                  <a:srgbClr val="0000FF"/>
                </a:solidFill>
                <a:latin typeface="微软雅黑" panose="020B0503020204020204" pitchFamily="34" charset="-122"/>
                <a:ea typeface="微软雅黑" panose="020B0503020204020204" pitchFamily="34" charset="-122"/>
              </a:rPr>
              <a:t>》</a:t>
            </a:r>
            <a:r>
              <a:rPr lang="zh-CN" altLang="en-US" sz="2400" b="1" dirty="0">
                <a:solidFill>
                  <a:srgbClr val="0000FF"/>
                </a:solidFill>
                <a:latin typeface="微软雅黑" panose="020B0503020204020204" pitchFamily="34" charset="-122"/>
                <a:ea typeface="微软雅黑" panose="020B0503020204020204" pitchFamily="34" charset="-122"/>
              </a:rPr>
              <a:t>安全文化理念体系</a:t>
            </a:r>
          </a:p>
        </p:txBody>
      </p:sp>
      <p:sp>
        <p:nvSpPr>
          <p:cNvPr id="5" name="TextBox 27"/>
          <p:cNvSpPr txBox="1"/>
          <p:nvPr/>
        </p:nvSpPr>
        <p:spPr bwMode="auto">
          <a:xfrm>
            <a:off x="3281172" y="221287"/>
            <a:ext cx="1812196" cy="419050"/>
          </a:xfrm>
          <a:prstGeom prst="rect">
            <a:avLst/>
          </a:prstGeom>
          <a:noFill/>
        </p:spPr>
        <p:txBody>
          <a:bodyPr wrap="none">
            <a:spAutoFit/>
          </a:bodyPr>
          <a:lstStyle/>
          <a:p>
            <a:pPr>
              <a:defRPr/>
            </a:pPr>
            <a:r>
              <a:rPr lang="zh-CN" altLang="en-US" sz="2120" b="1" dirty="0">
                <a:solidFill>
                  <a:schemeClr val="bg1"/>
                </a:solidFill>
                <a:latin typeface="微软雅黑" panose="020B0503020204020204" pitchFamily="34" charset="-122"/>
                <a:ea typeface="微软雅黑" panose="020B0503020204020204" pitchFamily="34" charset="-122"/>
              </a:rPr>
              <a:t>修改总体思想</a:t>
            </a:r>
          </a:p>
        </p:txBody>
      </p:sp>
    </p:spTree>
    <p:extLst>
      <p:ext uri="{BB962C8B-B14F-4D97-AF65-F5344CB8AC3E}">
        <p14:creationId xmlns:p14="http://schemas.microsoft.com/office/powerpoint/2010/main" val="2924355069"/>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p:cNvSpPr txBox="1"/>
          <p:nvPr/>
        </p:nvSpPr>
        <p:spPr>
          <a:xfrm>
            <a:off x="1050015" y="1034621"/>
            <a:ext cx="2024093" cy="460165"/>
          </a:xfrm>
          <a:prstGeom prst="rect">
            <a:avLst/>
          </a:prstGeom>
          <a:noFill/>
        </p:spPr>
        <p:txBody>
          <a:bodyPr wrap="none">
            <a:spAutoFit/>
          </a:bodyPr>
          <a:lstStyle/>
          <a:p>
            <a:pPr>
              <a:defRPr/>
            </a:pPr>
            <a:r>
              <a:rPr lang="zh-CN" altLang="en-US" sz="2400" b="1" dirty="0">
                <a:solidFill>
                  <a:srgbClr val="0070C0"/>
                </a:solidFill>
              </a:rPr>
              <a:t>完善原则要求</a:t>
            </a:r>
          </a:p>
        </p:txBody>
      </p:sp>
      <p:sp>
        <p:nvSpPr>
          <p:cNvPr id="11" name="文本框 10">
            <a:extLst/>
          </p:cNvPr>
          <p:cNvSpPr txBox="1"/>
          <p:nvPr/>
        </p:nvSpPr>
        <p:spPr>
          <a:xfrm>
            <a:off x="1050015" y="2215861"/>
            <a:ext cx="9998964" cy="3785652"/>
          </a:xfrm>
          <a:prstGeom prst="rect">
            <a:avLst/>
          </a:prstGeom>
          <a:solidFill>
            <a:srgbClr val="66FF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dk1"/>
          </a:lnRef>
          <a:fillRef idx="1">
            <a:schemeClr val="lt1"/>
          </a:fillRef>
          <a:effectRef idx="0">
            <a:schemeClr val="dk1"/>
          </a:effectRef>
          <a:fontRef idx="minor">
            <a:schemeClr val="dk1"/>
          </a:fontRef>
        </p:style>
        <p:txBody>
          <a:bodyPr wrap="square">
            <a:spAutoFit/>
          </a:bodyPr>
          <a:lstStyle/>
          <a:p>
            <a:pPr>
              <a:lnSpc>
                <a:spcPct val="150000"/>
              </a:lnSpc>
              <a:defRPr/>
            </a:pPr>
            <a:r>
              <a:rPr lang="en-US" altLang="zh-CN" sz="2000">
                <a:latin typeface="微软雅黑" panose="020B0503020204020204" pitchFamily="34" charset="-122"/>
                <a:ea typeface="微软雅黑" panose="020B0503020204020204" pitchFamily="34" charset="-122"/>
              </a:rPr>
              <a:t>       </a:t>
            </a:r>
            <a:r>
              <a:rPr lang="zh-CN" altLang="zh-CN" sz="2000" smtClean="0">
                <a:latin typeface="微软雅黑" panose="020B0503020204020204" pitchFamily="34" charset="-122"/>
                <a:ea typeface="微软雅黑" panose="020B0503020204020204" pitchFamily="34" charset="-122"/>
              </a:rPr>
              <a:t>历史性</a:t>
            </a:r>
            <a:r>
              <a:rPr lang="zh-CN" altLang="zh-CN" sz="2000" dirty="0">
                <a:latin typeface="微软雅黑" panose="020B0503020204020204" pitchFamily="34" charset="-122"/>
                <a:ea typeface="微软雅黑" panose="020B0503020204020204" pitchFamily="34" charset="-122"/>
              </a:rPr>
              <a:t>的</a:t>
            </a:r>
            <a:r>
              <a:rPr lang="zh-CN" altLang="en-US" sz="2000" dirty="0">
                <a:latin typeface="微软雅黑" panose="020B0503020204020204" pitchFamily="34" charset="-122"/>
                <a:ea typeface="微软雅黑" panose="020B0503020204020204" pitchFamily="34" charset="-122"/>
              </a:rPr>
              <a:t>提法，具有</a:t>
            </a:r>
            <a:r>
              <a:rPr lang="zh-CN" altLang="zh-CN" sz="2000" dirty="0">
                <a:latin typeface="微软雅黑" panose="020B0503020204020204" pitchFamily="34" charset="-122"/>
                <a:ea typeface="微软雅黑" panose="020B0503020204020204" pitchFamily="34" charset="-122"/>
              </a:rPr>
              <a:t>里程碑</a:t>
            </a:r>
            <a:r>
              <a:rPr lang="zh-CN" altLang="en-US" sz="2000" dirty="0">
                <a:latin typeface="微软雅黑" panose="020B0503020204020204" pitchFamily="34" charset="-122"/>
                <a:ea typeface="微软雅黑" panose="020B0503020204020204" pitchFamily="34" charset="-122"/>
              </a:rPr>
              <a:t>意义。</a:t>
            </a:r>
            <a:r>
              <a:rPr lang="zh-CN" altLang="zh-CN" sz="2000" dirty="0">
                <a:latin typeface="微软雅黑" panose="020B0503020204020204" pitchFamily="34" charset="-122"/>
                <a:ea typeface="微软雅黑" panose="020B0503020204020204" pitchFamily="34" charset="-122"/>
              </a:rPr>
              <a:t>充分说明党对安全的重视，预示着安全生产问题的根本性转变。</a:t>
            </a:r>
            <a:endParaRPr lang="en-US" altLang="zh-CN" sz="2000" dirty="0">
              <a:latin typeface="微软雅黑" panose="020B0503020204020204" pitchFamily="34" charset="-122"/>
              <a:ea typeface="微软雅黑" panose="020B0503020204020204" pitchFamily="34" charset="-122"/>
            </a:endParaRPr>
          </a:p>
          <a:p>
            <a:pPr>
              <a:lnSpc>
                <a:spcPct val="150000"/>
              </a:lnSpc>
              <a:defRPr/>
            </a:pPr>
            <a:r>
              <a:rPr lang="en-US" altLang="zh-CN" sz="2000">
                <a:latin typeface="微软雅黑" panose="020B0503020204020204" pitchFamily="34" charset="-122"/>
                <a:ea typeface="微软雅黑" panose="020B0503020204020204" pitchFamily="34" charset="-122"/>
              </a:rPr>
              <a:t>       </a:t>
            </a:r>
            <a:r>
              <a:rPr lang="zh-CN" altLang="zh-CN" sz="2000" smtClean="0">
                <a:latin typeface="微软雅黑" panose="020B0503020204020204" pitchFamily="34" charset="-122"/>
                <a:ea typeface="微软雅黑" panose="020B0503020204020204" pitchFamily="34" charset="-122"/>
              </a:rPr>
              <a:t>在</a:t>
            </a:r>
            <a:r>
              <a:rPr lang="zh-CN" altLang="zh-CN" sz="2000" dirty="0">
                <a:latin typeface="微软雅黑" panose="020B0503020204020204" pitchFamily="34" charset="-122"/>
                <a:ea typeface="微软雅黑" panose="020B0503020204020204" pitchFamily="34" charset="-122"/>
              </a:rPr>
              <a:t>我国行政法规中，很少提到党的领导，包括环境、安全以及经济方面的法律。事实上我们国家体制是党领导一切，各级都是党委领导，没有党的领导，没有各级</a:t>
            </a:r>
            <a:r>
              <a:rPr lang="zh-CN" altLang="en-US" sz="2000" dirty="0">
                <a:latin typeface="微软雅黑" panose="020B0503020204020204" pitchFamily="34" charset="-122"/>
                <a:ea typeface="微软雅黑" panose="020B0503020204020204" pitchFamily="34" charset="-122"/>
              </a:rPr>
              <a:t>、</a:t>
            </a:r>
            <a:r>
              <a:rPr lang="zh-CN" altLang="zh-CN" sz="2000" dirty="0">
                <a:latin typeface="微软雅黑" panose="020B0503020204020204" pitchFamily="34" charset="-122"/>
                <a:ea typeface="微软雅黑" panose="020B0503020204020204" pitchFamily="34" charset="-122"/>
              </a:rPr>
              <a:t>各部门</a:t>
            </a:r>
            <a:r>
              <a:rPr lang="zh-CN" altLang="en-US" sz="2000" dirty="0">
                <a:latin typeface="微软雅黑" panose="020B0503020204020204" pitchFamily="34" charset="-122"/>
                <a:ea typeface="微软雅黑" panose="020B0503020204020204" pitchFamily="34" charset="-122"/>
              </a:rPr>
              <a:t>、</a:t>
            </a:r>
            <a:r>
              <a:rPr lang="zh-CN" altLang="zh-CN" sz="2000" dirty="0">
                <a:latin typeface="微软雅黑" panose="020B0503020204020204" pitchFamily="34" charset="-122"/>
                <a:ea typeface="微软雅黑" panose="020B0503020204020204" pitchFamily="34" charset="-122"/>
              </a:rPr>
              <a:t>各单位书记支持，安全搞不好。</a:t>
            </a:r>
            <a:endParaRPr lang="en-US" altLang="zh-CN" sz="2000" dirty="0">
              <a:latin typeface="微软雅黑" panose="020B0503020204020204" pitchFamily="34" charset="-122"/>
              <a:ea typeface="微软雅黑" panose="020B0503020204020204" pitchFamily="34" charset="-122"/>
            </a:endParaRPr>
          </a:p>
          <a:p>
            <a:pPr>
              <a:lnSpc>
                <a:spcPct val="150000"/>
              </a:lnSpc>
              <a:defRPr/>
            </a:pPr>
            <a:r>
              <a:rPr lang="en-US" altLang="zh-CN" sz="2000">
                <a:latin typeface="微软雅黑" panose="020B0503020204020204" pitchFamily="34" charset="-122"/>
                <a:ea typeface="微软雅黑" panose="020B0503020204020204" pitchFamily="34" charset="-122"/>
              </a:rPr>
              <a:t>       </a:t>
            </a:r>
            <a:r>
              <a:rPr lang="zh-CN" altLang="zh-CN" sz="2000" smtClean="0">
                <a:latin typeface="微软雅黑" panose="020B0503020204020204" pitchFamily="34" charset="-122"/>
                <a:ea typeface="微软雅黑" panose="020B0503020204020204" pitchFamily="34" charset="-122"/>
              </a:rPr>
              <a:t>安全生产</a:t>
            </a:r>
            <a:r>
              <a:rPr lang="zh-CN" altLang="zh-CN" sz="2000" dirty="0">
                <a:latin typeface="微软雅黑" panose="020B0503020204020204" pitchFamily="34" charset="-122"/>
                <a:ea typeface="微软雅黑" panose="020B0503020204020204" pitchFamily="34" charset="-122"/>
              </a:rPr>
              <a:t>涉及很多大事，如组织机构，职务任命，发展方向，舆论主导</a:t>
            </a:r>
            <a:r>
              <a:rPr lang="zh-CN" altLang="en-US" sz="2000" dirty="0">
                <a:latin typeface="微软雅黑" panose="020B0503020204020204" pitchFamily="34" charset="-122"/>
                <a:ea typeface="微软雅黑" panose="020B0503020204020204" pitchFamily="34" charset="-122"/>
              </a:rPr>
              <a:t>，</a:t>
            </a:r>
            <a:r>
              <a:rPr lang="zh-CN" altLang="zh-CN" sz="2000" dirty="0">
                <a:latin typeface="微软雅黑" panose="020B0503020204020204" pitchFamily="34" charset="-122"/>
                <a:ea typeface="微软雅黑" panose="020B0503020204020204" pitchFamily="34" charset="-122"/>
              </a:rPr>
              <a:t>大额预算等</a:t>
            </a:r>
            <a:r>
              <a:rPr lang="zh-CN" altLang="en-US" sz="2000" dirty="0">
                <a:latin typeface="微软雅黑" panose="020B0503020204020204" pitchFamily="34" charset="-122"/>
                <a:ea typeface="微软雅黑" panose="020B0503020204020204" pitchFamily="34" charset="-122"/>
              </a:rPr>
              <a:t>等</a:t>
            </a:r>
            <a:r>
              <a:rPr lang="zh-CN" altLang="zh-CN" sz="2000" dirty="0">
                <a:latin typeface="微软雅黑" panose="020B0503020204020204" pitchFamily="34" charset="-122"/>
                <a:ea typeface="微软雅黑" panose="020B0503020204020204" pitchFamily="34" charset="-122"/>
              </a:rPr>
              <a:t>，这些都是</a:t>
            </a:r>
            <a:r>
              <a:rPr lang="zh-CN" altLang="en-US" sz="2000" dirty="0">
                <a:latin typeface="微软雅黑" panose="020B0503020204020204" pitchFamily="34" charset="-122"/>
                <a:ea typeface="微软雅黑" panose="020B0503020204020204" pitchFamily="34" charset="-122"/>
              </a:rPr>
              <a:t>行政一把手</a:t>
            </a:r>
            <a:r>
              <a:rPr lang="zh-CN" altLang="zh-CN" sz="2000" dirty="0">
                <a:latin typeface="微软雅黑" panose="020B0503020204020204" pitchFamily="34" charset="-122"/>
                <a:ea typeface="微软雅黑" panose="020B0503020204020204" pitchFamily="34" charset="-122"/>
              </a:rPr>
              <a:t>定不下来的，必须书记</a:t>
            </a:r>
            <a:r>
              <a:rPr lang="zh-CN" altLang="en-US" sz="2000" dirty="0">
                <a:latin typeface="微软雅黑" panose="020B0503020204020204" pitchFamily="34" charset="-122"/>
                <a:ea typeface="微软雅黑" panose="020B0503020204020204" pitchFamily="34" charset="-122"/>
              </a:rPr>
              <a:t>同意</a:t>
            </a:r>
            <a:r>
              <a:rPr lang="zh-CN" altLang="zh-CN"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a:p>
            <a:pPr>
              <a:lnSpc>
                <a:spcPct val="150000"/>
              </a:lnSpc>
              <a:defRPr/>
            </a:pPr>
            <a:r>
              <a:rPr lang="en-US" altLang="zh-CN" sz="2000">
                <a:latin typeface="微软雅黑" panose="020B0503020204020204" pitchFamily="34" charset="-122"/>
                <a:ea typeface="微软雅黑" panose="020B0503020204020204" pitchFamily="34" charset="-122"/>
              </a:rPr>
              <a:t>       </a:t>
            </a:r>
            <a:r>
              <a:rPr lang="zh-CN" altLang="en-US" sz="2000" smtClean="0">
                <a:latin typeface="微软雅黑" panose="020B0503020204020204" pitchFamily="34" charset="-122"/>
                <a:ea typeface="微软雅黑" panose="020B0503020204020204" pitchFamily="34" charset="-122"/>
              </a:rPr>
              <a:t>管</a:t>
            </a:r>
            <a:r>
              <a:rPr lang="zh-CN" altLang="en-US" sz="2000" dirty="0">
                <a:latin typeface="微软雅黑" panose="020B0503020204020204" pitchFamily="34" charset="-122"/>
                <a:ea typeface="微软雅黑" panose="020B0503020204020204" pitchFamily="34" charset="-122"/>
              </a:rPr>
              <a:t>安全发展历程：</a:t>
            </a:r>
            <a:r>
              <a:rPr lang="zh-CN" altLang="en-US" sz="2000" dirty="0">
                <a:solidFill>
                  <a:srgbClr val="0000FF"/>
                </a:solidFill>
                <a:latin typeface="微软雅黑" panose="020B0503020204020204" pitchFamily="34" charset="-122"/>
                <a:ea typeface="微软雅黑" panose="020B0503020204020204" pitchFamily="34" charset="-122"/>
              </a:rPr>
              <a:t>行政副职</a:t>
            </a:r>
            <a:r>
              <a:rPr lang="zh-CN" altLang="en-US" sz="2000" dirty="0">
                <a:solidFill>
                  <a:srgbClr val="FF0000"/>
                </a:solidFill>
                <a:latin typeface="微软雅黑" panose="020B0503020204020204" pitchFamily="34" charset="-122"/>
                <a:ea typeface="微软雅黑" panose="020B0503020204020204" pitchFamily="34" charset="-122"/>
              </a:rPr>
              <a:t>→</a:t>
            </a:r>
            <a:r>
              <a:rPr lang="zh-CN" altLang="en-US" sz="2000" dirty="0">
                <a:solidFill>
                  <a:srgbClr val="0000FF"/>
                </a:solidFill>
                <a:latin typeface="微软雅黑" panose="020B0503020204020204" pitchFamily="34" charset="-122"/>
                <a:ea typeface="微软雅黑" panose="020B0503020204020204" pitchFamily="34" charset="-122"/>
              </a:rPr>
              <a:t>常务副职</a:t>
            </a:r>
            <a:r>
              <a:rPr lang="zh-CN" altLang="en-US" sz="2000" dirty="0">
                <a:solidFill>
                  <a:srgbClr val="FF0000"/>
                </a:solidFill>
                <a:latin typeface="微软雅黑" panose="020B0503020204020204" pitchFamily="34" charset="-122"/>
                <a:ea typeface="微软雅黑" panose="020B0503020204020204" pitchFamily="34" charset="-122"/>
              </a:rPr>
              <a:t>→</a:t>
            </a:r>
            <a:r>
              <a:rPr lang="zh-CN" altLang="en-US" sz="2000" dirty="0">
                <a:solidFill>
                  <a:srgbClr val="0000FF"/>
                </a:solidFill>
                <a:latin typeface="微软雅黑" panose="020B0503020204020204" pitchFamily="34" charset="-122"/>
                <a:ea typeface="微软雅黑" panose="020B0503020204020204" pitchFamily="34" charset="-122"/>
              </a:rPr>
              <a:t>行政一把手</a:t>
            </a:r>
            <a:r>
              <a:rPr lang="zh-CN" altLang="en-US" sz="2000" dirty="0">
                <a:solidFill>
                  <a:srgbClr val="FF0000"/>
                </a:solidFill>
                <a:latin typeface="微软雅黑" panose="020B0503020204020204" pitchFamily="34" charset="-122"/>
                <a:ea typeface="微软雅黑" panose="020B0503020204020204" pitchFamily="34" charset="-122"/>
              </a:rPr>
              <a:t>→</a:t>
            </a:r>
            <a:r>
              <a:rPr lang="zh-CN" altLang="en-US" sz="2000" dirty="0">
                <a:solidFill>
                  <a:srgbClr val="0000FF"/>
                </a:solidFill>
                <a:latin typeface="微软雅黑" panose="020B0503020204020204" pitchFamily="34" charset="-122"/>
                <a:ea typeface="微软雅黑" panose="020B0503020204020204" pitchFamily="34" charset="-122"/>
              </a:rPr>
              <a:t>书记决策</a:t>
            </a:r>
            <a:r>
              <a:rPr lang="zh-CN" altLang="en-US" sz="2000" dirty="0">
                <a:latin typeface="微软雅黑" panose="020B0503020204020204" pitchFamily="34" charset="-122"/>
                <a:ea typeface="微软雅黑" panose="020B0503020204020204" pitchFamily="34" charset="-122"/>
              </a:rPr>
              <a:t>。</a:t>
            </a:r>
            <a:endParaRPr lang="zh-CN" altLang="zh-CN" sz="2000" dirty="0">
              <a:latin typeface="微软雅黑" panose="020B0503020204020204" pitchFamily="34" charset="-122"/>
              <a:ea typeface="微软雅黑" panose="020B0503020204020204" pitchFamily="34" charset="-122"/>
            </a:endParaRPr>
          </a:p>
        </p:txBody>
      </p:sp>
      <p:sp>
        <p:nvSpPr>
          <p:cNvPr id="2" name="矩形 1"/>
          <p:cNvSpPr/>
          <p:nvPr/>
        </p:nvSpPr>
        <p:spPr>
          <a:xfrm>
            <a:off x="1050015" y="1583563"/>
            <a:ext cx="9998963" cy="502702"/>
          </a:xfrm>
          <a:prstGeom prst="rect">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lnSpc>
                <a:spcPts val="3188"/>
              </a:lnSpc>
              <a:defRPr/>
            </a:pPr>
            <a:r>
              <a:rPr lang="en-US" altLang="zh-CN" sz="2400" b="1" kern="0">
                <a:solidFill>
                  <a:srgbClr val="FFFF00"/>
                </a:solidFill>
                <a:latin typeface="微软雅黑" panose="020B0503020204020204" pitchFamily="34" charset="-122"/>
                <a:ea typeface="微软雅黑" panose="020B0503020204020204" pitchFamily="34" charset="-122"/>
                <a:cs typeface="宋体" panose="02010600030101010101" pitchFamily="2" charset="-122"/>
              </a:rPr>
              <a:t>1</a:t>
            </a:r>
            <a:r>
              <a:rPr lang="en-US" altLang="zh-CN" sz="2400" b="1" kern="0" smtClean="0">
                <a:solidFill>
                  <a:srgbClr val="FFFF00"/>
                </a:solidFill>
                <a:latin typeface="微软雅黑" panose="020B0503020204020204" pitchFamily="34" charset="-122"/>
                <a:ea typeface="微软雅黑" panose="020B0503020204020204" pitchFamily="34" charset="-122"/>
                <a:cs typeface="宋体" panose="02010600030101010101" pitchFamily="2" charset="-122"/>
              </a:rPr>
              <a:t>. </a:t>
            </a:r>
            <a:r>
              <a:rPr lang="zh-CN" altLang="zh-CN" sz="2400" b="1" kern="0" smtClean="0">
                <a:solidFill>
                  <a:srgbClr val="FFFF00"/>
                </a:solidFill>
                <a:latin typeface="微软雅黑" panose="020B0503020204020204" pitchFamily="34" charset="-122"/>
                <a:ea typeface="微软雅黑" panose="020B0503020204020204" pitchFamily="34" charset="-122"/>
                <a:cs typeface="宋体" panose="02010600030101010101" pitchFamily="2" charset="-122"/>
              </a:rPr>
              <a:t>安全生产</a:t>
            </a:r>
            <a:r>
              <a:rPr lang="zh-CN" altLang="zh-CN" sz="2400" b="1" kern="0" dirty="0">
                <a:solidFill>
                  <a:srgbClr val="FFFF00"/>
                </a:solidFill>
                <a:latin typeface="微软雅黑" panose="020B0503020204020204" pitchFamily="34" charset="-122"/>
                <a:ea typeface="微软雅黑" panose="020B0503020204020204" pitchFamily="34" charset="-122"/>
                <a:cs typeface="宋体" panose="02010600030101010101" pitchFamily="2" charset="-122"/>
              </a:rPr>
              <a:t>工作坚持中国共产党的领导</a:t>
            </a:r>
            <a:endParaRPr lang="zh-CN" altLang="en-US" sz="2400" b="1" dirty="0">
              <a:solidFill>
                <a:srgbClr val="FFFF00"/>
              </a:solidFill>
              <a:latin typeface="微软雅黑" panose="020B0503020204020204" pitchFamily="34" charset="-122"/>
              <a:ea typeface="微软雅黑" panose="020B0503020204020204" pitchFamily="34" charset="-122"/>
            </a:endParaRPr>
          </a:p>
        </p:txBody>
      </p:sp>
      <p:sp>
        <p:nvSpPr>
          <p:cNvPr id="12" name="TextBox 37"/>
          <p:cNvSpPr txBox="1"/>
          <p:nvPr/>
        </p:nvSpPr>
        <p:spPr bwMode="auto">
          <a:xfrm>
            <a:off x="3347660" y="232129"/>
            <a:ext cx="1812196" cy="417469"/>
          </a:xfrm>
          <a:prstGeom prst="rect">
            <a:avLst/>
          </a:prstGeom>
          <a:noFill/>
        </p:spPr>
        <p:txBody>
          <a:bodyPr wrap="none">
            <a:spAutoFit/>
          </a:bodyPr>
          <a:lstStyle/>
          <a:p>
            <a:pPr>
              <a:defRPr/>
            </a:pPr>
            <a:r>
              <a:rPr lang="zh-CN" altLang="en-US" sz="2120" b="1" dirty="0">
                <a:solidFill>
                  <a:schemeClr val="bg1"/>
                </a:solidFill>
                <a:latin typeface="微软雅黑" panose="020B0503020204020204" pitchFamily="34" charset="-122"/>
                <a:ea typeface="微软雅黑" panose="020B0503020204020204" pitchFamily="34" charset="-122"/>
              </a:rPr>
              <a:t>修改主要内容</a:t>
            </a:r>
          </a:p>
        </p:txBody>
      </p:sp>
    </p:spTree>
    <p:extLst>
      <p:ext uri="{BB962C8B-B14F-4D97-AF65-F5344CB8AC3E}">
        <p14:creationId xmlns:p14="http://schemas.microsoft.com/office/powerpoint/2010/main" val="197691130"/>
      </p:ext>
    </p:extLst>
  </p:cSld>
  <p:clrMapOvr>
    <a:masterClrMapping/>
  </p:clrMapOvr>
  <p:transition spd="slow" advTm="5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p:cNvPr>
          <p:cNvSpPr txBox="1"/>
          <p:nvPr/>
        </p:nvSpPr>
        <p:spPr>
          <a:xfrm>
            <a:off x="1050015" y="1643590"/>
            <a:ext cx="10082582" cy="3266279"/>
          </a:xfrm>
          <a:prstGeom prst="rect">
            <a:avLst/>
          </a:prstGeom>
          <a:solidFill>
            <a:srgbClr val="99FFCC"/>
          </a:solidFill>
          <a:ln/>
        </p:spPr>
        <p:style>
          <a:lnRef idx="2">
            <a:schemeClr val="dk1"/>
          </a:lnRef>
          <a:fillRef idx="1">
            <a:schemeClr val="lt1"/>
          </a:fillRef>
          <a:effectRef idx="0">
            <a:schemeClr val="dk1"/>
          </a:effectRef>
          <a:fontRef idx="minor">
            <a:schemeClr val="dk1"/>
          </a:fontRef>
        </p:style>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defRPr/>
            </a:pPr>
            <a:r>
              <a:rPr lang="zh-CN" altLang="zh-CN" sz="2000" dirty="0">
                <a:solidFill>
                  <a:srgbClr val="FF0000"/>
                </a:solidFill>
                <a:latin typeface="等线" panose="02010600030101010101" pitchFamily="2" charset="-122"/>
                <a:cs typeface="宋体" panose="02010600030101010101" pitchFamily="2" charset="-122"/>
              </a:rPr>
              <a:t>第三条　安全生产工作坚持中国共产党的领导。</a:t>
            </a:r>
            <a:r>
              <a:rPr lang="en-US" altLang="zh-CN" sz="2000" dirty="0">
                <a:solidFill>
                  <a:srgbClr val="FF0000"/>
                </a:solidFill>
                <a:latin typeface="等线" panose="02010600030101010101" pitchFamily="2" charset="-122"/>
                <a:cs typeface="宋体" panose="02010600030101010101" pitchFamily="2" charset="-122"/>
              </a:rPr>
              <a:t/>
            </a:r>
            <a:br>
              <a:rPr lang="en-US" altLang="zh-CN" sz="2000" dirty="0">
                <a:solidFill>
                  <a:srgbClr val="FF0000"/>
                </a:solidFill>
                <a:latin typeface="等线" panose="02010600030101010101" pitchFamily="2" charset="-122"/>
                <a:cs typeface="宋体" panose="02010600030101010101" pitchFamily="2" charset="-122"/>
              </a:rPr>
            </a:br>
            <a:r>
              <a:rPr lang="en-US" altLang="zh-CN" sz="2000" dirty="0">
                <a:solidFill>
                  <a:srgbClr val="000000"/>
                </a:solidFill>
                <a:latin typeface="宋体" panose="02010600030101010101" pitchFamily="2" charset="-122"/>
                <a:cs typeface="宋体" panose="02010600030101010101" pitchFamily="2" charset="-122"/>
              </a:rPr>
              <a:t>    </a:t>
            </a:r>
            <a:r>
              <a:rPr lang="zh-CN" altLang="zh-CN" sz="2000" dirty="0">
                <a:solidFill>
                  <a:srgbClr val="000000"/>
                </a:solidFill>
                <a:latin typeface="宋体" panose="02010600030101010101" pitchFamily="2" charset="-122"/>
                <a:cs typeface="宋体" panose="02010600030101010101" pitchFamily="2" charset="-122"/>
              </a:rPr>
              <a:t>安全生产工作应当以人为本，坚持人民至上、生命至上，把保护人民生命安全摆在首位，树牢安全发展理念，坚持安全第一、预防为主、综合治理的方针，从源头上防范化解重大安全风险。</a:t>
            </a:r>
            <a:r>
              <a:rPr lang="en-US" altLang="zh-CN" sz="2000" dirty="0">
                <a:solidFill>
                  <a:srgbClr val="000000"/>
                </a:solidFill>
                <a:latin typeface="宋体" panose="02010600030101010101" pitchFamily="2" charset="-122"/>
                <a:cs typeface="宋体" panose="02010600030101010101" pitchFamily="2" charset="-122"/>
              </a:rPr>
              <a:t/>
            </a:r>
            <a:br>
              <a:rPr lang="en-US" altLang="zh-CN" sz="2000" dirty="0">
                <a:solidFill>
                  <a:srgbClr val="000000"/>
                </a:solidFill>
                <a:latin typeface="宋体" panose="02010600030101010101" pitchFamily="2" charset="-122"/>
                <a:cs typeface="宋体" panose="02010600030101010101" pitchFamily="2" charset="-122"/>
              </a:rPr>
            </a:br>
            <a:r>
              <a:rPr lang="zh-CN" altLang="zh-CN" sz="2000" dirty="0">
                <a:solidFill>
                  <a:srgbClr val="000000"/>
                </a:solidFill>
                <a:latin typeface="宋体" panose="02010600030101010101" pitchFamily="2" charset="-122"/>
                <a:cs typeface="宋体" panose="02010600030101010101" pitchFamily="2" charset="-122"/>
              </a:rPr>
              <a:t>　　安全生产工作实行管行业必须管安全、管业务必须管安全、管生产经营必须管安全，强化和落实生产经营单位主体责任与政府监管责任，建立生产经营单位负责、职工参与、政府监管、行业自律和社会监督的机制。</a:t>
            </a:r>
            <a:endParaRPr lang="zh-CN" altLang="zh-CN" sz="2000" dirty="0">
              <a:solidFill>
                <a:srgbClr val="000000"/>
              </a:solidFill>
              <a:latin typeface="宋体" panose="02010600030101010101" pitchFamily="2" charset="-122"/>
              <a:ea typeface="宋体" panose="02010600030101010101" pitchFamily="2" charset="-122"/>
              <a:cs typeface="Times New Roman" panose="02020603050405020304" pitchFamily="18" charset="0"/>
            </a:endParaRPr>
          </a:p>
        </p:txBody>
      </p:sp>
      <p:sp>
        <p:nvSpPr>
          <p:cNvPr id="10" name="TextBox 42"/>
          <p:cNvSpPr txBox="1"/>
          <p:nvPr/>
        </p:nvSpPr>
        <p:spPr>
          <a:xfrm>
            <a:off x="1050015" y="1034621"/>
            <a:ext cx="2024093" cy="460165"/>
          </a:xfrm>
          <a:prstGeom prst="rect">
            <a:avLst/>
          </a:prstGeom>
          <a:noFill/>
        </p:spPr>
        <p:txBody>
          <a:bodyPr wrap="none">
            <a:spAutoFit/>
          </a:bodyPr>
          <a:lstStyle/>
          <a:p>
            <a:pPr>
              <a:defRPr/>
            </a:pPr>
            <a:r>
              <a:rPr lang="zh-CN" altLang="en-US" sz="2400" b="1" dirty="0">
                <a:solidFill>
                  <a:srgbClr val="0070C0"/>
                </a:solidFill>
              </a:rPr>
              <a:t>完善原则要求</a:t>
            </a:r>
          </a:p>
        </p:txBody>
      </p:sp>
      <p:sp>
        <p:nvSpPr>
          <p:cNvPr id="12" name="TextBox 37"/>
          <p:cNvSpPr txBox="1"/>
          <p:nvPr/>
        </p:nvSpPr>
        <p:spPr bwMode="auto">
          <a:xfrm>
            <a:off x="3347660" y="232129"/>
            <a:ext cx="1812196" cy="417469"/>
          </a:xfrm>
          <a:prstGeom prst="rect">
            <a:avLst/>
          </a:prstGeom>
          <a:noFill/>
        </p:spPr>
        <p:txBody>
          <a:bodyPr wrap="none">
            <a:spAutoFit/>
          </a:bodyPr>
          <a:lstStyle/>
          <a:p>
            <a:pPr>
              <a:defRPr/>
            </a:pPr>
            <a:r>
              <a:rPr lang="zh-CN" altLang="en-US" sz="2120" b="1" dirty="0">
                <a:solidFill>
                  <a:schemeClr val="bg1"/>
                </a:solidFill>
                <a:latin typeface="微软雅黑" panose="020B0503020204020204" pitchFamily="34" charset="-122"/>
                <a:ea typeface="微软雅黑" panose="020B0503020204020204" pitchFamily="34" charset="-122"/>
              </a:rPr>
              <a:t>修改主要内容</a:t>
            </a:r>
          </a:p>
        </p:txBody>
      </p:sp>
    </p:spTree>
    <p:extLst>
      <p:ext uri="{BB962C8B-B14F-4D97-AF65-F5344CB8AC3E}">
        <p14:creationId xmlns:p14="http://schemas.microsoft.com/office/powerpoint/2010/main" val="2818184475"/>
      </p:ext>
    </p:extLst>
  </p:cSld>
  <p:clrMapOvr>
    <a:masterClrMapping/>
  </p:clrMapOvr>
  <p:transition spd="slow" advTm="5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p:cNvPr>
          <p:cNvSpPr txBox="1"/>
          <p:nvPr/>
        </p:nvSpPr>
        <p:spPr>
          <a:xfrm>
            <a:off x="1050014" y="2288392"/>
            <a:ext cx="5344857" cy="4055721"/>
          </a:xfrm>
          <a:prstGeom prst="rect">
            <a:avLst/>
          </a:prstGeom>
          <a:solidFill>
            <a:srgbClr val="00FF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dk1"/>
          </a:lnRef>
          <a:fillRef idx="1">
            <a:schemeClr val="lt1"/>
          </a:fillRef>
          <a:effectRef idx="0">
            <a:schemeClr val="dk1"/>
          </a:effectRef>
          <a:fontRef idx="minor">
            <a:schemeClr val="dk1"/>
          </a:fontRef>
        </p:style>
        <p:txBody>
          <a:bodyPr wrap="square">
            <a:spAutoFit/>
          </a:bodyPr>
          <a:lstStyle/>
          <a:p>
            <a:pPr marL="455417" indent="-455417">
              <a:lnSpc>
                <a:spcPts val="2590"/>
              </a:lnSpc>
              <a:buFont typeface="Wingdings" panose="05000000000000000000" pitchFamily="2" charset="2"/>
              <a:buChar char="u"/>
              <a:defRPr/>
            </a:pPr>
            <a:r>
              <a:rPr lang="zh-CN" altLang="en-US" sz="1793" dirty="0">
                <a:latin typeface="微软雅黑" panose="020B0503020204020204" pitchFamily="34" charset="-122"/>
                <a:ea typeface="微软雅黑" panose="020B0503020204020204" pitchFamily="34" charset="-122"/>
              </a:rPr>
              <a:t>树立安全发展理念，坚持人民至上、生命至上，把保护人民生命安全摆在首位。</a:t>
            </a:r>
            <a:endParaRPr lang="en-US" altLang="zh-CN" sz="1793" dirty="0">
              <a:latin typeface="微软雅黑" panose="020B0503020204020204" pitchFamily="34" charset="-122"/>
              <a:ea typeface="微软雅黑" panose="020B0503020204020204" pitchFamily="34" charset="-122"/>
            </a:endParaRPr>
          </a:p>
          <a:p>
            <a:pPr marL="455417" indent="-455417">
              <a:lnSpc>
                <a:spcPts val="2590"/>
              </a:lnSpc>
              <a:buFont typeface="Wingdings" panose="05000000000000000000" pitchFamily="2" charset="2"/>
              <a:buChar char="u"/>
              <a:defRPr/>
            </a:pPr>
            <a:r>
              <a:rPr lang="zh-CN" altLang="en-US" sz="1793" dirty="0">
                <a:latin typeface="微软雅黑" panose="020B0503020204020204" pitchFamily="34" charset="-122"/>
                <a:ea typeface="微软雅黑" panose="020B0503020204020204" pitchFamily="34" charset="-122"/>
              </a:rPr>
              <a:t>党的十九届五中全会上</a:t>
            </a:r>
            <a:r>
              <a:rPr lang="en-US" altLang="zh-CN" sz="1793" dirty="0">
                <a:latin typeface="微软雅黑" panose="020B0503020204020204" pitchFamily="34" charset="-122"/>
                <a:ea typeface="微软雅黑" panose="020B0503020204020204" pitchFamily="34" charset="-122"/>
              </a:rPr>
              <a:t>《</a:t>
            </a:r>
            <a:r>
              <a:rPr lang="zh-CN" altLang="en-US" sz="1793" dirty="0">
                <a:latin typeface="微软雅黑" panose="020B0503020204020204" pitchFamily="34" charset="-122"/>
                <a:ea typeface="微软雅黑" panose="020B0503020204020204" pitchFamily="34" charset="-122"/>
              </a:rPr>
              <a:t>中共中央关于制定国民经济和社会发展第十四个五年规划和二〇三五年远景目标的建议</a:t>
            </a:r>
            <a:r>
              <a:rPr lang="en-US" altLang="zh-CN" sz="1793" dirty="0">
                <a:latin typeface="微软雅黑" panose="020B0503020204020204" pitchFamily="34" charset="-122"/>
                <a:ea typeface="微软雅黑" panose="020B0503020204020204" pitchFamily="34" charset="-122"/>
              </a:rPr>
              <a:t>》</a:t>
            </a:r>
            <a:r>
              <a:rPr lang="zh-CN" altLang="en-US" sz="1793" dirty="0">
                <a:latin typeface="微软雅黑" panose="020B0503020204020204" pitchFamily="34" charset="-122"/>
                <a:ea typeface="微软雅黑" panose="020B0503020204020204" pitchFamily="34" charset="-122"/>
              </a:rPr>
              <a:t>。</a:t>
            </a:r>
            <a:endParaRPr lang="en-US" altLang="zh-CN" sz="1793" dirty="0">
              <a:latin typeface="微软雅黑" panose="020B0503020204020204" pitchFamily="34" charset="-122"/>
              <a:ea typeface="微软雅黑" panose="020B0503020204020204" pitchFamily="34" charset="-122"/>
            </a:endParaRPr>
          </a:p>
          <a:p>
            <a:pPr marL="455417" indent="-455417">
              <a:lnSpc>
                <a:spcPts val="2590"/>
              </a:lnSpc>
              <a:buFont typeface="Wingdings" panose="05000000000000000000" pitchFamily="2" charset="2"/>
              <a:buChar char="u"/>
              <a:defRPr/>
            </a:pPr>
            <a:r>
              <a:rPr lang="en-US" altLang="zh-CN" sz="1793" dirty="0">
                <a:latin typeface="微软雅黑" panose="020B0503020204020204" pitchFamily="34" charset="-122"/>
                <a:ea typeface="微软雅黑" panose="020B0503020204020204" pitchFamily="34" charset="-122"/>
              </a:rPr>
              <a:t>2017</a:t>
            </a:r>
            <a:r>
              <a:rPr lang="zh-CN" altLang="en-US" sz="1793" dirty="0">
                <a:latin typeface="微软雅黑" panose="020B0503020204020204" pitchFamily="34" charset="-122"/>
                <a:ea typeface="微软雅黑" panose="020B0503020204020204" pitchFamily="34" charset="-122"/>
              </a:rPr>
              <a:t>年党的十九大报告提出：“树立安全发展理念，弘扬生命至上，安全第一的思想。</a:t>
            </a:r>
            <a:endParaRPr lang="en-US" altLang="zh-CN" sz="1793" dirty="0">
              <a:latin typeface="微软雅黑" panose="020B0503020204020204" pitchFamily="34" charset="-122"/>
              <a:ea typeface="微软雅黑" panose="020B0503020204020204" pitchFamily="34" charset="-122"/>
            </a:endParaRPr>
          </a:p>
          <a:p>
            <a:pPr marL="455417" indent="-455417">
              <a:lnSpc>
                <a:spcPts val="2590"/>
              </a:lnSpc>
              <a:buFont typeface="Wingdings" panose="05000000000000000000" pitchFamily="2" charset="2"/>
              <a:buChar char="u"/>
              <a:defRPr/>
            </a:pPr>
            <a:r>
              <a:rPr lang="zh-CN" altLang="en-US" sz="1793" dirty="0">
                <a:latin typeface="微软雅黑" panose="020B0503020204020204" pitchFamily="34" charset="-122"/>
                <a:ea typeface="微软雅黑" panose="020B0503020204020204" pitchFamily="34" charset="-122"/>
              </a:rPr>
              <a:t>习近平在</a:t>
            </a:r>
            <a:r>
              <a:rPr lang="en-US" altLang="zh-CN" sz="1793" dirty="0">
                <a:latin typeface="微软雅黑" panose="020B0503020204020204" pitchFamily="34" charset="-122"/>
                <a:ea typeface="微软雅黑" panose="020B0503020204020204" pitchFamily="34" charset="-122"/>
              </a:rPr>
              <a:t>2020</a:t>
            </a:r>
            <a:r>
              <a:rPr lang="zh-CN" altLang="en-US" sz="1793" dirty="0">
                <a:latin typeface="微软雅黑" panose="020B0503020204020204" pitchFamily="34" charset="-122"/>
                <a:ea typeface="微软雅黑" panose="020B0503020204020204" pitchFamily="34" charset="-122"/>
              </a:rPr>
              <a:t>年</a:t>
            </a:r>
            <a:r>
              <a:rPr lang="en-US" altLang="zh-CN" sz="1793" dirty="0">
                <a:latin typeface="微软雅黑" panose="020B0503020204020204" pitchFamily="34" charset="-122"/>
                <a:ea typeface="微软雅黑" panose="020B0503020204020204" pitchFamily="34" charset="-122"/>
              </a:rPr>
              <a:t>5</a:t>
            </a:r>
            <a:r>
              <a:rPr lang="zh-CN" altLang="en-US" sz="1793" dirty="0">
                <a:latin typeface="微软雅黑" panose="020B0503020204020204" pitchFamily="34" charset="-122"/>
                <a:ea typeface="微软雅黑" panose="020B0503020204020204" pitchFamily="34" charset="-122"/>
              </a:rPr>
              <a:t>月</a:t>
            </a:r>
            <a:r>
              <a:rPr lang="en-US" altLang="zh-CN" sz="1793" dirty="0">
                <a:latin typeface="微软雅黑" panose="020B0503020204020204" pitchFamily="34" charset="-122"/>
                <a:ea typeface="微软雅黑" panose="020B0503020204020204" pitchFamily="34" charset="-122"/>
              </a:rPr>
              <a:t>22</a:t>
            </a:r>
            <a:r>
              <a:rPr lang="zh-CN" altLang="en-US" sz="1793" dirty="0">
                <a:latin typeface="微软雅黑" panose="020B0503020204020204" pitchFamily="34" charset="-122"/>
                <a:ea typeface="微软雅黑" panose="020B0503020204020204" pitchFamily="34" charset="-122"/>
              </a:rPr>
              <a:t>日，参加十三届全国人大三次会议内蒙古代表团审议时的讲话提出，以后在很多场合，他都深入阐述了这一观点。</a:t>
            </a:r>
            <a:endParaRPr lang="en-US" altLang="zh-CN" sz="1793" dirty="0">
              <a:latin typeface="微软雅黑" panose="020B0503020204020204" pitchFamily="34" charset="-122"/>
              <a:ea typeface="微软雅黑" panose="020B0503020204020204" pitchFamily="34" charset="-122"/>
            </a:endParaRPr>
          </a:p>
          <a:p>
            <a:pPr marL="455417" indent="-455417">
              <a:lnSpc>
                <a:spcPts val="2590"/>
              </a:lnSpc>
              <a:buFont typeface="Wingdings" panose="05000000000000000000" pitchFamily="2" charset="2"/>
              <a:buChar char="u"/>
              <a:defRPr/>
            </a:pPr>
            <a:r>
              <a:rPr lang="zh-CN" altLang="en-US" sz="1793" dirty="0">
                <a:latin typeface="微软雅黑" panose="020B0503020204020204" pitchFamily="34" charset="-122"/>
                <a:ea typeface="微软雅黑" panose="020B0503020204020204" pitchFamily="34" charset="-122"/>
              </a:rPr>
              <a:t>近两年我国抗击新冠疫情中贯穿始终的一个主导思想</a:t>
            </a:r>
            <a:r>
              <a:rPr lang="en-US" altLang="zh-CN" sz="1793" dirty="0">
                <a:latin typeface="微软雅黑" panose="020B0503020204020204" pitchFamily="34" charset="-122"/>
                <a:ea typeface="微软雅黑" panose="020B0503020204020204" pitchFamily="34" charset="-122"/>
              </a:rPr>
              <a:t>--</a:t>
            </a:r>
            <a:r>
              <a:rPr lang="zh-CN" altLang="en-US" sz="1793" dirty="0">
                <a:latin typeface="微软雅黑" panose="020B0503020204020204" pitchFamily="34" charset="-122"/>
                <a:ea typeface="微软雅黑" panose="020B0503020204020204" pitchFamily="34" charset="-122"/>
              </a:rPr>
              <a:t>“把保护人民生命安全摆在首位” 。</a:t>
            </a:r>
            <a:endParaRPr lang="en-US" altLang="zh-CN" sz="1793" dirty="0">
              <a:latin typeface="微软雅黑" panose="020B0503020204020204" pitchFamily="34" charset="-122"/>
              <a:ea typeface="微软雅黑" panose="020B0503020204020204" pitchFamily="34" charset="-122"/>
            </a:endParaRPr>
          </a:p>
        </p:txBody>
      </p:sp>
      <p:sp>
        <p:nvSpPr>
          <p:cNvPr id="12" name="文本框 11">
            <a:extLst/>
          </p:cNvPr>
          <p:cNvSpPr txBox="1"/>
          <p:nvPr/>
        </p:nvSpPr>
        <p:spPr>
          <a:xfrm>
            <a:off x="6502403" y="2288391"/>
            <a:ext cx="4770395" cy="4093428"/>
          </a:xfrm>
          <a:prstGeom prst="rect">
            <a:avLst/>
          </a:prstGeom>
          <a:solidFill>
            <a:srgbClr val="00FF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dk1"/>
          </a:lnRef>
          <a:fillRef idx="1">
            <a:schemeClr val="lt1"/>
          </a:fillRef>
          <a:effectRef idx="0">
            <a:schemeClr val="dk1"/>
          </a:effectRef>
          <a:fontRef idx="minor">
            <a:schemeClr val="dk1"/>
          </a:fontRef>
        </p:style>
        <p:txBody>
          <a:bodyPr>
            <a:spAutoFit/>
          </a:bodyPr>
          <a:lstStyle/>
          <a:p>
            <a:pPr marL="284636" indent="-284636">
              <a:lnSpc>
                <a:spcPts val="2590"/>
              </a:lnSpc>
              <a:buFont typeface="Wingdings" panose="05000000000000000000" pitchFamily="2" charset="2"/>
              <a:buChar char="u"/>
              <a:defRPr/>
            </a:pPr>
            <a:r>
              <a:rPr lang="zh-CN" altLang="en-US" sz="1793" dirty="0">
                <a:latin typeface="微软雅黑" panose="020B0503020204020204" pitchFamily="34" charset="-122"/>
                <a:ea typeface="微软雅黑" panose="020B0503020204020204" pitchFamily="34" charset="-122"/>
              </a:rPr>
              <a:t>安全发展理念是科学发展观，是对于安全和发展的一种辩证思维或者说理念，应发扬光大。</a:t>
            </a:r>
            <a:endParaRPr lang="en-US" altLang="zh-CN" sz="1793" dirty="0">
              <a:latin typeface="微软雅黑" panose="020B0503020204020204" pitchFamily="34" charset="-122"/>
              <a:ea typeface="微软雅黑" panose="020B0503020204020204" pitchFamily="34" charset="-122"/>
            </a:endParaRPr>
          </a:p>
          <a:p>
            <a:pPr marL="284636" indent="-284636">
              <a:lnSpc>
                <a:spcPts val="2590"/>
              </a:lnSpc>
              <a:buFont typeface="Wingdings" panose="05000000000000000000" pitchFamily="2" charset="2"/>
              <a:buChar char="u"/>
              <a:defRPr/>
            </a:pPr>
            <a:r>
              <a:rPr lang="zh-CN" altLang="en-US" sz="1793" dirty="0">
                <a:latin typeface="微软雅黑" panose="020B0503020204020204" pitchFamily="34" charset="-122"/>
                <a:ea typeface="微软雅黑" panose="020B0503020204020204" pitchFamily="34" charset="-122"/>
              </a:rPr>
              <a:t>党和国家对于人民生命安全的重视，把这点放到超越一切的至高无上地位，真正的安全第一，没有并列。</a:t>
            </a:r>
            <a:endParaRPr lang="en-US" altLang="zh-CN" sz="1793" dirty="0">
              <a:latin typeface="微软雅黑" panose="020B0503020204020204" pitchFamily="34" charset="-122"/>
              <a:ea typeface="微软雅黑" panose="020B0503020204020204" pitchFamily="34" charset="-122"/>
            </a:endParaRPr>
          </a:p>
          <a:p>
            <a:pPr marL="284636" indent="-284636">
              <a:lnSpc>
                <a:spcPts val="2590"/>
              </a:lnSpc>
              <a:buFont typeface="Wingdings" panose="05000000000000000000" pitchFamily="2" charset="2"/>
              <a:buChar char="u"/>
              <a:defRPr/>
            </a:pPr>
            <a:r>
              <a:rPr lang="zh-CN" altLang="en-US" sz="1793" dirty="0">
                <a:latin typeface="微软雅黑" panose="020B0503020204020204" pitchFamily="34" charset="-122"/>
                <a:ea typeface="微软雅黑" panose="020B0503020204020204" pitchFamily="34" charset="-122"/>
              </a:rPr>
              <a:t>发展目是为人民幸福，发展过程中可以有很多代价，绝不以人民生命作为代价。</a:t>
            </a:r>
            <a:endParaRPr lang="en-US" altLang="zh-CN" sz="1793" dirty="0">
              <a:latin typeface="微软雅黑" panose="020B0503020204020204" pitchFamily="34" charset="-122"/>
              <a:ea typeface="微软雅黑" panose="020B0503020204020204" pitchFamily="34" charset="-122"/>
            </a:endParaRPr>
          </a:p>
          <a:p>
            <a:pPr marL="284636" indent="-284636">
              <a:lnSpc>
                <a:spcPts val="2590"/>
              </a:lnSpc>
              <a:buFont typeface="Wingdings" panose="05000000000000000000" pitchFamily="2" charset="2"/>
              <a:buChar char="u"/>
              <a:defRPr/>
            </a:pPr>
            <a:r>
              <a:rPr lang="zh-CN" altLang="en-US" sz="1793" dirty="0">
                <a:latin typeface="微软雅黑" panose="020B0503020204020204" pitchFamily="34" charset="-122"/>
                <a:ea typeface="微软雅黑" panose="020B0503020204020204" pitchFamily="34" charset="-122"/>
              </a:rPr>
              <a:t>对于生命的敬畏和尊重，是现代文明的标志。人没有贵贱之分，每一个生命都有存在的价值和独立的尊严，这是最基本的人权。</a:t>
            </a:r>
          </a:p>
        </p:txBody>
      </p:sp>
      <p:sp>
        <p:nvSpPr>
          <p:cNvPr id="13" name="TextBox 42"/>
          <p:cNvSpPr txBox="1"/>
          <p:nvPr/>
        </p:nvSpPr>
        <p:spPr>
          <a:xfrm>
            <a:off x="1050015" y="1034621"/>
            <a:ext cx="2024093" cy="460165"/>
          </a:xfrm>
          <a:prstGeom prst="rect">
            <a:avLst/>
          </a:prstGeom>
          <a:noFill/>
        </p:spPr>
        <p:txBody>
          <a:bodyPr wrap="none">
            <a:spAutoFit/>
          </a:bodyPr>
          <a:lstStyle/>
          <a:p>
            <a:pPr>
              <a:defRPr/>
            </a:pPr>
            <a:r>
              <a:rPr lang="zh-CN" altLang="en-US" sz="2400" b="1" dirty="0">
                <a:solidFill>
                  <a:srgbClr val="0070C0"/>
                </a:solidFill>
              </a:rPr>
              <a:t>完善原则要求</a:t>
            </a:r>
          </a:p>
        </p:txBody>
      </p:sp>
      <p:sp>
        <p:nvSpPr>
          <p:cNvPr id="14" name="TextBox 37"/>
          <p:cNvSpPr txBox="1"/>
          <p:nvPr/>
        </p:nvSpPr>
        <p:spPr bwMode="auto">
          <a:xfrm>
            <a:off x="3347660" y="232129"/>
            <a:ext cx="1812196" cy="417469"/>
          </a:xfrm>
          <a:prstGeom prst="rect">
            <a:avLst/>
          </a:prstGeom>
          <a:noFill/>
        </p:spPr>
        <p:txBody>
          <a:bodyPr wrap="none">
            <a:spAutoFit/>
          </a:bodyPr>
          <a:lstStyle/>
          <a:p>
            <a:pPr>
              <a:defRPr/>
            </a:pPr>
            <a:r>
              <a:rPr lang="zh-CN" altLang="en-US" sz="2120" b="1" dirty="0">
                <a:solidFill>
                  <a:schemeClr val="bg1"/>
                </a:solidFill>
                <a:latin typeface="微软雅黑" panose="020B0503020204020204" pitchFamily="34" charset="-122"/>
                <a:ea typeface="微软雅黑" panose="020B0503020204020204" pitchFamily="34" charset="-122"/>
              </a:rPr>
              <a:t>修改主要内容</a:t>
            </a:r>
          </a:p>
        </p:txBody>
      </p:sp>
      <p:sp>
        <p:nvSpPr>
          <p:cNvPr id="15" name="矩形 14"/>
          <p:cNvSpPr/>
          <p:nvPr/>
        </p:nvSpPr>
        <p:spPr>
          <a:xfrm>
            <a:off x="1050014" y="1553274"/>
            <a:ext cx="10126972" cy="473335"/>
          </a:xfrm>
          <a:prstGeom prst="rect">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lnSpc>
                <a:spcPts val="3188"/>
              </a:lnSpc>
              <a:defRPr/>
            </a:pPr>
            <a:r>
              <a:rPr lang="en-US" altLang="zh-CN" sz="2400" b="1" kern="0" dirty="0">
                <a:solidFill>
                  <a:srgbClr val="FFFF00"/>
                </a:solidFill>
                <a:latin typeface="微软雅黑" panose="020B0503020204020204" pitchFamily="34" charset="-122"/>
                <a:ea typeface="微软雅黑" panose="020B0503020204020204" pitchFamily="34" charset="-122"/>
                <a:cs typeface="宋体" panose="02010600030101010101" pitchFamily="2" charset="-122"/>
              </a:rPr>
              <a:t>2. </a:t>
            </a:r>
            <a:r>
              <a:rPr lang="zh-CN" altLang="en-US" sz="2400" b="1" kern="0" dirty="0">
                <a:solidFill>
                  <a:srgbClr val="FFFF00"/>
                </a:solidFill>
                <a:latin typeface="微软雅黑" panose="020B0503020204020204" pitchFamily="34" charset="-122"/>
                <a:ea typeface="微软雅黑" panose="020B0503020204020204" pitchFamily="34" charset="-122"/>
                <a:cs typeface="宋体" panose="02010600030101010101" pitchFamily="2" charset="-122"/>
              </a:rPr>
              <a:t>安全发展理念，人民至上，生命至上</a:t>
            </a:r>
            <a:endParaRPr lang="zh-CN" altLang="en-US" sz="2400" b="1" dirty="0">
              <a:solidFill>
                <a:srgbClr val="FFFF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892332476"/>
      </p:ext>
    </p:extLst>
  </p:cSld>
  <p:clrMapOvr>
    <a:masterClrMapping/>
  </p:clrMapOvr>
  <p:transition spd="slow" advTm="5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p:cNvPr>
          <p:cNvSpPr txBox="1"/>
          <p:nvPr/>
        </p:nvSpPr>
        <p:spPr>
          <a:xfrm>
            <a:off x="1087203" y="2213895"/>
            <a:ext cx="9956009" cy="2338776"/>
          </a:xfrm>
          <a:prstGeom prst="rect">
            <a:avLst/>
          </a:prstGeom>
          <a:solidFill>
            <a:srgbClr val="66FFFF"/>
          </a:solidFill>
          <a:ln/>
        </p:spPr>
        <p:style>
          <a:lnRef idx="2">
            <a:schemeClr val="accent6"/>
          </a:lnRef>
          <a:fillRef idx="1">
            <a:schemeClr val="lt1"/>
          </a:fillRef>
          <a:effectRef idx="0">
            <a:schemeClr val="accent6"/>
          </a:effectRef>
          <a:fontRef idx="minor">
            <a:schemeClr val="dk1"/>
          </a:fontRef>
        </p:style>
        <p:txBody>
          <a:bodyPr>
            <a:spAutoFit/>
          </a:bodyPr>
          <a:lstStyle/>
          <a:p>
            <a:pPr algn="ctr">
              <a:lnSpc>
                <a:spcPts val="3188"/>
              </a:lnSpc>
              <a:defRPr/>
            </a:pPr>
            <a:r>
              <a:rPr lang="zh-CN" altLang="en-US" sz="1992" b="1" dirty="0">
                <a:solidFill>
                  <a:srgbClr val="0000FF"/>
                </a:solidFill>
                <a:latin typeface="微软雅黑" panose="020B0503020204020204" pitchFamily="34" charset="-122"/>
                <a:ea typeface="微软雅黑" panose="020B0503020204020204" pitchFamily="34" charset="-122"/>
                <a:hlinkClick r:id="rId3" action="ppaction://hlinkfile"/>
              </a:rPr>
              <a:t>管行业必须管安全、管业务必须管安全、管生产经营必须</a:t>
            </a:r>
            <a:r>
              <a:rPr lang="zh-CN" altLang="en-US" sz="1992" b="1">
                <a:solidFill>
                  <a:srgbClr val="0000FF"/>
                </a:solidFill>
                <a:latin typeface="微软雅黑" panose="020B0503020204020204" pitchFamily="34" charset="-122"/>
                <a:ea typeface="微软雅黑" panose="020B0503020204020204" pitchFamily="34" charset="-122"/>
                <a:hlinkClick r:id="rId3" action="ppaction://hlinkfile"/>
              </a:rPr>
              <a:t>管</a:t>
            </a:r>
            <a:r>
              <a:rPr lang="zh-CN" altLang="en-US" sz="1992" b="1" smtClean="0">
                <a:solidFill>
                  <a:srgbClr val="0000FF"/>
                </a:solidFill>
                <a:latin typeface="微软雅黑" panose="020B0503020204020204" pitchFamily="34" charset="-122"/>
                <a:ea typeface="微软雅黑" panose="020B0503020204020204" pitchFamily="34" charset="-122"/>
                <a:hlinkClick r:id="rId3" action="ppaction://hlinkfile"/>
              </a:rPr>
              <a:t>安全</a:t>
            </a:r>
            <a:endParaRPr lang="en-US" altLang="zh-CN" sz="1992" b="1" dirty="0">
              <a:solidFill>
                <a:srgbClr val="0000FF"/>
              </a:solidFill>
              <a:latin typeface="微软雅黑" panose="020B0503020204020204" pitchFamily="34" charset="-122"/>
              <a:ea typeface="微软雅黑" panose="020B0503020204020204" pitchFamily="34" charset="-122"/>
            </a:endParaRPr>
          </a:p>
          <a:p>
            <a:pPr>
              <a:lnSpc>
                <a:spcPts val="2391"/>
              </a:lnSpc>
              <a:defRPr/>
            </a:pPr>
            <a:r>
              <a:rPr lang="zh-CN" altLang="en-US" sz="1793" dirty="0">
                <a:latin typeface="微软雅黑" panose="020B0503020204020204" pitchFamily="34" charset="-122"/>
                <a:ea typeface="微软雅黑" panose="020B0503020204020204" pitchFamily="34" charset="-122"/>
              </a:rPr>
              <a:t>   “三个必须”是习近平同志批示的原话，最早见于习近平</a:t>
            </a:r>
            <a:r>
              <a:rPr lang="en-US" altLang="zh-CN" sz="1793" dirty="0">
                <a:latin typeface="微软雅黑" panose="020B0503020204020204" pitchFamily="34" charset="-122"/>
                <a:ea typeface="微软雅黑" panose="020B0503020204020204" pitchFamily="34" charset="-122"/>
              </a:rPr>
              <a:t>2013</a:t>
            </a:r>
            <a:r>
              <a:rPr lang="zh-CN" altLang="en-US" sz="1793" dirty="0">
                <a:latin typeface="微软雅黑" panose="020B0503020204020204" pitchFamily="34" charset="-122"/>
                <a:ea typeface="微软雅黑" panose="020B0503020204020204" pitchFamily="34" charset="-122"/>
              </a:rPr>
              <a:t>年</a:t>
            </a:r>
            <a:r>
              <a:rPr lang="en-US" altLang="zh-CN" sz="1793" dirty="0">
                <a:latin typeface="微软雅黑" panose="020B0503020204020204" pitchFamily="34" charset="-122"/>
                <a:ea typeface="微软雅黑" panose="020B0503020204020204" pitchFamily="34" charset="-122"/>
              </a:rPr>
              <a:t>11</a:t>
            </a:r>
            <a:r>
              <a:rPr lang="zh-CN" altLang="en-US" sz="1793" dirty="0">
                <a:latin typeface="微软雅黑" panose="020B0503020204020204" pitchFamily="34" charset="-122"/>
                <a:ea typeface="微软雅黑" panose="020B0503020204020204" pitchFamily="34" charset="-122"/>
              </a:rPr>
              <a:t>月</a:t>
            </a:r>
            <a:r>
              <a:rPr lang="en-US" altLang="zh-CN" sz="1793" dirty="0">
                <a:latin typeface="微软雅黑" panose="020B0503020204020204" pitchFamily="34" charset="-122"/>
                <a:ea typeface="微软雅黑" panose="020B0503020204020204" pitchFamily="34" charset="-122"/>
              </a:rPr>
              <a:t>24</a:t>
            </a:r>
            <a:r>
              <a:rPr lang="zh-CN" altLang="en-US" sz="1793" dirty="0">
                <a:latin typeface="微软雅黑" panose="020B0503020204020204" pitchFamily="34" charset="-122"/>
                <a:ea typeface="微软雅黑" panose="020B0503020204020204" pitchFamily="34" charset="-122"/>
              </a:rPr>
              <a:t>日关于青岛</a:t>
            </a:r>
            <a:r>
              <a:rPr lang="zh-CN" altLang="en-US" sz="1793" dirty="0">
                <a:solidFill>
                  <a:srgbClr val="0000FF"/>
                </a:solidFill>
                <a:latin typeface="微软雅黑" panose="020B0503020204020204" pitchFamily="34" charset="-122"/>
                <a:ea typeface="微软雅黑" panose="020B0503020204020204" pitchFamily="34" charset="-122"/>
              </a:rPr>
              <a:t>“</a:t>
            </a:r>
            <a:r>
              <a:rPr lang="en-US" altLang="zh-CN" sz="1793" dirty="0">
                <a:solidFill>
                  <a:srgbClr val="0000FF"/>
                </a:solidFill>
                <a:latin typeface="微软雅黑" panose="020B0503020204020204" pitchFamily="34" charset="-122"/>
                <a:ea typeface="微软雅黑" panose="020B0503020204020204" pitchFamily="34" charset="-122"/>
              </a:rPr>
              <a:t>11.22</a:t>
            </a:r>
            <a:r>
              <a:rPr lang="zh-CN" altLang="en-US" sz="1793" dirty="0">
                <a:solidFill>
                  <a:srgbClr val="0000FF"/>
                </a:solidFill>
                <a:latin typeface="微软雅黑" panose="020B0503020204020204" pitchFamily="34" charset="-122"/>
                <a:ea typeface="微软雅黑" panose="020B0503020204020204" pitchFamily="34" charset="-122"/>
              </a:rPr>
              <a:t>”</a:t>
            </a:r>
            <a:r>
              <a:rPr lang="zh-CN" altLang="en-US" sz="1793" dirty="0">
                <a:latin typeface="微软雅黑" panose="020B0503020204020204" pitchFamily="34" charset="-122"/>
                <a:ea typeface="微软雅黑" panose="020B0503020204020204" pitchFamily="34" charset="-122"/>
              </a:rPr>
              <a:t>爆炸事故的讲话；在</a:t>
            </a:r>
            <a:r>
              <a:rPr lang="en-US" altLang="zh-CN" sz="1793" dirty="0">
                <a:solidFill>
                  <a:srgbClr val="0000FF"/>
                </a:solidFill>
                <a:latin typeface="微软雅黑" panose="020B0503020204020204" pitchFamily="34" charset="-122"/>
                <a:ea typeface="微软雅黑" panose="020B0503020204020204" pitchFamily="34" charset="-122"/>
              </a:rPr>
              <a:t>《</a:t>
            </a:r>
            <a:r>
              <a:rPr lang="zh-CN" altLang="en-US" sz="1793" dirty="0">
                <a:solidFill>
                  <a:srgbClr val="0000FF"/>
                </a:solidFill>
                <a:latin typeface="微软雅黑" panose="020B0503020204020204" pitchFamily="34" charset="-122"/>
                <a:ea typeface="微软雅黑" panose="020B0503020204020204" pitchFamily="34" charset="-122"/>
              </a:rPr>
              <a:t>中共中央国务院关于推进安全生产领域改革发展的意见</a:t>
            </a:r>
            <a:r>
              <a:rPr lang="en-US" altLang="zh-CN" sz="1793" dirty="0">
                <a:solidFill>
                  <a:srgbClr val="0000FF"/>
                </a:solidFill>
                <a:latin typeface="微软雅黑" panose="020B0503020204020204" pitchFamily="34" charset="-122"/>
                <a:ea typeface="微软雅黑" panose="020B0503020204020204" pitchFamily="34" charset="-122"/>
              </a:rPr>
              <a:t>》</a:t>
            </a:r>
            <a:r>
              <a:rPr lang="zh-CN" altLang="en-US" sz="1793" dirty="0">
                <a:latin typeface="微软雅黑" panose="020B0503020204020204" pitchFamily="34" charset="-122"/>
                <a:ea typeface="微软雅黑" panose="020B0503020204020204" pitchFamily="34" charset="-122"/>
              </a:rPr>
              <a:t>也作为安全生产的原则提出，是为了决安全监管体制问题，要求在</a:t>
            </a:r>
            <a:r>
              <a:rPr lang="en-US" altLang="zh-CN" sz="1793" dirty="0">
                <a:latin typeface="微软雅黑" panose="020B0503020204020204" pitchFamily="34" charset="-122"/>
                <a:ea typeface="微软雅黑" panose="020B0503020204020204" pitchFamily="34" charset="-122"/>
              </a:rPr>
              <a:t>2020</a:t>
            </a:r>
            <a:r>
              <a:rPr lang="zh-CN" altLang="en-US" sz="1793" dirty="0">
                <a:latin typeface="微软雅黑" panose="020B0503020204020204" pitchFamily="34" charset="-122"/>
                <a:ea typeface="微软雅黑" panose="020B0503020204020204" pitchFamily="34" charset="-122"/>
              </a:rPr>
              <a:t>年，安全生产监管体制基本成熟。三个必须是我国安全生产管理体制中分工负责的原则，是按照</a:t>
            </a:r>
            <a:r>
              <a:rPr lang="zh-CN" altLang="en-US" sz="1793" dirty="0">
                <a:solidFill>
                  <a:srgbClr val="0000FF"/>
                </a:solidFill>
                <a:latin typeface="微软雅黑" panose="020B0503020204020204" pitchFamily="34" charset="-122"/>
                <a:ea typeface="微软雅黑" panose="020B0503020204020204" pitchFamily="34" charset="-122"/>
              </a:rPr>
              <a:t>党政同责、一岗双责、齐抓共管</a:t>
            </a:r>
            <a:r>
              <a:rPr lang="zh-CN" altLang="en-US" sz="1793" dirty="0">
                <a:latin typeface="微软雅黑" panose="020B0503020204020204" pitchFamily="34" charset="-122"/>
                <a:ea typeface="微软雅黑" panose="020B0503020204020204" pitchFamily="34" charset="-122"/>
              </a:rPr>
              <a:t>的原则落实安全管理责任，要求</a:t>
            </a:r>
            <a:r>
              <a:rPr lang="zh-CN" altLang="en-US" sz="1793" dirty="0">
                <a:solidFill>
                  <a:srgbClr val="0000FF"/>
                </a:solidFill>
                <a:latin typeface="微软雅黑" panose="020B0503020204020204" pitchFamily="34" charset="-122"/>
                <a:ea typeface="微软雅黑" panose="020B0503020204020204" pitchFamily="34" charset="-122"/>
              </a:rPr>
              <a:t>各行业、各领域、各部门及其所有人员</a:t>
            </a:r>
            <a:r>
              <a:rPr lang="zh-CN" altLang="en-US" sz="1793" dirty="0">
                <a:latin typeface="微软雅黑" panose="020B0503020204020204" pitchFamily="34" charset="-122"/>
                <a:ea typeface="微软雅黑" panose="020B0503020204020204" pitchFamily="34" charset="-122"/>
              </a:rPr>
              <a:t>都要对自己工作职责范围内的安全生产负责。</a:t>
            </a:r>
            <a:endParaRPr lang="en-US" altLang="zh-CN" sz="1793" dirty="0">
              <a:latin typeface="微软雅黑" panose="020B0503020204020204" pitchFamily="34" charset="-122"/>
              <a:ea typeface="微软雅黑" panose="020B0503020204020204" pitchFamily="34" charset="-122"/>
            </a:endParaRPr>
          </a:p>
        </p:txBody>
      </p:sp>
      <p:sp>
        <p:nvSpPr>
          <p:cNvPr id="12" name="文本框 11">
            <a:extLst/>
          </p:cNvPr>
          <p:cNvSpPr txBox="1"/>
          <p:nvPr/>
        </p:nvSpPr>
        <p:spPr>
          <a:xfrm>
            <a:off x="1087993" y="4637932"/>
            <a:ext cx="6352175" cy="2084737"/>
          </a:xfrm>
          <a:prstGeom prst="rect">
            <a:avLst/>
          </a:prstGeom>
          <a:solidFill>
            <a:srgbClr val="99FFC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dk1"/>
          </a:lnRef>
          <a:fillRef idx="1">
            <a:schemeClr val="lt1"/>
          </a:fillRef>
          <a:effectRef idx="0">
            <a:schemeClr val="dk1"/>
          </a:effectRef>
          <a:fontRef idx="minor">
            <a:schemeClr val="dk1"/>
          </a:fontRef>
        </p:style>
        <p:txBody>
          <a:bodyPr>
            <a:spAutoFit/>
          </a:bodyPr>
          <a:lstStyle/>
          <a:p>
            <a:pPr algn="ctr">
              <a:lnSpc>
                <a:spcPts val="2590"/>
              </a:lnSpc>
              <a:defRPr/>
            </a:pPr>
            <a:r>
              <a:rPr lang="zh-CN" altLang="en-US" sz="2391" b="1" dirty="0">
                <a:solidFill>
                  <a:srgbClr val="0000FF"/>
                </a:solidFill>
                <a:latin typeface="微软雅黑" panose="020B0503020204020204" pitchFamily="34" charset="-122"/>
                <a:ea typeface="微软雅黑" panose="020B0503020204020204" pitchFamily="34" charset="-122"/>
              </a:rPr>
              <a:t>政府层面</a:t>
            </a:r>
            <a:endParaRPr lang="en-US" altLang="zh-CN" sz="2391" b="1" dirty="0">
              <a:solidFill>
                <a:srgbClr val="0000FF"/>
              </a:solidFill>
              <a:latin typeface="微软雅黑" panose="020B0503020204020204" pitchFamily="34" charset="-122"/>
              <a:ea typeface="微软雅黑" panose="020B0503020204020204" pitchFamily="34" charset="-122"/>
            </a:endParaRPr>
          </a:p>
          <a:p>
            <a:pPr>
              <a:lnSpc>
                <a:spcPts val="2590"/>
              </a:lnSpc>
              <a:defRPr/>
            </a:pPr>
            <a:r>
              <a:rPr lang="zh-CN" altLang="en-US" sz="1793" dirty="0">
                <a:latin typeface="微软雅黑" panose="020B0503020204020204" pitchFamily="34" charset="-122"/>
                <a:ea typeface="微软雅黑" panose="020B0503020204020204" pitchFamily="34" charset="-122"/>
              </a:rPr>
              <a:t>    </a:t>
            </a:r>
            <a:r>
              <a:rPr lang="en-US" altLang="zh-CN" sz="1793" dirty="0">
                <a:latin typeface="微软雅黑" panose="020B0503020204020204" pitchFamily="34" charset="-122"/>
                <a:ea typeface="微软雅黑" panose="020B0503020204020204" pitchFamily="34" charset="-122"/>
              </a:rPr>
              <a:t>《</a:t>
            </a:r>
            <a:r>
              <a:rPr lang="zh-CN" altLang="en-US" sz="1793" dirty="0">
                <a:latin typeface="微软雅黑" panose="020B0503020204020204" pitchFamily="34" charset="-122"/>
                <a:ea typeface="微软雅黑" panose="020B0503020204020204" pitchFamily="34" charset="-122"/>
              </a:rPr>
              <a:t>安全生产法</a:t>
            </a:r>
            <a:r>
              <a:rPr lang="en-US" altLang="zh-CN" sz="1793" dirty="0">
                <a:latin typeface="微软雅黑" panose="020B0503020204020204" pitchFamily="34" charset="-122"/>
                <a:ea typeface="微软雅黑" panose="020B0503020204020204" pitchFamily="34" charset="-122"/>
              </a:rPr>
              <a:t>》</a:t>
            </a:r>
            <a:r>
              <a:rPr lang="zh-CN" altLang="en-US" sz="1793" dirty="0">
                <a:latin typeface="微软雅黑" panose="020B0503020204020204" pitchFamily="34" charset="-122"/>
                <a:ea typeface="微软雅黑" panose="020B0503020204020204" pitchFamily="34" charset="-122"/>
              </a:rPr>
              <a:t>第十条 “交通运输、住房和城乡建设、水利、民航等</a:t>
            </a:r>
            <a:r>
              <a:rPr lang="zh-CN" altLang="en-US" sz="1793" dirty="0">
                <a:solidFill>
                  <a:schemeClr val="tx1"/>
                </a:solidFill>
                <a:latin typeface="微软雅黑" panose="020B0503020204020204" pitchFamily="34" charset="-122"/>
                <a:ea typeface="微软雅黑" panose="020B0503020204020204" pitchFamily="34" charset="-122"/>
              </a:rPr>
              <a:t>有关部门</a:t>
            </a:r>
            <a:r>
              <a:rPr lang="zh-CN" altLang="en-US" sz="1793" dirty="0">
                <a:latin typeface="微软雅黑" panose="020B0503020204020204" pitchFamily="34" charset="-122"/>
                <a:ea typeface="微软雅黑" panose="020B0503020204020204" pitchFamily="34" charset="-122"/>
              </a:rPr>
              <a:t>依照本法和其他有关法律、行政法规的规定，在各自的职责范围内对有关行业、领域的安全生产工作实施监督管理”。有关部门一般称之为</a:t>
            </a:r>
            <a:r>
              <a:rPr lang="zh-CN" altLang="en-US" sz="1793" b="1" dirty="0">
                <a:solidFill>
                  <a:srgbClr val="0000FF"/>
                </a:solidFill>
                <a:latin typeface="微软雅黑" panose="020B0503020204020204" pitchFamily="34" charset="-122"/>
                <a:ea typeface="微软雅黑" panose="020B0503020204020204" pitchFamily="34" charset="-122"/>
              </a:rPr>
              <a:t>行业领域的主管部门</a:t>
            </a:r>
            <a:r>
              <a:rPr lang="zh-CN" altLang="en-US" sz="1793" dirty="0">
                <a:latin typeface="微软雅黑" panose="020B0503020204020204" pitchFamily="34" charset="-122"/>
                <a:ea typeface="微软雅黑" panose="020B0503020204020204" pitchFamily="34" charset="-122"/>
              </a:rPr>
              <a:t>，要求在其管业务和生产经营活动时候，必须管安全。</a:t>
            </a:r>
          </a:p>
        </p:txBody>
      </p:sp>
      <p:sp>
        <p:nvSpPr>
          <p:cNvPr id="13" name="文本框 12">
            <a:extLst/>
          </p:cNvPr>
          <p:cNvSpPr txBox="1"/>
          <p:nvPr/>
        </p:nvSpPr>
        <p:spPr>
          <a:xfrm>
            <a:off x="7680528" y="4586835"/>
            <a:ext cx="3362684" cy="2135834"/>
          </a:xfrm>
          <a:prstGeom prst="rect">
            <a:avLst/>
          </a:prstGeom>
          <a:solidFill>
            <a:srgbClr val="99FFC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lnRef>
          <a:fillRef idx="1">
            <a:schemeClr val="lt1"/>
          </a:fillRef>
          <a:effectRef idx="0">
            <a:schemeClr val="accent6"/>
          </a:effectRef>
          <a:fontRef idx="minor">
            <a:schemeClr val="dk1"/>
          </a:fontRef>
        </p:style>
        <p:txBody>
          <a:bodyPr>
            <a:spAutoFit/>
          </a:bodyPr>
          <a:lstStyle/>
          <a:p>
            <a:pPr algn="ctr">
              <a:lnSpc>
                <a:spcPts val="3188"/>
              </a:lnSpc>
              <a:defRPr/>
            </a:pPr>
            <a:r>
              <a:rPr lang="zh-CN" altLang="en-US" sz="2391" b="1" dirty="0">
                <a:solidFill>
                  <a:srgbClr val="0000FF"/>
                </a:solidFill>
                <a:latin typeface="微软雅黑" panose="020B0503020204020204" pitchFamily="34" charset="-122"/>
                <a:ea typeface="微软雅黑" panose="020B0503020204020204" pitchFamily="34" charset="-122"/>
              </a:rPr>
              <a:t>企业层面</a:t>
            </a:r>
            <a:endParaRPr lang="en-US" altLang="zh-CN" sz="2391" b="1" dirty="0">
              <a:solidFill>
                <a:srgbClr val="0000FF"/>
              </a:solidFill>
              <a:latin typeface="微软雅黑" panose="020B0503020204020204" pitchFamily="34" charset="-122"/>
              <a:ea typeface="微软雅黑" panose="020B0503020204020204" pitchFamily="34" charset="-122"/>
            </a:endParaRPr>
          </a:p>
          <a:p>
            <a:pPr>
              <a:lnSpc>
                <a:spcPts val="3188"/>
              </a:lnSpc>
              <a:defRPr/>
            </a:pPr>
            <a:r>
              <a:rPr lang="zh-CN" altLang="en-US" sz="1793" dirty="0">
                <a:latin typeface="微软雅黑" panose="020B0503020204020204" pitchFamily="34" charset="-122"/>
                <a:ea typeface="微软雅黑" panose="020B0503020204020204" pitchFamily="34" charset="-122"/>
              </a:rPr>
              <a:t>    </a:t>
            </a:r>
            <a:r>
              <a:rPr lang="en-US" altLang="zh-CN" sz="1793" dirty="0">
                <a:latin typeface="微软雅黑" panose="020B0503020204020204" pitchFamily="34" charset="-122"/>
                <a:ea typeface="微软雅黑" panose="020B0503020204020204" pitchFamily="34" charset="-122"/>
              </a:rPr>
              <a:t>《</a:t>
            </a:r>
            <a:r>
              <a:rPr lang="zh-CN" altLang="en-US" sz="1793" dirty="0">
                <a:latin typeface="微软雅黑" panose="020B0503020204020204" pitchFamily="34" charset="-122"/>
                <a:ea typeface="微软雅黑" panose="020B0503020204020204" pitchFamily="34" charset="-122"/>
              </a:rPr>
              <a:t>安全生产法</a:t>
            </a:r>
            <a:r>
              <a:rPr lang="en-US" altLang="zh-CN" sz="1793" dirty="0">
                <a:latin typeface="微软雅黑" panose="020B0503020204020204" pitchFamily="34" charset="-122"/>
                <a:ea typeface="微软雅黑" panose="020B0503020204020204" pitchFamily="34" charset="-122"/>
              </a:rPr>
              <a:t>》</a:t>
            </a:r>
            <a:r>
              <a:rPr lang="zh-CN" altLang="en-US" sz="1793" dirty="0">
                <a:latin typeface="微软雅黑" panose="020B0503020204020204" pitchFamily="34" charset="-122"/>
                <a:ea typeface="微软雅黑" panose="020B0503020204020204" pitchFamily="34" charset="-122"/>
              </a:rPr>
              <a:t>第五条指出企业“主要负责人是安全生产第一</a:t>
            </a:r>
            <a:r>
              <a:rPr lang="zh-CN" altLang="en-US" sz="1793">
                <a:latin typeface="微软雅黑" panose="020B0503020204020204" pitchFamily="34" charset="-122"/>
                <a:ea typeface="微软雅黑" panose="020B0503020204020204" pitchFamily="34" charset="-122"/>
              </a:rPr>
              <a:t>责任人</a:t>
            </a:r>
            <a:r>
              <a:rPr lang="zh-CN" altLang="en-US" sz="1793" smtClean="0">
                <a:latin typeface="微软雅黑" panose="020B0503020204020204" pitchFamily="34" charset="-122"/>
                <a:ea typeface="微软雅黑" panose="020B0503020204020204" pitchFamily="34" charset="-122"/>
              </a:rPr>
              <a:t>”“</a:t>
            </a:r>
            <a:r>
              <a:rPr lang="zh-CN" altLang="en-US" sz="1793" dirty="0">
                <a:latin typeface="微软雅黑" panose="020B0503020204020204" pitchFamily="34" charset="-122"/>
                <a:ea typeface="微软雅黑" panose="020B0503020204020204" pitchFamily="34" charset="-122"/>
              </a:rPr>
              <a:t>其他负责人对职责范围内的安全生产工作负责”。</a:t>
            </a:r>
          </a:p>
        </p:txBody>
      </p:sp>
      <p:sp>
        <p:nvSpPr>
          <p:cNvPr id="14" name="TextBox 42"/>
          <p:cNvSpPr txBox="1"/>
          <p:nvPr/>
        </p:nvSpPr>
        <p:spPr>
          <a:xfrm>
            <a:off x="1050015" y="1034621"/>
            <a:ext cx="2024093" cy="460165"/>
          </a:xfrm>
          <a:prstGeom prst="rect">
            <a:avLst/>
          </a:prstGeom>
          <a:noFill/>
        </p:spPr>
        <p:txBody>
          <a:bodyPr wrap="none">
            <a:spAutoFit/>
          </a:bodyPr>
          <a:lstStyle/>
          <a:p>
            <a:pPr>
              <a:defRPr/>
            </a:pPr>
            <a:r>
              <a:rPr lang="zh-CN" altLang="en-US" sz="2400" b="1" dirty="0">
                <a:solidFill>
                  <a:srgbClr val="0070C0"/>
                </a:solidFill>
              </a:rPr>
              <a:t>完善原则要求</a:t>
            </a:r>
          </a:p>
        </p:txBody>
      </p:sp>
      <p:sp>
        <p:nvSpPr>
          <p:cNvPr id="15" name="TextBox 37"/>
          <p:cNvSpPr txBox="1"/>
          <p:nvPr/>
        </p:nvSpPr>
        <p:spPr bwMode="auto">
          <a:xfrm>
            <a:off x="3347660" y="232129"/>
            <a:ext cx="1812196" cy="417469"/>
          </a:xfrm>
          <a:prstGeom prst="rect">
            <a:avLst/>
          </a:prstGeom>
          <a:noFill/>
        </p:spPr>
        <p:txBody>
          <a:bodyPr wrap="none">
            <a:spAutoFit/>
          </a:bodyPr>
          <a:lstStyle/>
          <a:p>
            <a:pPr>
              <a:defRPr/>
            </a:pPr>
            <a:r>
              <a:rPr lang="zh-CN" altLang="en-US" sz="2120" b="1" dirty="0">
                <a:solidFill>
                  <a:schemeClr val="bg1"/>
                </a:solidFill>
                <a:latin typeface="微软雅黑" panose="020B0503020204020204" pitchFamily="34" charset="-122"/>
                <a:ea typeface="微软雅黑" panose="020B0503020204020204" pitchFamily="34" charset="-122"/>
              </a:rPr>
              <a:t>修改主要内容</a:t>
            </a:r>
          </a:p>
        </p:txBody>
      </p:sp>
      <p:sp>
        <p:nvSpPr>
          <p:cNvPr id="16" name="矩形 15"/>
          <p:cNvSpPr/>
          <p:nvPr/>
        </p:nvSpPr>
        <p:spPr>
          <a:xfrm>
            <a:off x="1087203" y="1580047"/>
            <a:ext cx="9956009" cy="473335"/>
          </a:xfrm>
          <a:prstGeom prst="rect">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lnSpc>
                <a:spcPts val="3188"/>
              </a:lnSpc>
              <a:defRPr/>
            </a:pPr>
            <a:r>
              <a:rPr lang="en-US" altLang="zh-CN" sz="2400" b="1" kern="0" dirty="0">
                <a:solidFill>
                  <a:srgbClr val="FFFF00"/>
                </a:solidFill>
                <a:latin typeface="微软雅黑" panose="020B0503020204020204" pitchFamily="34" charset="-122"/>
                <a:ea typeface="微软雅黑" panose="020B0503020204020204" pitchFamily="34" charset="-122"/>
                <a:cs typeface="宋体" panose="02010600030101010101" pitchFamily="2" charset="-122"/>
              </a:rPr>
              <a:t>3.“ </a:t>
            </a:r>
            <a:r>
              <a:rPr lang="zh-CN" altLang="en-US" sz="2400" b="1" kern="0" dirty="0">
                <a:solidFill>
                  <a:srgbClr val="FFFF00"/>
                </a:solidFill>
                <a:latin typeface="微软雅黑" panose="020B0503020204020204" pitchFamily="34" charset="-122"/>
                <a:ea typeface="微软雅黑" panose="020B0503020204020204" pitchFamily="34" charset="-122"/>
                <a:cs typeface="宋体" panose="02010600030101010101" pitchFamily="2" charset="-122"/>
              </a:rPr>
              <a:t>三管三必须 ”</a:t>
            </a:r>
            <a:endParaRPr lang="zh-CN" altLang="en-US" sz="2400" b="1" dirty="0">
              <a:solidFill>
                <a:srgbClr val="FFFF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148796255"/>
      </p:ext>
    </p:extLst>
  </p:cSld>
  <p:clrMapOvr>
    <a:masterClrMapping/>
  </p:clrMapOvr>
  <p:transition spd="slow" advTm="5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p:cNvPr>
          <p:cNvSpPr txBox="1"/>
          <p:nvPr/>
        </p:nvSpPr>
        <p:spPr>
          <a:xfrm>
            <a:off x="763480" y="1494786"/>
            <a:ext cx="10953097" cy="4939814"/>
          </a:xfrm>
          <a:prstGeom prst="rect">
            <a:avLst/>
          </a:prstGeom>
          <a:solidFill>
            <a:srgbClr val="CCEC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ts val="3984"/>
              </a:lnSpc>
              <a:defRPr/>
            </a:pPr>
            <a:r>
              <a:rPr lang="zh-CN" altLang="en-US" dirty="0">
                <a:solidFill>
                  <a:srgbClr val="FF0000"/>
                </a:solidFill>
                <a:latin typeface="微软雅黑" panose="020B0503020204020204" pitchFamily="34" charset="-122"/>
                <a:ea typeface="微软雅黑" panose="020B0503020204020204" pitchFamily="34" charset="-122"/>
              </a:rPr>
              <a:t>政府监管 </a:t>
            </a:r>
            <a:r>
              <a:rPr lang="zh-CN" altLang="en-US" dirty="0">
                <a:solidFill>
                  <a:srgbClr val="0000FF"/>
                </a:solidFill>
                <a:latin typeface="微软雅黑" panose="020B0503020204020204" pitchFamily="34" charset="-122"/>
                <a:ea typeface="微软雅黑" panose="020B0503020204020204" pitchFamily="34" charset="-122"/>
              </a:rPr>
              <a:t>：党政同责，一岗双责</a:t>
            </a:r>
            <a:endParaRPr lang="en-US" altLang="zh-CN" dirty="0">
              <a:solidFill>
                <a:srgbClr val="0000FF"/>
              </a:solidFill>
              <a:latin typeface="微软雅黑" panose="020B0503020204020204" pitchFamily="34" charset="-122"/>
              <a:ea typeface="微软雅黑" panose="020B0503020204020204" pitchFamily="34" charset="-122"/>
            </a:endParaRPr>
          </a:p>
          <a:p>
            <a:pPr>
              <a:lnSpc>
                <a:spcPts val="2590"/>
              </a:lnSpc>
              <a:defRPr/>
            </a:pPr>
            <a:r>
              <a:rPr lang="zh-CN" altLang="en-US" sz="1400" dirty="0">
                <a:latin typeface="微软雅黑" panose="020B0503020204020204" pitchFamily="34" charset="-122"/>
                <a:ea typeface="微软雅黑" panose="020B0503020204020204" pitchFamily="34" charset="-122"/>
              </a:rPr>
              <a:t>    安全生产法中政府安全监管有两类部门，一类是应急管理部门，一类是其他行业领域主管部门，称之为有关部门，统称为负有安全生产监督管理职责的部门。</a:t>
            </a:r>
            <a:endParaRPr lang="en-US" altLang="zh-CN" sz="1400" dirty="0">
              <a:latin typeface="微软雅黑" panose="020B0503020204020204" pitchFamily="34" charset="-122"/>
              <a:ea typeface="微软雅黑" panose="020B0503020204020204" pitchFamily="34" charset="-122"/>
            </a:endParaRPr>
          </a:p>
          <a:p>
            <a:pPr marL="284636" indent="-284636">
              <a:lnSpc>
                <a:spcPts val="2590"/>
              </a:lnSpc>
              <a:buFont typeface="Wingdings" panose="05000000000000000000" pitchFamily="2" charset="2"/>
              <a:buChar char="u"/>
              <a:defRPr/>
            </a:pP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安全生产法</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第十条提出两种监督管理，一是由应急管理部门负责的</a:t>
            </a:r>
            <a:r>
              <a:rPr lang="zh-CN" altLang="en-US" sz="1400" dirty="0">
                <a:solidFill>
                  <a:srgbClr val="0000FF"/>
                </a:solidFill>
                <a:latin typeface="微软雅黑" panose="020B0503020204020204" pitchFamily="34" charset="-122"/>
                <a:ea typeface="微软雅黑" panose="020B0503020204020204" pitchFamily="34" charset="-122"/>
              </a:rPr>
              <a:t>“综合监督管理</a:t>
            </a:r>
            <a:r>
              <a:rPr lang="zh-CN" altLang="en-US" sz="1400" dirty="0">
                <a:latin typeface="微软雅黑" panose="020B0503020204020204" pitchFamily="34" charset="-122"/>
                <a:ea typeface="微软雅黑" panose="020B0503020204020204" pitchFamily="34" charset="-122"/>
              </a:rPr>
              <a:t>”，另一是有关部门负责的“监督管理”。两种监管源于</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意见</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第（五）条提出的综合监管与行业监管。</a:t>
            </a:r>
            <a:r>
              <a:rPr lang="zh-CN" altLang="en-US" sz="1400" dirty="0">
                <a:solidFill>
                  <a:srgbClr val="FF0000"/>
                </a:solidFill>
                <a:latin typeface="微软雅黑" panose="020B0503020204020204" pitchFamily="34" charset="-122"/>
                <a:ea typeface="微软雅黑" panose="020B0503020204020204" pitchFamily="34" charset="-122"/>
              </a:rPr>
              <a:t>“监督管理”、“行业监管”属于直接监管，综合监管属于间接监管，即通过直接监管部门监管</a:t>
            </a:r>
            <a:r>
              <a:rPr lang="zh-CN" altLang="en-US"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p>
            <a:pPr marL="284636" indent="-284636">
              <a:lnSpc>
                <a:spcPts val="2590"/>
              </a:lnSpc>
              <a:buFont typeface="Wingdings" panose="05000000000000000000" pitchFamily="2" charset="2"/>
              <a:buChar char="u"/>
              <a:defRPr/>
            </a:pP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安全生产法</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指出“交通运输、住房和城乡建设、水利、民航等有关部门”为直接监管的部门。按照三个必须提出的行业、业务、生产经营主管部门，应该还包括教育、卫生、体育、文化、农业、林业、商业、城市管理以及工业主管部门，自然也应该有环保、特种设备、食品药品、国土资源等主管部门。</a:t>
            </a:r>
            <a:endParaRPr lang="en-US" altLang="zh-CN" sz="1400" dirty="0">
              <a:latin typeface="微软雅黑" panose="020B0503020204020204" pitchFamily="34" charset="-122"/>
              <a:ea typeface="微软雅黑" panose="020B0503020204020204" pitchFamily="34" charset="-122"/>
            </a:endParaRPr>
          </a:p>
          <a:p>
            <a:pPr marL="284636" indent="-284636">
              <a:lnSpc>
                <a:spcPts val="2590"/>
              </a:lnSpc>
              <a:buFont typeface="Wingdings" panose="05000000000000000000" pitchFamily="2" charset="2"/>
              <a:buChar char="u"/>
              <a:defRPr/>
            </a:pPr>
            <a:r>
              <a:rPr lang="zh-CN" altLang="en-US" sz="1400" dirty="0">
                <a:latin typeface="微软雅黑" panose="020B0503020204020204" pitchFamily="34" charset="-122"/>
                <a:ea typeface="微软雅黑" panose="020B0503020204020204" pitchFamily="34" charset="-122"/>
              </a:rPr>
              <a:t>最近一次刘鹤副总理讲话提出：各有关部门要积极承担起三个必须安全监管责任，分兵把口，形成合力。应急管理部门要牵头开展化工矿山等整治，住建部门要牵头开展燃气管道整治，工信部门牵头开展各类工业园区整治，能源部门牵头开展长输油气管道、化学储能电站整治，交通运输部门牵头开展规划性运输，水路、陆路运输，铁路局牵头开展铁路整治工作。</a:t>
            </a:r>
            <a:endParaRPr lang="en-US" altLang="zh-CN" sz="1400" dirty="0">
              <a:latin typeface="微软雅黑" panose="020B0503020204020204" pitchFamily="34" charset="-122"/>
              <a:ea typeface="微软雅黑" panose="020B0503020204020204" pitchFamily="34" charset="-122"/>
            </a:endParaRPr>
          </a:p>
          <a:p>
            <a:pPr marL="284636" indent="-284636">
              <a:lnSpc>
                <a:spcPts val="2590"/>
              </a:lnSpc>
              <a:buFont typeface="Wingdings" panose="05000000000000000000" pitchFamily="2" charset="2"/>
              <a:buChar char="u"/>
              <a:defRPr/>
            </a:pPr>
            <a:r>
              <a:rPr lang="zh-CN" altLang="en-US" sz="1400" dirty="0">
                <a:latin typeface="微软雅黑" panose="020B0503020204020204" pitchFamily="34" charset="-122"/>
                <a:ea typeface="微软雅黑" panose="020B0503020204020204" pitchFamily="34" charset="-122"/>
              </a:rPr>
              <a:t>应急管理部门直接监管责任</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在国务院新闻办召开的</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安全生产法</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发布会上，应急管理部宋元明副部长说“也有直接监管的行业，如</a:t>
            </a:r>
            <a:r>
              <a:rPr lang="zh-CN" altLang="en-US" sz="1400" dirty="0">
                <a:solidFill>
                  <a:srgbClr val="0000FF"/>
                </a:solidFill>
                <a:latin typeface="微软雅黑" panose="020B0503020204020204" pitchFamily="34" charset="-122"/>
                <a:ea typeface="微软雅黑" panose="020B0503020204020204" pitchFamily="34" charset="-122"/>
              </a:rPr>
              <a:t>冶金、有色、建材、轻工、纺织、机械、烟草、商贸</a:t>
            </a:r>
            <a:r>
              <a:rPr lang="zh-CN" altLang="en-US" sz="1400" dirty="0">
                <a:latin typeface="微软雅黑" panose="020B0503020204020204" pitchFamily="34" charset="-122"/>
                <a:ea typeface="微软雅黑" panose="020B0503020204020204" pitchFamily="34" charset="-122"/>
              </a:rPr>
              <a:t>这八大行业，还有危化品、烟花爆竹等，这都是我们应急管理部直接监管的”。</a:t>
            </a:r>
          </a:p>
        </p:txBody>
      </p:sp>
      <p:sp>
        <p:nvSpPr>
          <p:cNvPr id="10" name="TextBox 42"/>
          <p:cNvSpPr txBox="1"/>
          <p:nvPr/>
        </p:nvSpPr>
        <p:spPr>
          <a:xfrm>
            <a:off x="1050015" y="1034621"/>
            <a:ext cx="2024093" cy="460165"/>
          </a:xfrm>
          <a:prstGeom prst="rect">
            <a:avLst/>
          </a:prstGeom>
          <a:noFill/>
        </p:spPr>
        <p:txBody>
          <a:bodyPr wrap="none">
            <a:spAutoFit/>
          </a:bodyPr>
          <a:lstStyle/>
          <a:p>
            <a:pPr>
              <a:defRPr/>
            </a:pPr>
            <a:r>
              <a:rPr lang="zh-CN" altLang="en-US" sz="2400" b="1" dirty="0">
                <a:solidFill>
                  <a:srgbClr val="0070C0"/>
                </a:solidFill>
              </a:rPr>
              <a:t>完善原则要求</a:t>
            </a:r>
          </a:p>
        </p:txBody>
      </p:sp>
      <p:sp>
        <p:nvSpPr>
          <p:cNvPr id="11" name="TextBox 37"/>
          <p:cNvSpPr txBox="1"/>
          <p:nvPr/>
        </p:nvSpPr>
        <p:spPr bwMode="auto">
          <a:xfrm>
            <a:off x="3347660" y="232129"/>
            <a:ext cx="1812196" cy="417469"/>
          </a:xfrm>
          <a:prstGeom prst="rect">
            <a:avLst/>
          </a:prstGeom>
          <a:noFill/>
        </p:spPr>
        <p:txBody>
          <a:bodyPr wrap="none">
            <a:spAutoFit/>
          </a:bodyPr>
          <a:lstStyle/>
          <a:p>
            <a:pPr>
              <a:defRPr/>
            </a:pPr>
            <a:r>
              <a:rPr lang="zh-CN" altLang="en-US" sz="2120" b="1" dirty="0">
                <a:solidFill>
                  <a:schemeClr val="bg1"/>
                </a:solidFill>
                <a:latin typeface="微软雅黑" panose="020B0503020204020204" pitchFamily="34" charset="-122"/>
                <a:ea typeface="微软雅黑" panose="020B0503020204020204" pitchFamily="34" charset="-122"/>
              </a:rPr>
              <a:t>修改主要内容</a:t>
            </a:r>
          </a:p>
        </p:txBody>
      </p:sp>
    </p:spTree>
    <p:extLst>
      <p:ext uri="{BB962C8B-B14F-4D97-AF65-F5344CB8AC3E}">
        <p14:creationId xmlns:p14="http://schemas.microsoft.com/office/powerpoint/2010/main" val="4259850197"/>
      </p:ext>
    </p:extLst>
  </p:cSld>
  <p:clrMapOvr>
    <a:masterClrMapping/>
  </p:clrMapOvr>
  <p:transition spd="slow" advTm="5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 xmlns:a16="http://schemas.microsoft.com/office/drawing/2014/main" id="{3F5E82FE-B53C-44DC-8BAB-C3724EB3ED25}"/>
              </a:ext>
            </a:extLst>
          </p:cNvPr>
          <p:cNvGrpSpPr/>
          <p:nvPr/>
        </p:nvGrpSpPr>
        <p:grpSpPr>
          <a:xfrm>
            <a:off x="706" y="2317563"/>
            <a:ext cx="12191293" cy="2557016"/>
            <a:chOff x="170694" y="176370"/>
            <a:chExt cx="3732107" cy="782777"/>
          </a:xfrm>
        </p:grpSpPr>
        <p:sp>
          <p:nvSpPr>
            <p:cNvPr id="3" name="等腰三角形 2">
              <a:extLst>
                <a:ext uri="{FF2B5EF4-FFF2-40B4-BE49-F238E27FC236}">
                  <a16:creationId xmlns="" xmlns:a16="http://schemas.microsoft.com/office/drawing/2014/main" id="{9774F1AB-E403-4805-A2D8-FC8D67CAA445}"/>
                </a:ext>
              </a:extLst>
            </p:cNvPr>
            <p:cNvSpPr/>
            <p:nvPr/>
          </p:nvSpPr>
          <p:spPr>
            <a:xfrm>
              <a:off x="1233863" y="177982"/>
              <a:ext cx="355284" cy="356514"/>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6" rIns="96430" bIns="48216" rtlCol="0" anchor="ctr"/>
            <a:lstStyle/>
            <a:p>
              <a:pPr algn="ctr"/>
              <a:endParaRPr lang="zh-CN" altLang="en-US">
                <a:latin typeface="微软雅黑" panose="020B0503020204020204" pitchFamily="34" charset="-122"/>
                <a:ea typeface="微软雅黑" panose="020B0503020204020204" pitchFamily="34" charset="-122"/>
                <a:cs typeface="+mn-ea"/>
                <a:sym typeface="思源黑体 CN Light" panose="020B0300000000000000" pitchFamily="34" charset="-122"/>
              </a:endParaRPr>
            </a:p>
          </p:txBody>
        </p:sp>
        <p:sp>
          <p:nvSpPr>
            <p:cNvPr id="4" name="等腰三角形 3">
              <a:extLst>
                <a:ext uri="{FF2B5EF4-FFF2-40B4-BE49-F238E27FC236}">
                  <a16:creationId xmlns="" xmlns:a16="http://schemas.microsoft.com/office/drawing/2014/main" id="{37B9DA90-2B62-4FFB-8990-AE0631E4582B}"/>
                </a:ext>
              </a:extLst>
            </p:cNvPr>
            <p:cNvSpPr/>
            <p:nvPr/>
          </p:nvSpPr>
          <p:spPr>
            <a:xfrm flipV="1">
              <a:off x="200258" y="602633"/>
              <a:ext cx="355284" cy="356514"/>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6" rIns="96430" bIns="48216" rtlCol="0" anchor="ctr"/>
            <a:lstStyle/>
            <a:p>
              <a:pPr algn="ctr"/>
              <a:endParaRPr lang="zh-CN" altLang="en-US">
                <a:latin typeface="微软雅黑" panose="020B0503020204020204" pitchFamily="34" charset="-122"/>
                <a:ea typeface="微软雅黑" panose="020B0503020204020204" pitchFamily="34" charset="-122"/>
                <a:cs typeface="+mn-ea"/>
                <a:sym typeface="思源黑体 CN Light" panose="020B0300000000000000" pitchFamily="34" charset="-122"/>
              </a:endParaRPr>
            </a:p>
          </p:txBody>
        </p:sp>
        <p:sp>
          <p:nvSpPr>
            <p:cNvPr id="5" name="矩形 4">
              <a:extLst>
                <a:ext uri="{FF2B5EF4-FFF2-40B4-BE49-F238E27FC236}">
                  <a16:creationId xmlns="" xmlns:a16="http://schemas.microsoft.com/office/drawing/2014/main" id="{B0F743AB-DA0C-4DE8-89E0-A237A38428A0}"/>
                </a:ext>
              </a:extLst>
            </p:cNvPr>
            <p:cNvSpPr/>
            <p:nvPr/>
          </p:nvSpPr>
          <p:spPr>
            <a:xfrm>
              <a:off x="170694" y="261768"/>
              <a:ext cx="3732107" cy="6119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6" rIns="96430" bIns="48216" rtlCol="0" anchor="ctr"/>
            <a:lstStyle/>
            <a:p>
              <a:pPr algn="ctr"/>
              <a:endParaRPr lang="zh-CN" altLang="en-US" dirty="0">
                <a:latin typeface="微软雅黑" panose="020B0503020204020204" pitchFamily="34" charset="-122"/>
                <a:ea typeface="微软雅黑" panose="020B0503020204020204" pitchFamily="34" charset="-122"/>
                <a:cs typeface="+mn-ea"/>
                <a:sym typeface="思源黑体 CN Light" panose="020B0300000000000000" pitchFamily="34" charset="-122"/>
              </a:endParaRPr>
            </a:p>
          </p:txBody>
        </p:sp>
        <p:sp>
          <p:nvSpPr>
            <p:cNvPr id="6" name="平行四边形 5">
              <a:extLst>
                <a:ext uri="{FF2B5EF4-FFF2-40B4-BE49-F238E27FC236}">
                  <a16:creationId xmlns="" xmlns:a16="http://schemas.microsoft.com/office/drawing/2014/main" id="{CA9E2B06-131A-4110-820A-C617FD8EB549}"/>
                </a:ext>
              </a:extLst>
            </p:cNvPr>
            <p:cNvSpPr/>
            <p:nvPr/>
          </p:nvSpPr>
          <p:spPr>
            <a:xfrm>
              <a:off x="376965" y="178257"/>
              <a:ext cx="1036076" cy="779005"/>
            </a:xfrm>
            <a:prstGeom prst="parallelogram">
              <a:avLst>
                <a:gd name="adj" fmla="val 4820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6" rIns="96430" bIns="48216" rtlCol="0" anchor="ctr"/>
            <a:lstStyle/>
            <a:p>
              <a:pPr algn="ctr"/>
              <a:endParaRPr lang="zh-CN" altLang="en-US" dirty="0">
                <a:latin typeface="微软雅黑" panose="020B0503020204020204" pitchFamily="34" charset="-122"/>
                <a:ea typeface="微软雅黑" panose="020B0503020204020204" pitchFamily="34" charset="-122"/>
                <a:cs typeface="+mn-ea"/>
                <a:sym typeface="思源黑体 CN Light" panose="020B0300000000000000" pitchFamily="34" charset="-122"/>
              </a:endParaRPr>
            </a:p>
          </p:txBody>
        </p:sp>
        <p:sp>
          <p:nvSpPr>
            <p:cNvPr id="7" name="文本框 6">
              <a:extLst>
                <a:ext uri="{FF2B5EF4-FFF2-40B4-BE49-F238E27FC236}">
                  <a16:creationId xmlns="" xmlns:a16="http://schemas.microsoft.com/office/drawing/2014/main" id="{2EA5A2FC-C147-4F68-A97B-ABD725D25E02}"/>
                </a:ext>
              </a:extLst>
            </p:cNvPr>
            <p:cNvSpPr txBox="1"/>
            <p:nvPr/>
          </p:nvSpPr>
          <p:spPr>
            <a:xfrm>
              <a:off x="627581" y="176370"/>
              <a:ext cx="569115" cy="635981"/>
            </a:xfrm>
            <a:prstGeom prst="rect">
              <a:avLst/>
            </a:prstGeom>
            <a:noFill/>
          </p:spPr>
          <p:txBody>
            <a:bodyPr wrap="square" lIns="0" tIns="0" rIns="0" bIns="0" rtlCol="0">
              <a:spAutoFit/>
            </a:bodyPr>
            <a:lstStyle/>
            <a:p>
              <a:pPr algn="ctr"/>
              <a:r>
                <a:rPr lang="en-US" altLang="zh-CN" sz="13500" b="1" dirty="0">
                  <a:solidFill>
                    <a:schemeClr val="bg1"/>
                  </a:solidFill>
                  <a:latin typeface="黑体" panose="02010609060101010101" pitchFamily="49" charset="-122"/>
                  <a:ea typeface="黑体" panose="02010609060101010101" pitchFamily="49" charset="-122"/>
                  <a:cs typeface="+mn-ea"/>
                  <a:sym typeface="思源黑体 CN Light" panose="020B0300000000000000" pitchFamily="34" charset="-122"/>
                </a:rPr>
                <a:t>01</a:t>
              </a:r>
              <a:endParaRPr lang="zh-CN" altLang="en-US" sz="13500" b="1" dirty="0">
                <a:solidFill>
                  <a:schemeClr val="bg1"/>
                </a:solidFill>
                <a:latin typeface="黑体" panose="02010609060101010101" pitchFamily="49" charset="-122"/>
                <a:ea typeface="黑体" panose="02010609060101010101" pitchFamily="49" charset="-122"/>
                <a:cs typeface="+mn-ea"/>
                <a:sym typeface="思源黑体 CN Light" panose="020B0300000000000000" pitchFamily="34" charset="-122"/>
              </a:endParaRPr>
            </a:p>
          </p:txBody>
        </p:sp>
      </p:grpSp>
      <p:sp>
        <p:nvSpPr>
          <p:cNvPr id="8" name="TextBox 48">
            <a:extLst>
              <a:ext uri="{FF2B5EF4-FFF2-40B4-BE49-F238E27FC236}">
                <a16:creationId xmlns="" xmlns:a16="http://schemas.microsoft.com/office/drawing/2014/main" id="{FFC27ED1-345E-40E9-B7DE-955FF6D16D66}"/>
              </a:ext>
            </a:extLst>
          </p:cNvPr>
          <p:cNvSpPr txBox="1"/>
          <p:nvPr/>
        </p:nvSpPr>
        <p:spPr>
          <a:xfrm>
            <a:off x="4170904" y="2792821"/>
            <a:ext cx="7733469" cy="1661993"/>
          </a:xfrm>
          <a:prstGeom prst="rect">
            <a:avLst/>
          </a:prstGeom>
          <a:noFill/>
        </p:spPr>
        <p:txBody>
          <a:bodyPr wrap="square" lIns="0" tIns="0" rIns="0" bIns="0" rtlCol="0">
            <a:spAutoFit/>
          </a:bodyPr>
          <a:lstStyle/>
          <a:p>
            <a:r>
              <a:rPr lang="zh-CN" altLang="en-US" sz="5400" b="1" smtClean="0">
                <a:solidFill>
                  <a:schemeClr val="bg1"/>
                </a:solidFill>
                <a:latin typeface="微软雅黑" panose="020B0503020204020204" pitchFamily="34" charset="-122"/>
                <a:ea typeface="微软雅黑" panose="020B0503020204020204" pitchFamily="34" charset="-122"/>
                <a:cs typeface="+mn-ea"/>
                <a:sym typeface="思源黑体 CN Light" panose="020B0300000000000000" pitchFamily="34" charset="-122"/>
              </a:rPr>
              <a:t>化学品安全</a:t>
            </a:r>
            <a:endParaRPr lang="en-US" altLang="zh-CN" sz="5400" b="1" smtClean="0">
              <a:solidFill>
                <a:schemeClr val="bg1"/>
              </a:solidFill>
              <a:latin typeface="微软雅黑" panose="020B0503020204020204" pitchFamily="34" charset="-122"/>
              <a:ea typeface="微软雅黑" panose="020B0503020204020204" pitchFamily="34" charset="-122"/>
              <a:cs typeface="+mn-ea"/>
              <a:sym typeface="思源黑体 CN Light" panose="020B0300000000000000" pitchFamily="34" charset="-122"/>
            </a:endParaRPr>
          </a:p>
          <a:p>
            <a:r>
              <a:rPr lang="zh-CN" altLang="en-US" sz="5400" b="1" smtClean="0">
                <a:solidFill>
                  <a:schemeClr val="bg1"/>
                </a:solidFill>
                <a:latin typeface="微软雅黑" panose="020B0503020204020204" pitchFamily="34" charset="-122"/>
                <a:ea typeface="微软雅黑" panose="020B0503020204020204" pitchFamily="34" charset="-122"/>
                <a:cs typeface="+mn-ea"/>
                <a:sym typeface="思源黑体 CN Light" panose="020B0300000000000000" pitchFamily="34" charset="-122"/>
              </a:rPr>
              <a:t>法规近年总体</a:t>
            </a:r>
            <a:r>
              <a:rPr lang="zh-CN" altLang="en-US" sz="5400" b="1" dirty="0">
                <a:solidFill>
                  <a:schemeClr val="bg1"/>
                </a:solidFill>
                <a:latin typeface="微软雅黑" panose="020B0503020204020204" pitchFamily="34" charset="-122"/>
                <a:ea typeface="微软雅黑" panose="020B0503020204020204" pitchFamily="34" charset="-122"/>
                <a:cs typeface="+mn-ea"/>
                <a:sym typeface="思源黑体 CN Light" panose="020B0300000000000000" pitchFamily="34" charset="-122"/>
              </a:rPr>
              <a:t>更新情况</a:t>
            </a:r>
          </a:p>
        </p:txBody>
      </p:sp>
    </p:spTree>
    <p:extLst>
      <p:ext uri="{BB962C8B-B14F-4D97-AF65-F5344CB8AC3E}">
        <p14:creationId xmlns:p14="http://schemas.microsoft.com/office/powerpoint/2010/main" val="3979056618"/>
      </p:ext>
    </p:extLst>
  </p:cSld>
  <p:clrMapOvr>
    <a:masterClrMapping/>
  </p:clrMapOvr>
  <p:transition spd="slow"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800" fill="hold"/>
                                        <p:tgtEl>
                                          <p:spTgt spid="2"/>
                                        </p:tgtEl>
                                        <p:attrNameLst>
                                          <p:attrName>ppt_x</p:attrName>
                                        </p:attrNameLst>
                                      </p:cBhvr>
                                      <p:tavLst>
                                        <p:tav tm="0">
                                          <p:val>
                                            <p:strVal val="0-#ppt_w/2"/>
                                          </p:val>
                                        </p:tav>
                                        <p:tav tm="100000">
                                          <p:val>
                                            <p:strVal val="#ppt_x"/>
                                          </p:val>
                                        </p:tav>
                                      </p:tavLst>
                                    </p:anim>
                                    <p:anim calcmode="lin" valueType="num">
                                      <p:cBhvr additive="base">
                                        <p:cTn id="8" dur="8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800"/>
                            </p:stCondLst>
                            <p:childTnLst>
                              <p:par>
                                <p:cTn id="10" presetID="22" presetClass="entr" presetSubtype="8" fill="hold" grpId="0" nodeType="afterEffect">
                                  <p:stCondLst>
                                    <p:cond delay="0"/>
                                  </p:stCondLst>
                                  <p:iterate type="lt">
                                    <p:tmPct val="30000"/>
                                  </p:iterate>
                                  <p:childTnLst>
                                    <p:set>
                                      <p:cBhvr>
                                        <p:cTn id="11" dur="1" fill="hold">
                                          <p:stCondLst>
                                            <p:cond delay="0"/>
                                          </p:stCondLst>
                                        </p:cTn>
                                        <p:tgtEl>
                                          <p:spTgt spid="8"/>
                                        </p:tgtEl>
                                        <p:attrNameLst>
                                          <p:attrName>style.visibility</p:attrName>
                                        </p:attrNameLst>
                                      </p:cBhvr>
                                      <p:to>
                                        <p:strVal val="visible"/>
                                      </p:to>
                                    </p:set>
                                    <p:animEffect transition="in" filter="wipe(left)">
                                      <p:cBhvr>
                                        <p:cTn id="12" dur="200"/>
                                        <p:tgtEl>
                                          <p:spTgt spid="8"/>
                                        </p:tgtEl>
                                      </p:cBhvr>
                                    </p:animEffect>
                                  </p:childTnLst>
                                </p:cTn>
                              </p:par>
                              <p:par>
                                <p:cTn id="13" presetID="36" presetClass="emph" presetSubtype="0" fill="hold" grpId="1" nodeType="withEffect">
                                  <p:stCondLst>
                                    <p:cond delay="0"/>
                                  </p:stCondLst>
                                  <p:iterate type="lt">
                                    <p:tmPct val="30000"/>
                                  </p:iterate>
                                  <p:childTnLst>
                                    <p:animScale>
                                      <p:cBhvr>
                                        <p:cTn id="14" dur="50" autoRev="1" fill="hold">
                                          <p:stCondLst>
                                            <p:cond delay="0"/>
                                          </p:stCondLst>
                                        </p:cTn>
                                        <p:tgtEl>
                                          <p:spTgt spid="8"/>
                                        </p:tgtEl>
                                      </p:cBhvr>
                                      <p:to x="80000" y="100000"/>
                                    </p:animScale>
                                    <p:anim by="(#ppt_w*0.10)" calcmode="lin" valueType="num">
                                      <p:cBhvr>
                                        <p:cTn id="15" dur="50" autoRev="1" fill="hold">
                                          <p:stCondLst>
                                            <p:cond delay="0"/>
                                          </p:stCondLst>
                                        </p:cTn>
                                        <p:tgtEl>
                                          <p:spTgt spid="8"/>
                                        </p:tgtEl>
                                        <p:attrNameLst>
                                          <p:attrName>ppt_x</p:attrName>
                                        </p:attrNameLst>
                                      </p:cBhvr>
                                    </p:anim>
                                    <p:anim by="(-#ppt_w*0.10)" calcmode="lin" valueType="num">
                                      <p:cBhvr>
                                        <p:cTn id="16" dur="50" autoRev="1" fill="hold">
                                          <p:stCondLst>
                                            <p:cond delay="0"/>
                                          </p:stCondLst>
                                        </p:cTn>
                                        <p:tgtEl>
                                          <p:spTgt spid="8"/>
                                        </p:tgtEl>
                                        <p:attrNameLst>
                                          <p:attrName>ppt_y</p:attrName>
                                        </p:attrNameLst>
                                      </p:cBhvr>
                                    </p:anim>
                                    <p:animRot by="-480000">
                                      <p:cBhvr>
                                        <p:cTn id="17" dur="50" autoRev="1"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p:cNvPr>
          <p:cNvSpPr txBox="1"/>
          <p:nvPr/>
        </p:nvSpPr>
        <p:spPr>
          <a:xfrm>
            <a:off x="1050015" y="1642124"/>
            <a:ext cx="10180237" cy="4657685"/>
          </a:xfrm>
          <a:prstGeom prst="rect">
            <a:avLst/>
          </a:prstGeom>
          <a:solidFill>
            <a:srgbClr val="99FFC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ts val="3586"/>
              </a:lnSpc>
              <a:defRPr/>
            </a:pPr>
            <a:r>
              <a:rPr lang="zh-CN" altLang="en-US" sz="2000" dirty="0">
                <a:solidFill>
                  <a:srgbClr val="FF0000"/>
                </a:solidFill>
                <a:latin typeface="微软雅黑" panose="020B0503020204020204" pitchFamily="34" charset="-122"/>
                <a:ea typeface="微软雅黑" panose="020B0503020204020204" pitchFamily="34" charset="-122"/>
              </a:rPr>
              <a:t>企业主体  </a:t>
            </a:r>
            <a:r>
              <a:rPr lang="zh-CN" altLang="en-US" sz="2000" dirty="0">
                <a:solidFill>
                  <a:srgbClr val="0000FF"/>
                </a:solidFill>
                <a:latin typeface="微软雅黑" panose="020B0503020204020204" pitchFamily="34" charset="-122"/>
                <a:ea typeface="微软雅黑" panose="020B0503020204020204" pitchFamily="34" charset="-122"/>
              </a:rPr>
              <a:t>：各就各位，各司其职</a:t>
            </a:r>
            <a:endParaRPr lang="en-US" altLang="zh-CN" sz="2000" dirty="0">
              <a:solidFill>
                <a:srgbClr val="0000FF"/>
              </a:solidFill>
              <a:latin typeface="微软雅黑" panose="020B0503020204020204" pitchFamily="34" charset="-122"/>
              <a:ea typeface="微软雅黑" panose="020B0503020204020204" pitchFamily="34" charset="-122"/>
            </a:endParaRPr>
          </a:p>
          <a:p>
            <a:pPr>
              <a:lnSpc>
                <a:spcPts val="3188"/>
              </a:lnSpc>
              <a:defRPr/>
            </a:pP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安全生产法</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第五条指出企业“主要负责人是安全生产第一责任人”，“其他负责人对职责范围内的安全生产工作负责”。按照现在我国多数企业的管理体制：</a:t>
            </a:r>
            <a:endParaRPr lang="en-US" altLang="zh-CN" sz="1600" dirty="0">
              <a:latin typeface="微软雅黑" panose="020B0503020204020204" pitchFamily="34" charset="-122"/>
              <a:ea typeface="微软雅黑" panose="020B0503020204020204" pitchFamily="34" charset="-122"/>
            </a:endParaRPr>
          </a:p>
          <a:p>
            <a:pPr marL="284636" indent="-284636">
              <a:lnSpc>
                <a:spcPts val="3188"/>
              </a:lnSpc>
              <a:buFont typeface="Wingdings" panose="05000000000000000000" pitchFamily="2" charset="2"/>
              <a:buChar char="u"/>
              <a:defRPr/>
            </a:pPr>
            <a:r>
              <a:rPr lang="zh-CN" altLang="en-US" sz="1600" dirty="0">
                <a:latin typeface="微软雅黑" panose="020B0503020204020204" pitchFamily="34" charset="-122"/>
                <a:ea typeface="微软雅黑" panose="020B0503020204020204" pitchFamily="34" charset="-122"/>
              </a:rPr>
              <a:t>企业领导层设有分管安全和分管工艺、设备、销售、人事、财务等等不同方面的负责人，还设有安全环保部门和其他业务主管部门。</a:t>
            </a:r>
            <a:endParaRPr lang="en-US" altLang="zh-CN" sz="1600" dirty="0">
              <a:latin typeface="微软雅黑" panose="020B0503020204020204" pitchFamily="34" charset="-122"/>
              <a:ea typeface="微软雅黑" panose="020B0503020204020204" pitchFamily="34" charset="-122"/>
            </a:endParaRPr>
          </a:p>
          <a:p>
            <a:pPr marL="284636" indent="-284636">
              <a:lnSpc>
                <a:spcPts val="3188"/>
              </a:lnSpc>
              <a:buFont typeface="Wingdings" panose="05000000000000000000" pitchFamily="2" charset="2"/>
              <a:buChar char="u"/>
              <a:defRPr/>
            </a:pPr>
            <a:r>
              <a:rPr lang="zh-CN" altLang="en-US" sz="1600" dirty="0">
                <a:latin typeface="微软雅黑" panose="020B0503020204020204" pitchFamily="34" charset="-122"/>
                <a:ea typeface="微软雅黑" panose="020B0503020204020204" pitchFamily="34" charset="-122"/>
              </a:rPr>
              <a:t>一说到“安全”，很多人认为就是分管安全的负责人以及安全环保部门的事情，与其他负责人和部门无关。</a:t>
            </a:r>
            <a:endParaRPr lang="en-US" altLang="zh-CN" sz="1600" dirty="0">
              <a:latin typeface="微软雅黑" panose="020B0503020204020204" pitchFamily="34" charset="-122"/>
              <a:ea typeface="微软雅黑" panose="020B0503020204020204" pitchFamily="34" charset="-122"/>
            </a:endParaRPr>
          </a:p>
          <a:p>
            <a:pPr marL="284636" indent="-284636">
              <a:lnSpc>
                <a:spcPts val="3188"/>
              </a:lnSpc>
              <a:buFont typeface="Wingdings" panose="05000000000000000000" pitchFamily="2" charset="2"/>
              <a:buChar char="u"/>
              <a:defRPr/>
            </a:pPr>
            <a:r>
              <a:rPr lang="zh-CN" altLang="en-US" sz="1600" dirty="0">
                <a:latin typeface="微软雅黑" panose="020B0503020204020204" pitchFamily="34" charset="-122"/>
                <a:ea typeface="微软雅黑" panose="020B0503020204020204" pitchFamily="34" charset="-122"/>
              </a:rPr>
              <a:t>正确的应该是安全的各个方面应由分管领导和各个部门负责，在其管相关业务工作时候，同时管自己业务范围内的安全。如管设备的应该管设备安全，管财务的要保障安全的经费来源，管人事的要保障人员的安全素质和安全准入。</a:t>
            </a:r>
            <a:endParaRPr lang="en-US" altLang="zh-CN" sz="1600" dirty="0">
              <a:latin typeface="微软雅黑" panose="020B0503020204020204" pitchFamily="34" charset="-122"/>
              <a:ea typeface="微软雅黑" panose="020B0503020204020204" pitchFamily="34" charset="-122"/>
            </a:endParaRPr>
          </a:p>
          <a:p>
            <a:pPr marL="284636" indent="-284636">
              <a:lnSpc>
                <a:spcPts val="3188"/>
              </a:lnSpc>
              <a:buFont typeface="Wingdings" panose="05000000000000000000" pitchFamily="2" charset="2"/>
              <a:buChar char="u"/>
              <a:defRPr/>
            </a:pPr>
            <a:r>
              <a:rPr lang="zh-CN" altLang="en-US" sz="1600" dirty="0">
                <a:latin typeface="微软雅黑" panose="020B0503020204020204" pitchFamily="34" charset="-122"/>
                <a:ea typeface="微软雅黑" panose="020B0503020204020204" pitchFamily="34" charset="-122"/>
              </a:rPr>
              <a:t>主管安全的负责人和安全环保部门仅仅应该起到上下沟通、协调组织和监督作用，主要工作应该是监督和督促各个部门履行自己业务范围内的安全职责。</a:t>
            </a:r>
          </a:p>
        </p:txBody>
      </p:sp>
      <p:sp>
        <p:nvSpPr>
          <p:cNvPr id="10" name="TextBox 42"/>
          <p:cNvSpPr txBox="1"/>
          <p:nvPr/>
        </p:nvSpPr>
        <p:spPr>
          <a:xfrm>
            <a:off x="1050015" y="1034621"/>
            <a:ext cx="2024093" cy="460165"/>
          </a:xfrm>
          <a:prstGeom prst="rect">
            <a:avLst/>
          </a:prstGeom>
          <a:noFill/>
        </p:spPr>
        <p:txBody>
          <a:bodyPr wrap="none">
            <a:spAutoFit/>
          </a:bodyPr>
          <a:lstStyle/>
          <a:p>
            <a:pPr>
              <a:defRPr/>
            </a:pPr>
            <a:r>
              <a:rPr lang="zh-CN" altLang="en-US" sz="2400" b="1" dirty="0">
                <a:solidFill>
                  <a:srgbClr val="0070C0"/>
                </a:solidFill>
              </a:rPr>
              <a:t>完善原则要求</a:t>
            </a:r>
          </a:p>
        </p:txBody>
      </p:sp>
      <p:sp>
        <p:nvSpPr>
          <p:cNvPr id="11" name="TextBox 37"/>
          <p:cNvSpPr txBox="1"/>
          <p:nvPr/>
        </p:nvSpPr>
        <p:spPr bwMode="auto">
          <a:xfrm>
            <a:off x="3347660" y="232129"/>
            <a:ext cx="1812196" cy="417469"/>
          </a:xfrm>
          <a:prstGeom prst="rect">
            <a:avLst/>
          </a:prstGeom>
          <a:noFill/>
        </p:spPr>
        <p:txBody>
          <a:bodyPr wrap="none">
            <a:spAutoFit/>
          </a:bodyPr>
          <a:lstStyle/>
          <a:p>
            <a:pPr>
              <a:defRPr/>
            </a:pPr>
            <a:r>
              <a:rPr lang="zh-CN" altLang="en-US" sz="2120" b="1" dirty="0">
                <a:solidFill>
                  <a:schemeClr val="bg1"/>
                </a:solidFill>
                <a:latin typeface="微软雅黑" panose="020B0503020204020204" pitchFamily="34" charset="-122"/>
                <a:ea typeface="微软雅黑" panose="020B0503020204020204" pitchFamily="34" charset="-122"/>
              </a:rPr>
              <a:t>修改主要内容</a:t>
            </a:r>
          </a:p>
        </p:txBody>
      </p:sp>
    </p:spTree>
    <p:extLst>
      <p:ext uri="{BB962C8B-B14F-4D97-AF65-F5344CB8AC3E}">
        <p14:creationId xmlns:p14="http://schemas.microsoft.com/office/powerpoint/2010/main" val="1492408393"/>
      </p:ext>
    </p:extLst>
  </p:cSld>
  <p:clrMapOvr>
    <a:masterClrMapping/>
  </p:clrMapOvr>
  <p:transition spd="slow" advTm="5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六边形 6"/>
          <p:cNvSpPr/>
          <p:nvPr/>
        </p:nvSpPr>
        <p:spPr>
          <a:xfrm rot="16200000">
            <a:off x="5243667" y="3137246"/>
            <a:ext cx="1513327" cy="1424772"/>
          </a:xfrm>
          <a:prstGeom prst="hexagon">
            <a:avLst/>
          </a:prstGeom>
          <a:solidFill>
            <a:srgbClr val="00B0F0"/>
          </a:solidFill>
          <a:ln w="15875" cap="rnd">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793">
              <a:solidFill>
                <a:schemeClr val="bg1"/>
              </a:solidFill>
            </a:endParaRPr>
          </a:p>
        </p:txBody>
      </p:sp>
      <p:pic>
        <p:nvPicPr>
          <p:cNvPr id="107523" name="图片 7"/>
          <p:cNvPicPr>
            <a:picLocks noChangeAspect="1"/>
          </p:cNvPicPr>
          <p:nvPr/>
        </p:nvPicPr>
        <p:blipFill>
          <a:blip r:embed="rId3" cstate="screen">
            <a:grayscl/>
            <a:biLevel thresh="50000"/>
            <a:extLst>
              <a:ext uri="{28A0092B-C50C-407E-A947-70E740481C1C}">
                <a14:useLocalDpi xmlns:a14="http://schemas.microsoft.com/office/drawing/2010/main" val="0"/>
              </a:ext>
            </a:extLst>
          </a:blip>
          <a:srcRect/>
          <a:stretch>
            <a:fillRect/>
          </a:stretch>
        </p:blipFill>
        <p:spPr bwMode="auto">
          <a:xfrm>
            <a:off x="5708577" y="3534158"/>
            <a:ext cx="599322" cy="59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六边形 8"/>
          <p:cNvSpPr/>
          <p:nvPr/>
        </p:nvSpPr>
        <p:spPr>
          <a:xfrm rot="16200000">
            <a:off x="4479098" y="1876142"/>
            <a:ext cx="1513326" cy="1426353"/>
          </a:xfrm>
          <a:prstGeom prst="hexagon">
            <a:avLst/>
          </a:prstGeom>
          <a:solidFill>
            <a:srgbClr val="0070C0"/>
          </a:solidFill>
          <a:ln w="15875" cap="rnd">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793">
              <a:solidFill>
                <a:schemeClr val="bg1"/>
              </a:solidFill>
            </a:endParaRPr>
          </a:p>
        </p:txBody>
      </p:sp>
      <p:pic>
        <p:nvPicPr>
          <p:cNvPr id="107525" name="图片 9"/>
          <p:cNvPicPr>
            <a:picLocks noChangeAspect="1"/>
          </p:cNvPicPr>
          <p:nvPr/>
        </p:nvPicPr>
        <p:blipFill>
          <a:blip r:embed="rId4" cstate="screen">
            <a:lum bright="70000" contrast="-70000"/>
            <a:extLst>
              <a:ext uri="{28A0092B-C50C-407E-A947-70E740481C1C}">
                <a14:useLocalDpi xmlns:a14="http://schemas.microsoft.com/office/drawing/2010/main" val="0"/>
              </a:ext>
            </a:extLst>
          </a:blip>
          <a:srcRect/>
          <a:stretch>
            <a:fillRect/>
          </a:stretch>
        </p:blipFill>
        <p:spPr bwMode="auto">
          <a:xfrm>
            <a:off x="4944798" y="2273844"/>
            <a:ext cx="599321" cy="59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六边形 10"/>
          <p:cNvSpPr/>
          <p:nvPr/>
        </p:nvSpPr>
        <p:spPr>
          <a:xfrm rot="16200000">
            <a:off x="3698715" y="3159385"/>
            <a:ext cx="1513327" cy="1424771"/>
          </a:xfrm>
          <a:prstGeom prst="hexagon">
            <a:avLst/>
          </a:prstGeom>
          <a:solidFill>
            <a:srgbClr val="0070C0"/>
          </a:solidFill>
          <a:ln w="15875" cap="rnd">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793">
              <a:solidFill>
                <a:schemeClr val="bg1"/>
              </a:solidFill>
            </a:endParaRPr>
          </a:p>
        </p:txBody>
      </p:sp>
      <p:pic>
        <p:nvPicPr>
          <p:cNvPr id="107527" name="图片 11"/>
          <p:cNvPicPr>
            <a:picLocks noChangeAspect="1"/>
          </p:cNvPicPr>
          <p:nvPr/>
        </p:nvPicPr>
        <p:blipFill>
          <a:blip r:embed="rId5" cstate="screen">
            <a:grayscl/>
            <a:biLevel thresh="50000"/>
            <a:extLst>
              <a:ext uri="{28A0092B-C50C-407E-A947-70E740481C1C}">
                <a14:useLocalDpi xmlns:a14="http://schemas.microsoft.com/office/drawing/2010/main" val="0"/>
              </a:ext>
            </a:extLst>
          </a:blip>
          <a:srcRect/>
          <a:stretch>
            <a:fillRect/>
          </a:stretch>
        </p:blipFill>
        <p:spPr bwMode="auto">
          <a:xfrm>
            <a:off x="4176275" y="3534158"/>
            <a:ext cx="599321" cy="59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六边形 12"/>
          <p:cNvSpPr/>
          <p:nvPr/>
        </p:nvSpPr>
        <p:spPr>
          <a:xfrm rot="16200000">
            <a:off x="4479098" y="4439466"/>
            <a:ext cx="1513327" cy="1426353"/>
          </a:xfrm>
          <a:prstGeom prst="hexagon">
            <a:avLst/>
          </a:prstGeom>
          <a:solidFill>
            <a:srgbClr val="0070C0"/>
          </a:solidFill>
          <a:ln w="15875" cap="rnd">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793">
              <a:solidFill>
                <a:schemeClr val="bg1"/>
              </a:solidFill>
            </a:endParaRPr>
          </a:p>
        </p:txBody>
      </p:sp>
      <p:pic>
        <p:nvPicPr>
          <p:cNvPr id="107529" name="图片 13"/>
          <p:cNvPicPr>
            <a:picLocks noChangeAspect="1"/>
          </p:cNvPicPr>
          <p:nvPr/>
        </p:nvPicPr>
        <p:blipFill>
          <a:blip r:embed="rId6">
            <a:grayscl/>
            <a:biLevel thresh="50000"/>
            <a:extLst>
              <a:ext uri="{28A0092B-C50C-407E-A947-70E740481C1C}">
                <a14:useLocalDpi xmlns:a14="http://schemas.microsoft.com/office/drawing/2010/main" val="0"/>
              </a:ext>
            </a:extLst>
          </a:blip>
          <a:srcRect/>
          <a:stretch>
            <a:fillRect/>
          </a:stretch>
        </p:blipFill>
        <p:spPr bwMode="auto">
          <a:xfrm>
            <a:off x="4944798" y="4837168"/>
            <a:ext cx="599321" cy="59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六边形 14"/>
          <p:cNvSpPr/>
          <p:nvPr/>
        </p:nvSpPr>
        <p:spPr>
          <a:xfrm rot="16200000">
            <a:off x="6019307" y="4382539"/>
            <a:ext cx="1514907" cy="1424771"/>
          </a:xfrm>
          <a:prstGeom prst="hexagon">
            <a:avLst/>
          </a:prstGeom>
          <a:solidFill>
            <a:srgbClr val="0070C0"/>
          </a:solidFill>
          <a:ln w="15875" cap="rnd">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793">
              <a:solidFill>
                <a:schemeClr val="bg1"/>
              </a:solidFill>
            </a:endParaRPr>
          </a:p>
        </p:txBody>
      </p:sp>
      <p:pic>
        <p:nvPicPr>
          <p:cNvPr id="107531" name="图片 15"/>
          <p:cNvPicPr>
            <a:picLocks noChangeAspect="1"/>
          </p:cNvPicPr>
          <p:nvPr/>
        </p:nvPicPr>
        <p:blipFill>
          <a:blip r:embed="rId7" cstate="screen">
            <a:grayscl/>
            <a:biLevel thresh="50000"/>
            <a:extLst>
              <a:ext uri="{28A0092B-C50C-407E-A947-70E740481C1C}">
                <a14:useLocalDpi xmlns:a14="http://schemas.microsoft.com/office/drawing/2010/main" val="0"/>
              </a:ext>
            </a:extLst>
          </a:blip>
          <a:srcRect/>
          <a:stretch>
            <a:fillRect/>
          </a:stretch>
        </p:blipFill>
        <p:spPr bwMode="auto">
          <a:xfrm>
            <a:off x="6534027" y="4766009"/>
            <a:ext cx="599322" cy="642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六边形 16"/>
          <p:cNvSpPr/>
          <p:nvPr/>
        </p:nvSpPr>
        <p:spPr>
          <a:xfrm rot="16200000">
            <a:off x="6771226" y="3104039"/>
            <a:ext cx="1513326" cy="1424772"/>
          </a:xfrm>
          <a:prstGeom prst="hexagon">
            <a:avLst/>
          </a:prstGeom>
          <a:solidFill>
            <a:srgbClr val="0070C0"/>
          </a:solidFill>
          <a:ln w="15875" cap="rnd">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793">
              <a:solidFill>
                <a:schemeClr val="bg1"/>
              </a:solidFill>
            </a:endParaRPr>
          </a:p>
        </p:txBody>
      </p:sp>
      <p:pic>
        <p:nvPicPr>
          <p:cNvPr id="107533" name="图片 17"/>
          <p:cNvPicPr>
            <a:picLocks noChangeAspect="1"/>
          </p:cNvPicPr>
          <p:nvPr/>
        </p:nvPicPr>
        <p:blipFill>
          <a:blip r:embed="rId8" cstate="screen">
            <a:grayscl/>
            <a:biLevel thresh="50000"/>
            <a:extLst>
              <a:ext uri="{28A0092B-C50C-407E-A947-70E740481C1C}">
                <a14:useLocalDpi xmlns:a14="http://schemas.microsoft.com/office/drawing/2010/main" val="0"/>
              </a:ext>
            </a:extLst>
          </a:blip>
          <a:srcRect/>
          <a:stretch>
            <a:fillRect/>
          </a:stretch>
        </p:blipFill>
        <p:spPr bwMode="auto">
          <a:xfrm>
            <a:off x="7228229" y="3665408"/>
            <a:ext cx="627785" cy="34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六边形 18"/>
          <p:cNvSpPr/>
          <p:nvPr/>
        </p:nvSpPr>
        <p:spPr>
          <a:xfrm rot="16200000">
            <a:off x="6041446" y="1836609"/>
            <a:ext cx="1514907" cy="1424771"/>
          </a:xfrm>
          <a:prstGeom prst="hexagon">
            <a:avLst/>
          </a:prstGeom>
          <a:solidFill>
            <a:srgbClr val="0070C0"/>
          </a:solidFill>
          <a:ln w="15875" cap="rnd">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793">
              <a:solidFill>
                <a:schemeClr val="bg1"/>
              </a:solidFill>
            </a:endParaRPr>
          </a:p>
        </p:txBody>
      </p:sp>
      <p:pic>
        <p:nvPicPr>
          <p:cNvPr id="107535" name="图片 19"/>
          <p:cNvPicPr>
            <a:picLocks noChangeAspect="1"/>
          </p:cNvPicPr>
          <p:nvPr/>
        </p:nvPicPr>
        <p:blipFill>
          <a:blip r:embed="rId9">
            <a:grayscl/>
            <a:biLevel thresh="50000"/>
            <a:extLst>
              <a:ext uri="{28A0092B-C50C-407E-A947-70E740481C1C}">
                <a14:useLocalDpi xmlns:a14="http://schemas.microsoft.com/office/drawing/2010/main" val="0"/>
              </a:ext>
            </a:extLst>
          </a:blip>
          <a:srcRect/>
          <a:stretch>
            <a:fillRect/>
          </a:stretch>
        </p:blipFill>
        <p:spPr bwMode="auto">
          <a:xfrm>
            <a:off x="6380639" y="2112549"/>
            <a:ext cx="871308" cy="8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矩形 21"/>
          <p:cNvSpPr/>
          <p:nvPr/>
        </p:nvSpPr>
        <p:spPr>
          <a:xfrm>
            <a:off x="710015" y="3040785"/>
            <a:ext cx="2957075" cy="878405"/>
          </a:xfrm>
          <a:prstGeom prst="rect">
            <a:avLst/>
          </a:prstGeom>
          <a:solidFill>
            <a:srgbClr val="66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161479" tIns="80739" rIns="161479" bIns="80739">
            <a:spAutoFit/>
          </a:bodyPr>
          <a:lstStyle/>
          <a:p>
            <a:pPr algn="just" defTabSz="1614693">
              <a:lnSpc>
                <a:spcPts val="2789"/>
              </a:lnSpc>
              <a:defRPr/>
            </a:pPr>
            <a:r>
              <a:rPr lang="en-US" altLang="zh-CN" sz="2120" b="1" dirty="0">
                <a:solidFill>
                  <a:schemeClr val="tx1">
                    <a:lumMod val="95000"/>
                    <a:lumOff val="5000"/>
                  </a:schemeClr>
                </a:solidFill>
                <a:latin typeface="微软雅黑" pitchFamily="34" charset="-122"/>
                <a:ea typeface="微软雅黑" pitchFamily="34" charset="-122"/>
              </a:rPr>
              <a:t>2. </a:t>
            </a:r>
            <a:r>
              <a:rPr lang="zh-CN" altLang="en-US" sz="2120" b="1" dirty="0">
                <a:solidFill>
                  <a:schemeClr val="tx1">
                    <a:lumMod val="95000"/>
                    <a:lumOff val="5000"/>
                  </a:schemeClr>
                </a:solidFill>
                <a:latin typeface="微软雅黑" pitchFamily="34" charset="-122"/>
                <a:ea typeface="微软雅黑" pitchFamily="34" charset="-122"/>
              </a:rPr>
              <a:t>强化一把手责任制和一岗双责</a:t>
            </a:r>
            <a:endParaRPr lang="en-US" altLang="zh-CN" sz="2120" b="1" dirty="0">
              <a:solidFill>
                <a:schemeClr val="tx1">
                  <a:lumMod val="95000"/>
                  <a:lumOff val="5000"/>
                </a:schemeClr>
              </a:solidFill>
              <a:latin typeface="微软雅黑" pitchFamily="34" charset="-122"/>
              <a:ea typeface="微软雅黑" pitchFamily="34" charset="-122"/>
            </a:endParaRPr>
          </a:p>
        </p:txBody>
      </p:sp>
      <p:sp>
        <p:nvSpPr>
          <p:cNvPr id="26" name="矩形 25"/>
          <p:cNvSpPr/>
          <p:nvPr/>
        </p:nvSpPr>
        <p:spPr>
          <a:xfrm>
            <a:off x="8020471" y="1949672"/>
            <a:ext cx="3417239" cy="878405"/>
          </a:xfrm>
          <a:prstGeom prst="rect">
            <a:avLst/>
          </a:prstGeom>
          <a:solidFill>
            <a:srgbClr val="66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161479" tIns="80739" rIns="161479" bIns="80739">
            <a:spAutoFit/>
          </a:bodyPr>
          <a:lstStyle/>
          <a:p>
            <a:pPr algn="just" defTabSz="1614693">
              <a:lnSpc>
                <a:spcPts val="2789"/>
              </a:lnSpc>
              <a:defRPr/>
            </a:pPr>
            <a:r>
              <a:rPr lang="en-US" altLang="zh-CN" sz="2120" b="1" dirty="0">
                <a:solidFill>
                  <a:schemeClr val="tx1">
                    <a:lumMod val="95000"/>
                    <a:lumOff val="5000"/>
                  </a:schemeClr>
                </a:solidFill>
                <a:latin typeface="微软雅黑" pitchFamily="34" charset="-122"/>
                <a:ea typeface="微软雅黑" pitchFamily="34" charset="-122"/>
              </a:rPr>
              <a:t>5. </a:t>
            </a:r>
            <a:r>
              <a:rPr lang="zh-CN" altLang="en-US" sz="2120" b="1" dirty="0">
                <a:solidFill>
                  <a:schemeClr val="tx1">
                    <a:lumMod val="95000"/>
                    <a:lumOff val="5000"/>
                  </a:schemeClr>
                </a:solidFill>
                <a:latin typeface="微软雅黑" pitchFamily="34" charset="-122"/>
                <a:ea typeface="微软雅黑" pitchFamily="34" charset="-122"/>
              </a:rPr>
              <a:t>体现对从业人员的人文关怀和人身保护力度</a:t>
            </a:r>
            <a:endParaRPr lang="en-US" altLang="zh-CN" sz="2120" b="1" dirty="0">
              <a:solidFill>
                <a:schemeClr val="tx1">
                  <a:lumMod val="95000"/>
                  <a:lumOff val="5000"/>
                </a:schemeClr>
              </a:solidFill>
              <a:latin typeface="微软雅黑" pitchFamily="34" charset="-122"/>
              <a:ea typeface="微软雅黑" pitchFamily="34" charset="-122"/>
            </a:endParaRPr>
          </a:p>
        </p:txBody>
      </p:sp>
      <p:sp>
        <p:nvSpPr>
          <p:cNvPr id="28" name="矩形 27"/>
          <p:cNvSpPr/>
          <p:nvPr/>
        </p:nvSpPr>
        <p:spPr>
          <a:xfrm>
            <a:off x="910843" y="5642063"/>
            <a:ext cx="3565093" cy="431311"/>
          </a:xfrm>
          <a:prstGeom prst="rect">
            <a:avLst/>
          </a:prstGeom>
          <a:solidFill>
            <a:srgbClr val="66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161479" tIns="80739" rIns="161479" bIns="80739">
            <a:spAutoFit/>
          </a:bodyPr>
          <a:lstStyle/>
          <a:p>
            <a:pPr algn="just" defTabSz="1614693">
              <a:lnSpc>
                <a:spcPts val="2120"/>
              </a:lnSpc>
              <a:defRPr/>
            </a:pPr>
            <a:r>
              <a:rPr lang="en-US" altLang="zh-CN" sz="2120" b="1" dirty="0">
                <a:solidFill>
                  <a:schemeClr val="tx1">
                    <a:lumMod val="95000"/>
                    <a:lumOff val="5000"/>
                  </a:schemeClr>
                </a:solidFill>
                <a:latin typeface="微软雅黑" pitchFamily="34" charset="-122"/>
                <a:ea typeface="微软雅黑" pitchFamily="34" charset="-122"/>
              </a:rPr>
              <a:t>4. </a:t>
            </a:r>
            <a:r>
              <a:rPr lang="zh-CN" altLang="en-US" sz="2120" b="1" dirty="0">
                <a:solidFill>
                  <a:schemeClr val="tx1">
                    <a:lumMod val="95000"/>
                    <a:lumOff val="5000"/>
                  </a:schemeClr>
                </a:solidFill>
                <a:latin typeface="微软雅黑" pitchFamily="34" charset="-122"/>
                <a:ea typeface="微软雅黑" pitchFamily="34" charset="-122"/>
              </a:rPr>
              <a:t>推动实行双重预防机制</a:t>
            </a:r>
            <a:endParaRPr lang="en-US" altLang="zh-CN" sz="2120" b="1" dirty="0">
              <a:solidFill>
                <a:schemeClr val="tx1">
                  <a:lumMod val="95000"/>
                  <a:lumOff val="5000"/>
                </a:schemeClr>
              </a:solidFill>
              <a:latin typeface="微软雅黑" pitchFamily="34" charset="-122"/>
              <a:ea typeface="微软雅黑" pitchFamily="34" charset="-122"/>
            </a:endParaRPr>
          </a:p>
        </p:txBody>
      </p:sp>
      <p:sp>
        <p:nvSpPr>
          <p:cNvPr id="30" name="矩形 29"/>
          <p:cNvSpPr/>
          <p:nvPr/>
        </p:nvSpPr>
        <p:spPr>
          <a:xfrm>
            <a:off x="339927" y="4621513"/>
            <a:ext cx="3714525" cy="431311"/>
          </a:xfrm>
          <a:prstGeom prst="rect">
            <a:avLst/>
          </a:prstGeom>
          <a:solidFill>
            <a:srgbClr val="66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161479" tIns="80739" rIns="161479" bIns="80739">
            <a:spAutoFit/>
          </a:bodyPr>
          <a:lstStyle/>
          <a:p>
            <a:pPr algn="just" defTabSz="1614693">
              <a:lnSpc>
                <a:spcPts val="2120"/>
              </a:lnSpc>
              <a:defRPr/>
            </a:pPr>
            <a:r>
              <a:rPr lang="en-US" altLang="zh-CN" sz="2120" b="1" dirty="0">
                <a:solidFill>
                  <a:schemeClr val="tx1">
                    <a:lumMod val="95000"/>
                    <a:lumOff val="5000"/>
                  </a:schemeClr>
                </a:solidFill>
                <a:latin typeface="微软雅黑" pitchFamily="34" charset="-122"/>
                <a:ea typeface="微软雅黑" pitchFamily="34" charset="-122"/>
              </a:rPr>
              <a:t>3. </a:t>
            </a:r>
            <a:r>
              <a:rPr lang="zh-CN" altLang="en-US" sz="2120" b="1" dirty="0">
                <a:solidFill>
                  <a:schemeClr val="tx1">
                    <a:lumMod val="95000"/>
                    <a:lumOff val="5000"/>
                  </a:schemeClr>
                </a:solidFill>
                <a:latin typeface="微软雅黑" pitchFamily="34" charset="-122"/>
                <a:ea typeface="微软雅黑" pitchFamily="34" charset="-122"/>
              </a:rPr>
              <a:t>加强安全生产标准化建设</a:t>
            </a:r>
            <a:endParaRPr lang="en-US" altLang="zh-CN" sz="2120" b="1" dirty="0">
              <a:solidFill>
                <a:schemeClr val="tx1">
                  <a:lumMod val="95000"/>
                  <a:lumOff val="5000"/>
                </a:schemeClr>
              </a:solidFill>
              <a:latin typeface="微软雅黑" pitchFamily="34" charset="-122"/>
              <a:ea typeface="微软雅黑" pitchFamily="34" charset="-122"/>
            </a:endParaRPr>
          </a:p>
        </p:txBody>
      </p:sp>
      <p:sp>
        <p:nvSpPr>
          <p:cNvPr id="32" name="矩形 31"/>
          <p:cNvSpPr/>
          <p:nvPr/>
        </p:nvSpPr>
        <p:spPr>
          <a:xfrm>
            <a:off x="1135391" y="1820004"/>
            <a:ext cx="3249619" cy="431701"/>
          </a:xfrm>
          <a:prstGeom prst="rect">
            <a:avLst/>
          </a:prstGeom>
          <a:solidFill>
            <a:srgbClr val="66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161479" tIns="80739" rIns="161479" bIns="80739">
            <a:spAutoFit/>
          </a:bodyPr>
          <a:lstStyle/>
          <a:p>
            <a:pPr algn="just" defTabSz="1614693">
              <a:lnSpc>
                <a:spcPts val="2120"/>
              </a:lnSpc>
              <a:defRPr/>
            </a:pPr>
            <a:r>
              <a:rPr lang="en-US" altLang="zh-CN" sz="2120" b="1" dirty="0">
                <a:solidFill>
                  <a:schemeClr val="tx1">
                    <a:lumMod val="95000"/>
                    <a:lumOff val="5000"/>
                  </a:schemeClr>
                </a:solidFill>
                <a:latin typeface="微软雅黑" pitchFamily="34" charset="-122"/>
                <a:ea typeface="微软雅黑" pitchFamily="34" charset="-122"/>
              </a:rPr>
              <a:t>1. </a:t>
            </a:r>
            <a:r>
              <a:rPr lang="zh-CN" altLang="en-US" sz="2120" b="1" dirty="0">
                <a:solidFill>
                  <a:schemeClr val="tx1">
                    <a:lumMod val="95000"/>
                    <a:lumOff val="5000"/>
                  </a:schemeClr>
                </a:solidFill>
                <a:latin typeface="微软雅黑" pitchFamily="34" charset="-122"/>
                <a:ea typeface="微软雅黑" pitchFamily="34" charset="-122"/>
              </a:rPr>
              <a:t>全员安全生产责任制</a:t>
            </a:r>
            <a:endParaRPr lang="en-US" altLang="zh-CN" sz="2120" b="1" dirty="0">
              <a:solidFill>
                <a:schemeClr val="tx1">
                  <a:lumMod val="95000"/>
                  <a:lumOff val="5000"/>
                </a:schemeClr>
              </a:solidFill>
              <a:latin typeface="微软雅黑" pitchFamily="34" charset="-122"/>
              <a:ea typeface="微软雅黑" pitchFamily="34" charset="-122"/>
            </a:endParaRPr>
          </a:p>
        </p:txBody>
      </p:sp>
      <p:sp>
        <p:nvSpPr>
          <p:cNvPr id="46" name="TextBox 45"/>
          <p:cNvSpPr txBox="1"/>
          <p:nvPr/>
        </p:nvSpPr>
        <p:spPr>
          <a:xfrm>
            <a:off x="3348035" y="229175"/>
            <a:ext cx="1819729" cy="418576"/>
          </a:xfrm>
          <a:prstGeom prst="rect">
            <a:avLst/>
          </a:prstGeom>
          <a:noFill/>
        </p:spPr>
        <p:txBody>
          <a:bodyPr wrap="none">
            <a:spAutoFit/>
          </a:bodyPr>
          <a:lstStyle/>
          <a:p>
            <a:pPr>
              <a:defRPr/>
            </a:pPr>
            <a:r>
              <a:rPr lang="zh-CN" altLang="en-US" sz="2120" b="1" dirty="0">
                <a:solidFill>
                  <a:schemeClr val="bg1"/>
                </a:solidFill>
                <a:latin typeface="微软雅黑" panose="020B0503020204020204" pitchFamily="34" charset="-122"/>
                <a:ea typeface="微软雅黑" panose="020B0503020204020204" pitchFamily="34" charset="-122"/>
              </a:rPr>
              <a:t>企业主体责任</a:t>
            </a:r>
          </a:p>
        </p:txBody>
      </p:sp>
      <p:sp>
        <p:nvSpPr>
          <p:cNvPr id="36" name="矩形 35">
            <a:extLst/>
          </p:cNvPr>
          <p:cNvSpPr/>
          <p:nvPr/>
        </p:nvSpPr>
        <p:spPr bwMode="auto">
          <a:xfrm>
            <a:off x="8017308" y="4544623"/>
            <a:ext cx="3689227" cy="419051"/>
          </a:xfrm>
          <a:prstGeom prst="rect">
            <a:avLst/>
          </a:prstGeom>
          <a:solidFill>
            <a:srgbClr val="66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defRPr/>
            </a:pPr>
            <a:r>
              <a:rPr lang="en-US" altLang="zh-CN" sz="2120" b="1" dirty="0">
                <a:solidFill>
                  <a:schemeClr val="tx1">
                    <a:lumMod val="95000"/>
                    <a:lumOff val="5000"/>
                  </a:schemeClr>
                </a:solidFill>
                <a:latin typeface="微软雅黑" panose="020B0503020204020204" pitchFamily="34" charset="-122"/>
                <a:ea typeface="微软雅黑" panose="020B0503020204020204" pitchFamily="34" charset="-122"/>
              </a:rPr>
              <a:t>7. </a:t>
            </a:r>
            <a:r>
              <a:rPr lang="zh-CN" altLang="en-US" sz="2120" b="1" dirty="0">
                <a:solidFill>
                  <a:schemeClr val="tx1">
                    <a:lumMod val="95000"/>
                    <a:lumOff val="5000"/>
                  </a:schemeClr>
                </a:solidFill>
                <a:latin typeface="微软雅黑" panose="020B0503020204020204" pitchFamily="34" charset="-122"/>
                <a:ea typeface="微软雅黑" panose="020B0503020204020204" pitchFamily="34" charset="-122"/>
              </a:rPr>
              <a:t>强制高危行业领域安责险</a:t>
            </a:r>
            <a:endParaRPr lang="zh-CN" altLang="en-US" sz="2120" b="1" dirty="0">
              <a:solidFill>
                <a:schemeClr val="tx1">
                  <a:lumMod val="95000"/>
                  <a:lumOff val="5000"/>
                </a:schemeClr>
              </a:solidFill>
            </a:endParaRPr>
          </a:p>
        </p:txBody>
      </p:sp>
      <p:sp>
        <p:nvSpPr>
          <p:cNvPr id="38" name="矩形 37">
            <a:extLst/>
          </p:cNvPr>
          <p:cNvSpPr/>
          <p:nvPr/>
        </p:nvSpPr>
        <p:spPr bwMode="auto">
          <a:xfrm>
            <a:off x="8343060" y="3410979"/>
            <a:ext cx="3499468" cy="419051"/>
          </a:xfrm>
          <a:prstGeom prst="rect">
            <a:avLst/>
          </a:prstGeom>
          <a:solidFill>
            <a:srgbClr val="66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defRPr/>
            </a:pPr>
            <a:r>
              <a:rPr lang="en-US" altLang="zh-CN" sz="2120" b="1" dirty="0">
                <a:solidFill>
                  <a:schemeClr val="tx1">
                    <a:lumMod val="95000"/>
                    <a:lumOff val="5000"/>
                  </a:schemeClr>
                </a:solidFill>
                <a:latin typeface="微软雅黑" panose="020B0503020204020204" pitchFamily="34" charset="-122"/>
                <a:ea typeface="微软雅黑" panose="020B0503020204020204" pitchFamily="34" charset="-122"/>
              </a:rPr>
              <a:t>6. </a:t>
            </a:r>
            <a:r>
              <a:rPr lang="zh-CN" altLang="en-US" sz="2120" b="1" dirty="0">
                <a:solidFill>
                  <a:schemeClr val="tx1">
                    <a:lumMod val="95000"/>
                    <a:lumOff val="5000"/>
                  </a:schemeClr>
                </a:solidFill>
                <a:latin typeface="微软雅黑" panose="020B0503020204020204" pitchFamily="34" charset="-122"/>
                <a:ea typeface="微软雅黑" panose="020B0503020204020204" pitchFamily="34" charset="-122"/>
              </a:rPr>
              <a:t>进一步关注重点行业领域</a:t>
            </a:r>
            <a:endParaRPr lang="zh-CN" altLang="en-US" sz="2120" b="1" dirty="0">
              <a:solidFill>
                <a:schemeClr val="tx1">
                  <a:lumMod val="95000"/>
                  <a:lumOff val="5000"/>
                </a:schemeClr>
              </a:solidFill>
            </a:endParaRPr>
          </a:p>
        </p:txBody>
      </p:sp>
      <p:sp>
        <p:nvSpPr>
          <p:cNvPr id="47" name="矩形 46">
            <a:extLst/>
          </p:cNvPr>
          <p:cNvSpPr/>
          <p:nvPr/>
        </p:nvSpPr>
        <p:spPr bwMode="auto">
          <a:xfrm>
            <a:off x="7729507" y="5619923"/>
            <a:ext cx="2915960" cy="417469"/>
          </a:xfrm>
          <a:prstGeom prst="rect">
            <a:avLst/>
          </a:prstGeom>
          <a:solidFill>
            <a:srgbClr val="66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defRPr/>
            </a:pPr>
            <a:r>
              <a:rPr lang="en-US" altLang="zh-CN" sz="2120" b="1" dirty="0">
                <a:solidFill>
                  <a:schemeClr val="tx1">
                    <a:lumMod val="95000"/>
                    <a:lumOff val="5000"/>
                  </a:schemeClr>
                </a:solidFill>
                <a:latin typeface="微软雅黑" panose="020B0503020204020204" pitchFamily="34" charset="-122"/>
                <a:ea typeface="微软雅黑" panose="020B0503020204020204" pitchFamily="34" charset="-122"/>
              </a:rPr>
              <a:t>8. </a:t>
            </a:r>
            <a:r>
              <a:rPr lang="zh-CN" altLang="en-US" sz="2120" b="1" dirty="0">
                <a:solidFill>
                  <a:schemeClr val="tx1">
                    <a:lumMod val="95000"/>
                    <a:lumOff val="5000"/>
                  </a:schemeClr>
                </a:solidFill>
                <a:latin typeface="微软雅黑" panose="020B0503020204020204" pitchFamily="34" charset="-122"/>
                <a:ea typeface="微软雅黑" panose="020B0503020204020204" pitchFamily="34" charset="-122"/>
              </a:rPr>
              <a:t>规范中介机构服务</a:t>
            </a:r>
            <a:endParaRPr lang="zh-CN" altLang="en-US" sz="2120" b="1" dirty="0">
              <a:solidFill>
                <a:schemeClr val="tx1">
                  <a:lumMod val="95000"/>
                  <a:lumOff val="5000"/>
                </a:schemeClr>
              </a:solidFill>
            </a:endParaRPr>
          </a:p>
        </p:txBody>
      </p:sp>
    </p:spTree>
    <p:extLst>
      <p:ext uri="{BB962C8B-B14F-4D97-AF65-F5344CB8AC3E}">
        <p14:creationId xmlns:p14="http://schemas.microsoft.com/office/powerpoint/2010/main" val="569149623"/>
      </p:ext>
    </p:extLst>
  </p:cSld>
  <p:clrMapOvr>
    <a:masterClrMapping/>
  </p:clrMapOvr>
  <p:transition spd="slow" advTm="5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矩形 48">
            <a:extLst/>
          </p:cNvPr>
          <p:cNvSpPr/>
          <p:nvPr/>
        </p:nvSpPr>
        <p:spPr>
          <a:xfrm>
            <a:off x="1042091" y="1872318"/>
            <a:ext cx="8131163" cy="495182"/>
          </a:xfrm>
          <a:prstGeom prst="rect">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161479" tIns="80739" rIns="161479" bIns="80739">
            <a:spAutoFit/>
          </a:bodyPr>
          <a:lstStyle/>
          <a:p>
            <a:pPr algn="just" defTabSz="1614693">
              <a:lnSpc>
                <a:spcPts val="2590"/>
              </a:lnSpc>
              <a:defRPr/>
            </a:pPr>
            <a:r>
              <a:rPr lang="en-US" altLang="zh-CN" sz="2120" b="1" dirty="0">
                <a:solidFill>
                  <a:srgbClr val="FFFF00"/>
                </a:solidFill>
                <a:latin typeface="微软雅黑" pitchFamily="34" charset="-122"/>
                <a:ea typeface="微软雅黑" pitchFamily="34" charset="-122"/>
              </a:rPr>
              <a:t>1. </a:t>
            </a:r>
            <a:r>
              <a:rPr lang="zh-CN" altLang="en-US" sz="2120" b="1" dirty="0">
                <a:solidFill>
                  <a:srgbClr val="FFFF00"/>
                </a:solidFill>
                <a:latin typeface="微软雅黑" pitchFamily="34" charset="-122"/>
                <a:ea typeface="微软雅黑" pitchFamily="34" charset="-122"/>
              </a:rPr>
              <a:t>全员安全生产责任制</a:t>
            </a:r>
            <a:endParaRPr lang="en-US" altLang="zh-CN" sz="2120" b="1" dirty="0">
              <a:solidFill>
                <a:srgbClr val="FFFF00"/>
              </a:solidFill>
              <a:latin typeface="微软雅黑" pitchFamily="34" charset="-122"/>
              <a:ea typeface="微软雅黑" pitchFamily="34" charset="-122"/>
            </a:endParaRPr>
          </a:p>
        </p:txBody>
      </p:sp>
      <p:pic>
        <p:nvPicPr>
          <p:cNvPr id="109576" name="图片 3"/>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497970">
            <a:off x="9413617" y="2961719"/>
            <a:ext cx="2471607" cy="240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2">
            <a:extLst/>
          </p:cNvPr>
          <p:cNvSpPr txBox="1"/>
          <p:nvPr/>
        </p:nvSpPr>
        <p:spPr>
          <a:xfrm>
            <a:off x="1042092" y="2544503"/>
            <a:ext cx="8131163" cy="2862322"/>
          </a:xfrm>
          <a:prstGeom prst="rect">
            <a:avLst/>
          </a:prstGeom>
          <a:solidFill>
            <a:schemeClr val="accent1">
              <a:lumMod val="40000"/>
              <a:lumOff val="60000"/>
            </a:schemeClr>
          </a:solidFill>
          <a:ln/>
        </p:spPr>
        <p:style>
          <a:lnRef idx="2">
            <a:schemeClr val="dk1"/>
          </a:lnRef>
          <a:fillRef idx="1">
            <a:schemeClr val="lt1"/>
          </a:fillRef>
          <a:effectRef idx="0">
            <a:schemeClr val="dk1"/>
          </a:effectRef>
          <a:fontRef idx="minor">
            <a:schemeClr val="dk1"/>
          </a:fontRef>
        </p:style>
        <p:txBody>
          <a:bodyPr>
            <a:spAutoFit/>
          </a:bodyPr>
          <a:lstStyle/>
          <a:p>
            <a:pPr>
              <a:lnSpc>
                <a:spcPct val="150000"/>
              </a:lnSpc>
              <a:defRPr/>
            </a:pPr>
            <a:r>
              <a:rPr lang="zh-CN" altLang="zh-CN" sz="2000" kern="0" dirty="0">
                <a:solidFill>
                  <a:srgbClr val="000000"/>
                </a:solidFill>
                <a:latin typeface="等线" panose="02010600030101010101" pitchFamily="2" charset="-122"/>
                <a:cs typeface="宋体" panose="02010600030101010101" pitchFamily="2" charset="-122"/>
              </a:rPr>
              <a:t>第四条　生产经营单位必须遵守本法和其他有关安全生产的法律、法规，加强安全生产管理，</a:t>
            </a:r>
            <a:r>
              <a:rPr lang="zh-CN" altLang="zh-CN" sz="2000" b="1" kern="0" dirty="0">
                <a:solidFill>
                  <a:srgbClr val="FF0000"/>
                </a:solidFill>
                <a:latin typeface="等线" panose="02010600030101010101" pitchFamily="2" charset="-122"/>
                <a:cs typeface="宋体" panose="02010600030101010101" pitchFamily="2" charset="-122"/>
              </a:rPr>
              <a:t>建立健全</a:t>
            </a:r>
            <a:r>
              <a:rPr lang="zh-CN" altLang="zh-CN" sz="2000" b="1" kern="0" dirty="0">
                <a:solidFill>
                  <a:srgbClr val="0000FF"/>
                </a:solidFill>
                <a:latin typeface="等线" panose="02010600030101010101" pitchFamily="2" charset="-122"/>
                <a:cs typeface="宋体" panose="02010600030101010101" pitchFamily="2" charset="-122"/>
              </a:rPr>
              <a:t>全员</a:t>
            </a:r>
            <a:r>
              <a:rPr lang="zh-CN" altLang="zh-CN" sz="2000" b="1" kern="0" dirty="0">
                <a:solidFill>
                  <a:srgbClr val="FF0000"/>
                </a:solidFill>
                <a:latin typeface="等线" panose="02010600030101010101" pitchFamily="2" charset="-122"/>
                <a:cs typeface="宋体" panose="02010600030101010101" pitchFamily="2" charset="-122"/>
              </a:rPr>
              <a:t>安全生产责任制</a:t>
            </a:r>
            <a:r>
              <a:rPr lang="zh-CN" altLang="zh-CN" sz="2000" kern="0" dirty="0">
                <a:solidFill>
                  <a:srgbClr val="000000"/>
                </a:solidFill>
                <a:latin typeface="等线" panose="02010600030101010101" pitchFamily="2" charset="-122"/>
                <a:cs typeface="宋体" panose="02010600030101010101" pitchFamily="2" charset="-122"/>
              </a:rPr>
              <a:t>和安全生产规章制度，</a:t>
            </a:r>
            <a:r>
              <a:rPr lang="en-US" altLang="zh-CN" sz="2000" b="1" kern="0" dirty="0">
                <a:solidFill>
                  <a:srgbClr val="000000"/>
                </a:solidFill>
                <a:latin typeface="等线" panose="02010600030101010101" pitchFamily="2" charset="-122"/>
                <a:cs typeface="宋体" panose="02010600030101010101" pitchFamily="2" charset="-122"/>
              </a:rPr>
              <a:t>……</a:t>
            </a:r>
            <a:r>
              <a:rPr lang="zh-CN" altLang="zh-CN" sz="2000" kern="0" dirty="0">
                <a:solidFill>
                  <a:srgbClr val="000000"/>
                </a:solidFill>
                <a:latin typeface="等线" panose="02010600030101010101" pitchFamily="2" charset="-122"/>
                <a:cs typeface="宋体" panose="02010600030101010101" pitchFamily="2" charset="-122"/>
              </a:rPr>
              <a:t>　　</a:t>
            </a:r>
            <a:endParaRPr lang="en-US" altLang="zh-CN" sz="2000" kern="0" dirty="0">
              <a:solidFill>
                <a:srgbClr val="000000"/>
              </a:solidFill>
              <a:latin typeface="等线" panose="02010600030101010101" pitchFamily="2" charset="-122"/>
              <a:cs typeface="宋体" panose="02010600030101010101" pitchFamily="2" charset="-122"/>
            </a:endParaRPr>
          </a:p>
          <a:p>
            <a:pPr>
              <a:lnSpc>
                <a:spcPct val="150000"/>
              </a:lnSpc>
              <a:defRPr/>
            </a:pPr>
            <a:r>
              <a:rPr lang="en-US" altLang="zh-CN" sz="2000" b="1" kern="0" dirty="0">
                <a:solidFill>
                  <a:srgbClr val="000000"/>
                </a:solidFill>
                <a:latin typeface="等线" panose="02010600030101010101" pitchFamily="2" charset="-122"/>
                <a:cs typeface="宋体" panose="02010600030101010101" pitchFamily="2" charset="-122"/>
              </a:rPr>
              <a:t>       </a:t>
            </a:r>
            <a:r>
              <a:rPr lang="zh-CN" altLang="zh-CN" sz="2000" b="1" kern="0" dirty="0">
                <a:solidFill>
                  <a:srgbClr val="000000"/>
                </a:solidFill>
                <a:latin typeface="等线" panose="02010600030101010101" pitchFamily="2" charset="-122"/>
                <a:cs typeface="宋体" panose="02010600030101010101" pitchFamily="2" charset="-122"/>
              </a:rPr>
              <a:t>平台经济等新兴行业、领域的生产经营单位应当根据本行业、领域的特点，</a:t>
            </a:r>
            <a:r>
              <a:rPr lang="zh-CN" altLang="en-US" sz="2000" b="1" kern="0" dirty="0">
                <a:solidFill>
                  <a:srgbClr val="FF0000"/>
                </a:solidFill>
                <a:latin typeface="等线" panose="02010600030101010101" pitchFamily="2" charset="-122"/>
                <a:cs typeface="宋体" panose="02010600030101010101" pitchFamily="2" charset="-122"/>
              </a:rPr>
              <a:t>建立健全并落实</a:t>
            </a:r>
            <a:r>
              <a:rPr lang="zh-CN" altLang="en-US" sz="2000" b="1" kern="0" dirty="0">
                <a:solidFill>
                  <a:srgbClr val="0000FF"/>
                </a:solidFill>
                <a:latin typeface="等线" panose="02010600030101010101" pitchFamily="2" charset="-122"/>
                <a:cs typeface="宋体" panose="02010600030101010101" pitchFamily="2" charset="-122"/>
              </a:rPr>
              <a:t>全员</a:t>
            </a:r>
            <a:r>
              <a:rPr lang="zh-CN" altLang="en-US" sz="2000" b="1" kern="0" dirty="0">
                <a:solidFill>
                  <a:srgbClr val="FF0000"/>
                </a:solidFill>
                <a:latin typeface="等线" panose="02010600030101010101" pitchFamily="2" charset="-122"/>
                <a:cs typeface="宋体" panose="02010600030101010101" pitchFamily="2" charset="-122"/>
              </a:rPr>
              <a:t>安全生产责任制，</a:t>
            </a:r>
            <a:r>
              <a:rPr lang="zh-CN" altLang="zh-CN" sz="2000" b="1" kern="0" dirty="0">
                <a:solidFill>
                  <a:srgbClr val="000000"/>
                </a:solidFill>
                <a:latin typeface="等线" panose="02010600030101010101" pitchFamily="2" charset="-122"/>
                <a:cs typeface="宋体" panose="02010600030101010101" pitchFamily="2" charset="-122"/>
              </a:rPr>
              <a:t>加强从业人员安全生产教育和培训，履行本法和其他法律、法规规定的有关安全生产义务。</a:t>
            </a:r>
            <a:endParaRPr lang="zh-CN" altLang="zh-CN" sz="1400" kern="100" dirty="0">
              <a:latin typeface="等线" panose="02010600030101010101" pitchFamily="2" charset="-122"/>
              <a:cs typeface="Times New Roman" panose="02020603050405020304" pitchFamily="18" charset="0"/>
            </a:endParaRPr>
          </a:p>
        </p:txBody>
      </p:sp>
      <p:sp>
        <p:nvSpPr>
          <p:cNvPr id="12" name="TextBox 45"/>
          <p:cNvSpPr txBox="1"/>
          <p:nvPr/>
        </p:nvSpPr>
        <p:spPr>
          <a:xfrm>
            <a:off x="3348035" y="229175"/>
            <a:ext cx="1819729" cy="418576"/>
          </a:xfrm>
          <a:prstGeom prst="rect">
            <a:avLst/>
          </a:prstGeom>
          <a:noFill/>
        </p:spPr>
        <p:txBody>
          <a:bodyPr wrap="none">
            <a:spAutoFit/>
          </a:bodyPr>
          <a:lstStyle/>
          <a:p>
            <a:pPr>
              <a:defRPr/>
            </a:pPr>
            <a:r>
              <a:rPr lang="zh-CN" altLang="en-US" sz="2120" b="1" dirty="0">
                <a:solidFill>
                  <a:schemeClr val="bg1"/>
                </a:solidFill>
                <a:latin typeface="微软雅黑" panose="020B0503020204020204" pitchFamily="34" charset="-122"/>
                <a:ea typeface="微软雅黑" panose="020B0503020204020204" pitchFamily="34" charset="-122"/>
              </a:rPr>
              <a:t>企业主体责任</a:t>
            </a:r>
          </a:p>
        </p:txBody>
      </p:sp>
    </p:spTree>
    <p:extLst>
      <p:ext uri="{BB962C8B-B14F-4D97-AF65-F5344CB8AC3E}">
        <p14:creationId xmlns:p14="http://schemas.microsoft.com/office/powerpoint/2010/main" val="2887712071"/>
      </p:ext>
    </p:extLst>
  </p:cSld>
  <p:clrMapOvr>
    <a:masterClrMapping/>
  </p:clrMapOvr>
  <p:transition spd="slow" advTm="5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p:cNvPr>
          <p:cNvSpPr txBox="1"/>
          <p:nvPr/>
        </p:nvSpPr>
        <p:spPr>
          <a:xfrm>
            <a:off x="1055455" y="1548314"/>
            <a:ext cx="10145768" cy="4230039"/>
          </a:xfrm>
          <a:prstGeom prst="rect">
            <a:avLst/>
          </a:prstGeom>
          <a:solidFill>
            <a:schemeClr val="accent1">
              <a:lumMod val="40000"/>
              <a:lumOff val="60000"/>
            </a:schemeClr>
          </a:solidFill>
          <a:ln/>
        </p:spPr>
        <p:style>
          <a:lnRef idx="2">
            <a:schemeClr val="dk1"/>
          </a:lnRef>
          <a:fillRef idx="1">
            <a:schemeClr val="lt1"/>
          </a:fillRef>
          <a:effectRef idx="0">
            <a:schemeClr val="dk1"/>
          </a:effectRef>
          <a:fontRef idx="minor">
            <a:schemeClr val="dk1"/>
          </a:fontRef>
        </p:style>
        <p:txBody>
          <a:bodyPr>
            <a:spAutoFit/>
          </a:bodyPr>
          <a:lstStyle/>
          <a:p>
            <a:pPr>
              <a:lnSpc>
                <a:spcPts val="3586"/>
              </a:lnSpc>
              <a:defRPr/>
            </a:pPr>
            <a:r>
              <a:rPr lang="zh-CN" altLang="en-US" sz="2191" kern="0" dirty="0">
                <a:solidFill>
                  <a:srgbClr val="000000"/>
                </a:solidFill>
                <a:latin typeface="黑体" panose="02010609060101010101" pitchFamily="49" charset="-122"/>
                <a:ea typeface="黑体" panose="02010609060101010101" pitchFamily="49" charset="-122"/>
                <a:cs typeface="宋体" panose="02010600030101010101" pitchFamily="2" charset="-122"/>
              </a:rPr>
              <a:t>    在所有出现安全生产责任制的地方都增加了</a:t>
            </a:r>
            <a:r>
              <a:rPr lang="zh-CN" altLang="en-US" sz="2191" kern="0" dirty="0">
                <a:solidFill>
                  <a:srgbClr val="0000FF"/>
                </a:solidFill>
                <a:latin typeface="黑体" panose="02010609060101010101" pitchFamily="49" charset="-122"/>
                <a:ea typeface="黑体" panose="02010609060101010101" pitchFamily="49" charset="-122"/>
                <a:cs typeface="宋体" panose="02010600030101010101" pitchFamily="2" charset="-122"/>
              </a:rPr>
              <a:t>“全员”</a:t>
            </a:r>
            <a:r>
              <a:rPr lang="zh-CN" altLang="en-US" sz="2191" kern="0" dirty="0">
                <a:solidFill>
                  <a:srgbClr val="000000"/>
                </a:solidFill>
                <a:latin typeface="黑体" panose="02010609060101010101" pitchFamily="49" charset="-122"/>
                <a:ea typeface="黑体" panose="02010609060101010101" pitchFamily="49" charset="-122"/>
                <a:cs typeface="宋体" panose="02010600030101010101" pitchFamily="2" charset="-122"/>
              </a:rPr>
              <a:t>，明确了全员的安全生产责任制，如第四条、第二十一条、第二十二条，包括新提出的平台经济的安全管理。全员的安全责任制已经作为法律的强制性，强调企业每一个人都有安全的法律责任，并且要明确具体的责任和考核标准，对于落实情况进行严格的监督考核，这样，</a:t>
            </a:r>
            <a:r>
              <a:rPr lang="zh-CN" altLang="en-US" sz="2191" kern="0" dirty="0">
                <a:solidFill>
                  <a:srgbClr val="0000FF"/>
                </a:solidFill>
                <a:latin typeface="黑体" panose="02010609060101010101" pitchFamily="49" charset="-122"/>
                <a:ea typeface="黑体" panose="02010609060101010101" pitchFamily="49" charset="-122"/>
                <a:cs typeface="宋体" panose="02010600030101010101" pitchFamily="2" charset="-122"/>
              </a:rPr>
              <a:t>安全再也不是少数人的事了</a:t>
            </a:r>
            <a:r>
              <a:rPr lang="zh-CN" altLang="en-US" sz="2191" kern="0" dirty="0">
                <a:solidFill>
                  <a:srgbClr val="000000"/>
                </a:solidFill>
                <a:latin typeface="黑体" panose="02010609060101010101" pitchFamily="49" charset="-122"/>
                <a:ea typeface="黑体" panose="02010609060101010101" pitchFamily="49" charset="-122"/>
                <a:cs typeface="宋体" panose="02010600030101010101" pitchFamily="2" charset="-122"/>
              </a:rPr>
              <a:t>。同时在第五十七条在规章制度和操作规程前边增加岗位责任制。</a:t>
            </a:r>
            <a:endParaRPr lang="en-US" altLang="zh-CN" sz="2191" kern="0" dirty="0">
              <a:solidFill>
                <a:srgbClr val="000000"/>
              </a:solidFill>
              <a:latin typeface="黑体" panose="02010609060101010101" pitchFamily="49" charset="-122"/>
              <a:ea typeface="黑体" panose="02010609060101010101" pitchFamily="49" charset="-122"/>
              <a:cs typeface="宋体" panose="02010600030101010101" pitchFamily="2" charset="-122"/>
            </a:endParaRPr>
          </a:p>
          <a:p>
            <a:pPr>
              <a:lnSpc>
                <a:spcPts val="3586"/>
              </a:lnSpc>
              <a:defRPr/>
            </a:pPr>
            <a:r>
              <a:rPr lang="en-US" altLang="zh-CN" sz="2191" kern="0" dirty="0">
                <a:solidFill>
                  <a:srgbClr val="000000"/>
                </a:solidFill>
                <a:latin typeface="黑体" panose="02010609060101010101" pitchFamily="49" charset="-122"/>
                <a:ea typeface="黑体" panose="02010609060101010101" pitchFamily="49" charset="-122"/>
                <a:cs typeface="宋体" panose="02010600030101010101" pitchFamily="2" charset="-122"/>
              </a:rPr>
              <a:t>    </a:t>
            </a:r>
            <a:r>
              <a:rPr lang="zh-CN" altLang="en-US" sz="2191" kern="0" dirty="0">
                <a:solidFill>
                  <a:srgbClr val="000000"/>
                </a:solidFill>
                <a:latin typeface="黑体" panose="02010609060101010101" pitchFamily="49" charset="-122"/>
                <a:ea typeface="黑体" panose="02010609060101010101" pitchFamily="49" charset="-122"/>
                <a:cs typeface="宋体" panose="02010600030101010101" pitchFamily="2" charset="-122"/>
              </a:rPr>
              <a:t>全员安全生产责任制，通过履行岗位安全职责来实现。</a:t>
            </a:r>
            <a:endParaRPr lang="en-US" altLang="zh-CN" sz="2191" kern="0" dirty="0">
              <a:solidFill>
                <a:srgbClr val="000000"/>
              </a:solidFill>
              <a:latin typeface="黑体" panose="02010609060101010101" pitchFamily="49" charset="-122"/>
              <a:ea typeface="黑体" panose="02010609060101010101" pitchFamily="49" charset="-122"/>
              <a:cs typeface="宋体" panose="02010600030101010101" pitchFamily="2" charset="-122"/>
            </a:endParaRPr>
          </a:p>
          <a:p>
            <a:pPr>
              <a:lnSpc>
                <a:spcPts val="3586"/>
              </a:lnSpc>
              <a:defRPr/>
            </a:pPr>
            <a:r>
              <a:rPr lang="zh-CN" altLang="en-US" sz="2191" kern="0" dirty="0">
                <a:solidFill>
                  <a:srgbClr val="000000"/>
                </a:solidFill>
                <a:latin typeface="黑体" panose="02010609060101010101" pitchFamily="49" charset="-122"/>
                <a:ea typeface="黑体" panose="02010609060101010101" pitchFamily="49" charset="-122"/>
                <a:cs typeface="宋体" panose="02010600030101010101" pitchFamily="2" charset="-122"/>
              </a:rPr>
              <a:t>    第二十二条　生产经营单位的全员安全生产责任制应当明确</a:t>
            </a:r>
            <a:r>
              <a:rPr lang="zh-CN" altLang="en-US" sz="2191" kern="0" dirty="0">
                <a:solidFill>
                  <a:srgbClr val="0000FF"/>
                </a:solidFill>
                <a:latin typeface="黑体" panose="02010609060101010101" pitchFamily="49" charset="-122"/>
                <a:ea typeface="黑体" panose="02010609060101010101" pitchFamily="49" charset="-122"/>
                <a:cs typeface="宋体" panose="02010600030101010101" pitchFamily="2" charset="-122"/>
              </a:rPr>
              <a:t>各岗位的责任人员、责任范围和考核标准</a:t>
            </a:r>
            <a:r>
              <a:rPr lang="zh-CN" altLang="en-US" sz="2191" kern="0" dirty="0">
                <a:solidFill>
                  <a:srgbClr val="000000"/>
                </a:solidFill>
                <a:latin typeface="黑体" panose="02010609060101010101" pitchFamily="49" charset="-122"/>
                <a:ea typeface="黑体" panose="02010609060101010101" pitchFamily="49" charset="-122"/>
                <a:cs typeface="宋体" panose="02010600030101010101" pitchFamily="2" charset="-122"/>
              </a:rPr>
              <a:t>等内容。</a:t>
            </a:r>
            <a:endParaRPr lang="en-US" altLang="zh-CN" sz="2191" kern="0" dirty="0">
              <a:solidFill>
                <a:srgbClr val="000000"/>
              </a:solidFill>
              <a:latin typeface="黑体" panose="02010609060101010101" pitchFamily="49" charset="-122"/>
              <a:ea typeface="黑体" panose="02010609060101010101" pitchFamily="49" charset="-122"/>
              <a:cs typeface="宋体" panose="02010600030101010101" pitchFamily="2" charset="-122"/>
            </a:endParaRPr>
          </a:p>
        </p:txBody>
      </p:sp>
      <p:sp>
        <p:nvSpPr>
          <p:cNvPr id="12" name="TextBox 45"/>
          <p:cNvSpPr txBox="1"/>
          <p:nvPr/>
        </p:nvSpPr>
        <p:spPr>
          <a:xfrm>
            <a:off x="3348035" y="229175"/>
            <a:ext cx="1819729" cy="418576"/>
          </a:xfrm>
          <a:prstGeom prst="rect">
            <a:avLst/>
          </a:prstGeom>
          <a:noFill/>
        </p:spPr>
        <p:txBody>
          <a:bodyPr wrap="none">
            <a:spAutoFit/>
          </a:bodyPr>
          <a:lstStyle/>
          <a:p>
            <a:pPr>
              <a:defRPr/>
            </a:pPr>
            <a:r>
              <a:rPr lang="zh-CN" altLang="en-US" sz="2120" b="1" dirty="0">
                <a:solidFill>
                  <a:schemeClr val="bg1"/>
                </a:solidFill>
                <a:latin typeface="微软雅黑" panose="020B0503020204020204" pitchFamily="34" charset="-122"/>
                <a:ea typeface="微软雅黑" panose="020B0503020204020204" pitchFamily="34" charset="-122"/>
              </a:rPr>
              <a:t>企业主体责任</a:t>
            </a:r>
          </a:p>
        </p:txBody>
      </p:sp>
    </p:spTree>
    <p:extLst>
      <p:ext uri="{BB962C8B-B14F-4D97-AF65-F5344CB8AC3E}">
        <p14:creationId xmlns:p14="http://schemas.microsoft.com/office/powerpoint/2010/main" val="657582795"/>
      </p:ext>
    </p:extLst>
  </p:cSld>
  <p:clrMapOvr>
    <a:masterClrMapping/>
  </p:clrMapOvr>
  <p:transition spd="slow" advTm="5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p:cNvPr>
          <p:cNvSpPr/>
          <p:nvPr/>
        </p:nvSpPr>
        <p:spPr>
          <a:xfrm>
            <a:off x="1092501" y="1299408"/>
            <a:ext cx="10057851" cy="495182"/>
          </a:xfrm>
          <a:prstGeom prst="rect">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161479" tIns="80739" rIns="161479" bIns="80739">
            <a:spAutoFit/>
          </a:bodyPr>
          <a:lstStyle/>
          <a:p>
            <a:pPr algn="just" defTabSz="1614693">
              <a:lnSpc>
                <a:spcPts val="2590"/>
              </a:lnSpc>
              <a:defRPr/>
            </a:pPr>
            <a:r>
              <a:rPr lang="en-US" altLang="zh-CN" sz="2120" b="1" dirty="0">
                <a:solidFill>
                  <a:srgbClr val="FFFF00"/>
                </a:solidFill>
                <a:latin typeface="微软雅黑" pitchFamily="34" charset="-122"/>
                <a:ea typeface="微软雅黑" pitchFamily="34" charset="-122"/>
              </a:rPr>
              <a:t>2.  </a:t>
            </a:r>
            <a:r>
              <a:rPr lang="zh-CN" altLang="en-US" sz="2120" b="1" dirty="0">
                <a:solidFill>
                  <a:srgbClr val="FFFF00"/>
                </a:solidFill>
                <a:latin typeface="微软雅黑" pitchFamily="34" charset="-122"/>
                <a:ea typeface="微软雅黑" pitchFamily="34" charset="-122"/>
              </a:rPr>
              <a:t>强化一把手责任制和一岗双责</a:t>
            </a:r>
            <a:endParaRPr lang="en-US" altLang="zh-CN" sz="2120" b="1" dirty="0">
              <a:solidFill>
                <a:srgbClr val="FFFF00"/>
              </a:solidFill>
              <a:latin typeface="微软雅黑" pitchFamily="34" charset="-122"/>
              <a:ea typeface="微软雅黑" pitchFamily="34" charset="-122"/>
            </a:endParaRPr>
          </a:p>
        </p:txBody>
      </p:sp>
      <p:pic>
        <p:nvPicPr>
          <p:cNvPr id="95238" name="图片 2"/>
          <p:cNvPicPr>
            <a:picLocks noChangeAspect="1"/>
          </p:cNvPicPr>
          <p:nvPr/>
        </p:nvPicPr>
        <p:blipFill>
          <a:blip r:embed="rId3"/>
          <a:srcRect/>
          <a:stretch>
            <a:fillRect/>
          </a:stretch>
        </p:blipFill>
        <p:spPr bwMode="auto">
          <a:xfrm>
            <a:off x="1092500" y="3923930"/>
            <a:ext cx="10057852" cy="20273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3673" name="图片 5"/>
          <p:cNvPicPr>
            <a:picLocks noChangeAspect="1"/>
          </p:cNvPicPr>
          <p:nvPr/>
        </p:nvPicPr>
        <p:blipFill>
          <a:blip r:embed="rId4">
            <a:extLst>
              <a:ext uri="{28A0092B-C50C-407E-A947-70E740481C1C}">
                <a14:useLocalDpi xmlns:a14="http://schemas.microsoft.com/office/drawing/2010/main" val="0"/>
              </a:ext>
            </a:extLst>
          </a:blip>
          <a:srcRect t="89389" b="806"/>
          <a:stretch>
            <a:fillRect/>
          </a:stretch>
        </p:blipFill>
        <p:spPr bwMode="auto">
          <a:xfrm>
            <a:off x="1092501" y="2544250"/>
            <a:ext cx="10057851" cy="1208131"/>
          </a:xfrm>
          <a:prstGeom prst="rect">
            <a:avLst/>
          </a:prstGeom>
          <a:noFill/>
          <a:ln w="9525">
            <a:solidFill>
              <a:srgbClr val="8FAFC4"/>
            </a:solidFill>
            <a:miter lim="800000"/>
            <a:headEnd/>
            <a:tailEnd/>
          </a:ln>
          <a:extLst>
            <a:ext uri="{909E8E84-426E-40DD-AFC4-6F175D3DCCD1}">
              <a14:hiddenFill xmlns:a14="http://schemas.microsoft.com/office/drawing/2010/main">
                <a:solidFill>
                  <a:srgbClr val="FFFFFF"/>
                </a:solidFill>
              </a14:hiddenFill>
            </a:ext>
          </a:extLst>
        </p:spPr>
      </p:pic>
      <p:sp>
        <p:nvSpPr>
          <p:cNvPr id="18" name="文本框 17">
            <a:hlinkClick r:id="rId5" action="ppaction://hlinkfile"/>
            <a:extLst/>
          </p:cNvPr>
          <p:cNvSpPr txBox="1"/>
          <p:nvPr/>
        </p:nvSpPr>
        <p:spPr>
          <a:xfrm>
            <a:off x="1092501" y="2076179"/>
            <a:ext cx="10057851" cy="400074"/>
          </a:xfrm>
          <a:prstGeom prst="rect">
            <a:avLst/>
          </a:prstGeom>
          <a:ln/>
        </p:spPr>
        <p:style>
          <a:lnRef idx="2">
            <a:schemeClr val="accent5"/>
          </a:lnRef>
          <a:fillRef idx="1">
            <a:schemeClr val="lt1"/>
          </a:fillRef>
          <a:effectRef idx="0">
            <a:schemeClr val="accent5"/>
          </a:effectRef>
          <a:fontRef idx="minor">
            <a:schemeClr val="dk1"/>
          </a:fontRef>
        </p:style>
        <p:txBody>
          <a:bodyPr wrap="square">
            <a:spAutoFit/>
          </a:bodyPr>
          <a:lstStyle/>
          <a:p>
            <a:pPr algn="ctr">
              <a:defRPr/>
            </a:pPr>
            <a:r>
              <a:rPr lang="zh-CN" altLang="en-US" sz="1992" b="1" dirty="0">
                <a:solidFill>
                  <a:srgbClr val="4D4D4D"/>
                </a:solidFill>
                <a:latin typeface="PingFang SC"/>
                <a:hlinkClick r:id="rId5" action="ppaction://hlinkfile"/>
              </a:rPr>
              <a:t>济南“</a:t>
            </a:r>
            <a:r>
              <a:rPr lang="en-US" altLang="zh-CN" sz="1992" b="1" dirty="0">
                <a:solidFill>
                  <a:srgbClr val="4D4D4D"/>
                </a:solidFill>
                <a:latin typeface="PingFang SC"/>
                <a:hlinkClick r:id="rId5" action="ppaction://hlinkfile"/>
              </a:rPr>
              <a:t>4.15”</a:t>
            </a:r>
            <a:r>
              <a:rPr lang="zh-CN" altLang="en-US" sz="1992" b="1" dirty="0">
                <a:solidFill>
                  <a:srgbClr val="4D4D4D"/>
                </a:solidFill>
                <a:latin typeface="PingFang SC"/>
                <a:hlinkClick r:id="rId5" action="ppaction://hlinkfile"/>
              </a:rPr>
              <a:t>重大着火中毒事故调查报告</a:t>
            </a:r>
            <a:endParaRPr lang="zh-CN" altLang="en-US" sz="1992" b="1" dirty="0">
              <a:solidFill>
                <a:srgbClr val="4D4D4D"/>
              </a:solidFill>
              <a:latin typeface="PingFang SC"/>
            </a:endParaRPr>
          </a:p>
        </p:txBody>
      </p:sp>
      <p:sp>
        <p:nvSpPr>
          <p:cNvPr id="13" name="TextBox 45"/>
          <p:cNvSpPr txBox="1"/>
          <p:nvPr/>
        </p:nvSpPr>
        <p:spPr>
          <a:xfrm>
            <a:off x="3348035" y="229175"/>
            <a:ext cx="1819729" cy="418576"/>
          </a:xfrm>
          <a:prstGeom prst="rect">
            <a:avLst/>
          </a:prstGeom>
          <a:noFill/>
        </p:spPr>
        <p:txBody>
          <a:bodyPr wrap="none">
            <a:spAutoFit/>
          </a:bodyPr>
          <a:lstStyle/>
          <a:p>
            <a:pPr>
              <a:defRPr/>
            </a:pPr>
            <a:r>
              <a:rPr lang="zh-CN" altLang="en-US" sz="2120" b="1" dirty="0">
                <a:solidFill>
                  <a:schemeClr val="bg1"/>
                </a:solidFill>
                <a:latin typeface="微软雅黑" panose="020B0503020204020204" pitchFamily="34" charset="-122"/>
                <a:ea typeface="微软雅黑" panose="020B0503020204020204" pitchFamily="34" charset="-122"/>
              </a:rPr>
              <a:t>企业主体责任</a:t>
            </a:r>
          </a:p>
        </p:txBody>
      </p:sp>
    </p:spTree>
    <p:extLst>
      <p:ext uri="{BB962C8B-B14F-4D97-AF65-F5344CB8AC3E}">
        <p14:creationId xmlns:p14="http://schemas.microsoft.com/office/powerpoint/2010/main" val="1948315994"/>
      </p:ext>
    </p:extLst>
  </p:cSld>
  <p:clrMapOvr>
    <a:masterClrMapping/>
  </p:clrMapOvr>
  <p:transition spd="slow" advTm="500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p:cNvPr>
          <p:cNvSpPr/>
          <p:nvPr/>
        </p:nvSpPr>
        <p:spPr>
          <a:xfrm>
            <a:off x="1099078" y="1193599"/>
            <a:ext cx="10083981" cy="495182"/>
          </a:xfrm>
          <a:prstGeom prst="rect">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161479" tIns="80739" rIns="161479" bIns="80739">
            <a:spAutoFit/>
          </a:bodyPr>
          <a:lstStyle/>
          <a:p>
            <a:pPr algn="just" defTabSz="1614693">
              <a:lnSpc>
                <a:spcPts val="2590"/>
              </a:lnSpc>
              <a:defRPr/>
            </a:pPr>
            <a:r>
              <a:rPr lang="en-US" altLang="zh-CN" sz="2120" b="1" dirty="0">
                <a:solidFill>
                  <a:srgbClr val="FFFF00"/>
                </a:solidFill>
                <a:latin typeface="微软雅黑" pitchFamily="34" charset="-122"/>
                <a:ea typeface="微软雅黑" pitchFamily="34" charset="-122"/>
              </a:rPr>
              <a:t>3.  </a:t>
            </a:r>
            <a:r>
              <a:rPr lang="zh-CN" altLang="en-US" sz="2120" b="1" dirty="0">
                <a:solidFill>
                  <a:srgbClr val="FFFF00"/>
                </a:solidFill>
                <a:latin typeface="微软雅黑" pitchFamily="34" charset="-122"/>
                <a:ea typeface="微软雅黑" pitchFamily="34" charset="-122"/>
              </a:rPr>
              <a:t>加强安全生产标准化</a:t>
            </a:r>
            <a:endParaRPr lang="en-US" altLang="zh-CN" sz="2120" b="1" dirty="0">
              <a:solidFill>
                <a:srgbClr val="FFFF00"/>
              </a:solidFill>
              <a:latin typeface="微软雅黑" pitchFamily="34" charset="-122"/>
              <a:ea typeface="微软雅黑" pitchFamily="34" charset="-122"/>
            </a:endParaRPr>
          </a:p>
        </p:txBody>
      </p:sp>
      <p:sp>
        <p:nvSpPr>
          <p:cNvPr id="14" name="文本框 13">
            <a:extLst/>
          </p:cNvPr>
          <p:cNvSpPr txBox="1"/>
          <p:nvPr/>
        </p:nvSpPr>
        <p:spPr>
          <a:xfrm>
            <a:off x="1068700" y="1927156"/>
            <a:ext cx="10114360" cy="1477328"/>
          </a:xfrm>
          <a:prstGeom prst="rect">
            <a:avLst/>
          </a:prstGeom>
          <a:ln>
            <a:prstDash val="dashDot"/>
          </a:ln>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50000"/>
              </a:lnSpc>
              <a:defRPr/>
            </a:pPr>
            <a:r>
              <a:rPr lang="zh-CN" altLang="zh-CN" sz="2000" kern="0" dirty="0">
                <a:solidFill>
                  <a:srgbClr val="000000"/>
                </a:solidFill>
                <a:latin typeface="等线" panose="02010600030101010101" pitchFamily="2" charset="-122"/>
                <a:cs typeface="宋体" panose="02010600030101010101" pitchFamily="2" charset="-122"/>
              </a:rPr>
              <a:t>第四条　生产经营单位必须遵守本法和其他有关安全生产的法律、法规，加强安全生产管理，建立健全</a:t>
            </a:r>
            <a:r>
              <a:rPr lang="zh-CN" altLang="zh-CN" sz="2000" b="1" kern="0" dirty="0">
                <a:solidFill>
                  <a:srgbClr val="000000"/>
                </a:solidFill>
                <a:latin typeface="等线" panose="02010600030101010101" pitchFamily="2" charset="-122"/>
                <a:ea typeface="黑体" panose="02010609060101010101" pitchFamily="49" charset="-122"/>
                <a:cs typeface="宋体" panose="02010600030101010101" pitchFamily="2" charset="-122"/>
              </a:rPr>
              <a:t>全员</a:t>
            </a:r>
            <a:r>
              <a:rPr lang="zh-CN" altLang="zh-CN" sz="2000" kern="0" dirty="0">
                <a:solidFill>
                  <a:srgbClr val="000000"/>
                </a:solidFill>
                <a:latin typeface="等线" panose="02010600030101010101" pitchFamily="2" charset="-122"/>
                <a:cs typeface="宋体" panose="02010600030101010101" pitchFamily="2" charset="-122"/>
              </a:rPr>
              <a:t>安全生产责任制和安全生产规章制度，</a:t>
            </a:r>
            <a:r>
              <a:rPr lang="zh-CN" altLang="zh-CN" sz="2000" b="1" kern="0" dirty="0">
                <a:solidFill>
                  <a:srgbClr val="000000"/>
                </a:solidFill>
                <a:latin typeface="等线" panose="02010600030101010101" pitchFamily="2" charset="-122"/>
                <a:cs typeface="宋体" panose="02010600030101010101" pitchFamily="2" charset="-122"/>
              </a:rPr>
              <a:t>加大对安全生产资金、物资、技术、人员的投入保障力度，</a:t>
            </a:r>
            <a:r>
              <a:rPr lang="zh-CN" altLang="zh-CN" sz="2000" kern="0" dirty="0">
                <a:solidFill>
                  <a:srgbClr val="000000"/>
                </a:solidFill>
                <a:latin typeface="等线" panose="02010600030101010101" pitchFamily="2" charset="-122"/>
                <a:cs typeface="宋体" panose="02010600030101010101" pitchFamily="2" charset="-122"/>
              </a:rPr>
              <a:t>改善安全生产条件，</a:t>
            </a:r>
            <a:r>
              <a:rPr lang="zh-CN" altLang="zh-CN" sz="2000" b="1" kern="0" dirty="0">
                <a:solidFill>
                  <a:srgbClr val="FF0000"/>
                </a:solidFill>
                <a:latin typeface="等线" panose="02010600030101010101" pitchFamily="2" charset="-122"/>
                <a:cs typeface="宋体" panose="02010600030101010101" pitchFamily="2" charset="-122"/>
              </a:rPr>
              <a:t>加强安全生产标准化</a:t>
            </a:r>
            <a:r>
              <a:rPr lang="zh-CN" altLang="zh-CN" sz="2000" b="1" kern="0" dirty="0">
                <a:solidFill>
                  <a:srgbClr val="000000"/>
                </a:solidFill>
                <a:latin typeface="等线" panose="02010600030101010101" pitchFamily="2" charset="-122"/>
                <a:cs typeface="宋体" panose="02010600030101010101" pitchFamily="2" charset="-122"/>
              </a:rPr>
              <a:t>、信息化建设，</a:t>
            </a:r>
            <a:r>
              <a:rPr lang="en-US" altLang="zh-CN" sz="2000" b="1" kern="0" dirty="0">
                <a:solidFill>
                  <a:srgbClr val="000000"/>
                </a:solidFill>
                <a:latin typeface="等线" panose="02010600030101010101" pitchFamily="2" charset="-122"/>
                <a:cs typeface="宋体" panose="02010600030101010101" pitchFamily="2" charset="-122"/>
              </a:rPr>
              <a:t>……</a:t>
            </a:r>
            <a:endParaRPr lang="zh-CN" altLang="zh-CN" sz="2000" kern="100" dirty="0">
              <a:latin typeface="等线" panose="02010600030101010101" pitchFamily="2" charset="-122"/>
              <a:cs typeface="Times New Roman" panose="02020603050405020304" pitchFamily="18" charset="0"/>
            </a:endParaRPr>
          </a:p>
        </p:txBody>
      </p:sp>
      <p:sp>
        <p:nvSpPr>
          <p:cNvPr id="15" name="文本框 14">
            <a:extLst/>
          </p:cNvPr>
          <p:cNvSpPr txBox="1"/>
          <p:nvPr/>
        </p:nvSpPr>
        <p:spPr>
          <a:xfrm>
            <a:off x="1068700" y="3833858"/>
            <a:ext cx="10114359" cy="1472212"/>
          </a:xfrm>
          <a:prstGeom prst="rect">
            <a:avLst/>
          </a:prstGeom>
          <a:ln>
            <a:prstDash val="dashDot"/>
          </a:ln>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50000"/>
              </a:lnSpc>
              <a:defRPr/>
            </a:pPr>
            <a:r>
              <a:rPr lang="zh-CN" altLang="zh-CN" sz="2000" kern="0" dirty="0">
                <a:solidFill>
                  <a:srgbClr val="000000"/>
                </a:solidFill>
                <a:latin typeface="等线" panose="02010600030101010101" pitchFamily="2" charset="-122"/>
                <a:cs typeface="宋体" panose="02010600030101010101" pitchFamily="2" charset="-122"/>
              </a:rPr>
              <a:t>第二十一条　生产经营单位的主要负责人对本单位安全生产工作负有下列职责：</a:t>
            </a:r>
            <a:r>
              <a:rPr lang="en-US" altLang="zh-CN" sz="2000" kern="0" dirty="0">
                <a:solidFill>
                  <a:srgbClr val="000000"/>
                </a:solidFill>
                <a:latin typeface="等线" panose="02010600030101010101" pitchFamily="2" charset="-122"/>
                <a:cs typeface="宋体" panose="02010600030101010101" pitchFamily="2" charset="-122"/>
              </a:rPr>
              <a:t/>
            </a:r>
            <a:br>
              <a:rPr lang="en-US" altLang="zh-CN" sz="2000" kern="0" dirty="0">
                <a:solidFill>
                  <a:srgbClr val="000000"/>
                </a:solidFill>
                <a:latin typeface="等线" panose="02010600030101010101" pitchFamily="2" charset="-122"/>
                <a:cs typeface="宋体" panose="02010600030101010101" pitchFamily="2" charset="-122"/>
              </a:rPr>
            </a:br>
            <a:r>
              <a:rPr lang="zh-CN" altLang="zh-CN" sz="2000" kern="0" dirty="0">
                <a:solidFill>
                  <a:srgbClr val="000000"/>
                </a:solidFill>
                <a:latin typeface="等线" panose="02010600030101010101" pitchFamily="2" charset="-122"/>
                <a:cs typeface="宋体" panose="02010600030101010101" pitchFamily="2" charset="-122"/>
              </a:rPr>
              <a:t>（一）建立健全</a:t>
            </a:r>
            <a:r>
              <a:rPr lang="zh-CN" altLang="zh-CN" sz="2000" b="1" kern="0" dirty="0">
                <a:solidFill>
                  <a:srgbClr val="000000"/>
                </a:solidFill>
                <a:latin typeface="等线" panose="02010600030101010101" pitchFamily="2" charset="-122"/>
                <a:cs typeface="宋体" panose="02010600030101010101" pitchFamily="2" charset="-122"/>
              </a:rPr>
              <a:t>并落实</a:t>
            </a:r>
            <a:r>
              <a:rPr lang="zh-CN" altLang="zh-CN" sz="2000" kern="0" dirty="0">
                <a:solidFill>
                  <a:srgbClr val="000000"/>
                </a:solidFill>
                <a:latin typeface="等线" panose="02010600030101010101" pitchFamily="2" charset="-122"/>
                <a:cs typeface="宋体" panose="02010600030101010101" pitchFamily="2" charset="-122"/>
              </a:rPr>
              <a:t>本单位</a:t>
            </a:r>
            <a:r>
              <a:rPr lang="zh-CN" altLang="zh-CN" sz="2000" b="1" kern="0" dirty="0">
                <a:solidFill>
                  <a:srgbClr val="000000"/>
                </a:solidFill>
                <a:latin typeface="等线" panose="02010600030101010101" pitchFamily="2" charset="-122"/>
                <a:cs typeface="宋体" panose="02010600030101010101" pitchFamily="2" charset="-122"/>
              </a:rPr>
              <a:t>全员</a:t>
            </a:r>
            <a:r>
              <a:rPr lang="zh-CN" altLang="zh-CN" sz="2000" kern="0" dirty="0">
                <a:solidFill>
                  <a:srgbClr val="000000"/>
                </a:solidFill>
                <a:latin typeface="等线" panose="02010600030101010101" pitchFamily="2" charset="-122"/>
                <a:cs typeface="宋体" panose="02010600030101010101" pitchFamily="2" charset="-122"/>
              </a:rPr>
              <a:t>安全生产责任制</a:t>
            </a:r>
            <a:r>
              <a:rPr lang="zh-CN" altLang="zh-CN" sz="2000" b="1" kern="0" dirty="0">
                <a:solidFill>
                  <a:srgbClr val="000000"/>
                </a:solidFill>
                <a:latin typeface="等线" panose="02010600030101010101" pitchFamily="2" charset="-122"/>
                <a:cs typeface="宋体" panose="02010600030101010101" pitchFamily="2" charset="-122"/>
              </a:rPr>
              <a:t>，</a:t>
            </a:r>
            <a:r>
              <a:rPr lang="zh-CN" altLang="zh-CN" sz="2000" b="1" kern="0" dirty="0">
                <a:solidFill>
                  <a:srgbClr val="FF0000"/>
                </a:solidFill>
                <a:latin typeface="等线" panose="02010600030101010101" pitchFamily="2" charset="-122"/>
                <a:cs typeface="宋体" panose="02010600030101010101" pitchFamily="2" charset="-122"/>
              </a:rPr>
              <a:t>加强安全生产标准化建设</a:t>
            </a:r>
            <a:r>
              <a:rPr lang="zh-CN" altLang="zh-CN" sz="2000" kern="0" dirty="0">
                <a:solidFill>
                  <a:srgbClr val="FF0000"/>
                </a:solidFill>
                <a:latin typeface="等线" panose="02010600030101010101" pitchFamily="2" charset="-122"/>
                <a:cs typeface="宋体" panose="02010600030101010101" pitchFamily="2" charset="-122"/>
              </a:rPr>
              <a:t>；</a:t>
            </a:r>
            <a:r>
              <a:rPr lang="en-US" altLang="zh-CN" sz="2000" kern="0" dirty="0">
                <a:solidFill>
                  <a:srgbClr val="FF0000"/>
                </a:solidFill>
                <a:latin typeface="等线" panose="02010600030101010101" pitchFamily="2" charset="-122"/>
                <a:cs typeface="宋体" panose="02010600030101010101" pitchFamily="2" charset="-122"/>
              </a:rPr>
              <a:t/>
            </a:r>
            <a:br>
              <a:rPr lang="en-US" altLang="zh-CN" sz="2000" kern="0" dirty="0">
                <a:solidFill>
                  <a:srgbClr val="FF0000"/>
                </a:solidFill>
                <a:latin typeface="等线" panose="02010600030101010101" pitchFamily="2" charset="-122"/>
                <a:cs typeface="宋体" panose="02010600030101010101" pitchFamily="2" charset="-122"/>
              </a:rPr>
            </a:br>
            <a:r>
              <a:rPr lang="zh-CN" altLang="zh-CN" sz="2000" kern="0" dirty="0">
                <a:solidFill>
                  <a:srgbClr val="000000"/>
                </a:solidFill>
                <a:latin typeface="等线" panose="02010600030101010101" pitchFamily="2" charset="-122"/>
                <a:cs typeface="宋体" panose="02010600030101010101" pitchFamily="2" charset="-122"/>
              </a:rPr>
              <a:t>　　</a:t>
            </a:r>
            <a:r>
              <a:rPr lang="en-US" altLang="zh-CN" sz="2000" kern="0" dirty="0">
                <a:solidFill>
                  <a:srgbClr val="000000"/>
                </a:solidFill>
                <a:latin typeface="等线" panose="02010600030101010101" pitchFamily="2" charset="-122"/>
                <a:cs typeface="宋体" panose="02010600030101010101" pitchFamily="2" charset="-122"/>
              </a:rPr>
              <a:t>……</a:t>
            </a:r>
            <a:endParaRPr lang="zh-CN" altLang="zh-CN" sz="2000" kern="100" dirty="0">
              <a:latin typeface="等线" panose="02010600030101010101" pitchFamily="2" charset="-122"/>
              <a:cs typeface="Times New Roman" panose="02020603050405020304" pitchFamily="18" charset="0"/>
            </a:endParaRPr>
          </a:p>
        </p:txBody>
      </p:sp>
      <p:sp>
        <p:nvSpPr>
          <p:cNvPr id="12" name="TextBox 45"/>
          <p:cNvSpPr txBox="1"/>
          <p:nvPr/>
        </p:nvSpPr>
        <p:spPr>
          <a:xfrm>
            <a:off x="3348035" y="229175"/>
            <a:ext cx="1819729" cy="418576"/>
          </a:xfrm>
          <a:prstGeom prst="rect">
            <a:avLst/>
          </a:prstGeom>
          <a:noFill/>
        </p:spPr>
        <p:txBody>
          <a:bodyPr wrap="none">
            <a:spAutoFit/>
          </a:bodyPr>
          <a:lstStyle/>
          <a:p>
            <a:pPr>
              <a:defRPr/>
            </a:pPr>
            <a:r>
              <a:rPr lang="zh-CN" altLang="en-US" sz="2120" b="1" dirty="0">
                <a:solidFill>
                  <a:schemeClr val="bg1"/>
                </a:solidFill>
                <a:latin typeface="微软雅黑" panose="020B0503020204020204" pitchFamily="34" charset="-122"/>
                <a:ea typeface="微软雅黑" panose="020B0503020204020204" pitchFamily="34" charset="-122"/>
              </a:rPr>
              <a:t>企业主体责任</a:t>
            </a:r>
          </a:p>
        </p:txBody>
      </p:sp>
    </p:spTree>
    <p:extLst>
      <p:ext uri="{BB962C8B-B14F-4D97-AF65-F5344CB8AC3E}">
        <p14:creationId xmlns:p14="http://schemas.microsoft.com/office/powerpoint/2010/main" val="4079290854"/>
      </p:ext>
    </p:extLst>
  </p:cSld>
  <p:clrMapOvr>
    <a:masterClrMapping/>
  </p:clrMapOvr>
  <p:transition spd="slow" advTm="500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p:cNvPr>
          <p:cNvSpPr/>
          <p:nvPr/>
        </p:nvSpPr>
        <p:spPr>
          <a:xfrm>
            <a:off x="313102" y="1173125"/>
            <a:ext cx="7122771" cy="495182"/>
          </a:xfrm>
          <a:prstGeom prst="rect">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161479" tIns="80739" rIns="161479" bIns="80739">
            <a:spAutoFit/>
          </a:bodyPr>
          <a:lstStyle/>
          <a:p>
            <a:pPr algn="just" defTabSz="1614693">
              <a:lnSpc>
                <a:spcPts val="2590"/>
              </a:lnSpc>
              <a:defRPr/>
            </a:pPr>
            <a:r>
              <a:rPr lang="en-US" altLang="zh-CN" sz="2120" b="1" dirty="0">
                <a:solidFill>
                  <a:srgbClr val="FFFF00"/>
                </a:solidFill>
                <a:latin typeface="微软雅黑" pitchFamily="34" charset="-122"/>
                <a:ea typeface="微软雅黑" pitchFamily="34" charset="-122"/>
              </a:rPr>
              <a:t>4. </a:t>
            </a:r>
            <a:r>
              <a:rPr lang="zh-CN" altLang="en-US" sz="2120" b="1" dirty="0">
                <a:solidFill>
                  <a:srgbClr val="FFFF00"/>
                </a:solidFill>
                <a:latin typeface="微软雅黑" pitchFamily="34" charset="-122"/>
                <a:ea typeface="微软雅黑" pitchFamily="34" charset="-122"/>
              </a:rPr>
              <a:t>强制实行双重预防机制</a:t>
            </a:r>
            <a:endParaRPr lang="en-US" altLang="zh-CN" sz="2120" b="1" dirty="0">
              <a:solidFill>
                <a:srgbClr val="FFFF00"/>
              </a:solidFill>
              <a:latin typeface="微软雅黑" pitchFamily="34" charset="-122"/>
              <a:ea typeface="微软雅黑" pitchFamily="34" charset="-122"/>
            </a:endParaRPr>
          </a:p>
        </p:txBody>
      </p:sp>
      <p:grpSp>
        <p:nvGrpSpPr>
          <p:cNvPr id="119816" name="组合 14"/>
          <p:cNvGrpSpPr>
            <a:grpSpLocks/>
          </p:cNvGrpSpPr>
          <p:nvPr/>
        </p:nvGrpSpPr>
        <p:grpSpPr bwMode="auto">
          <a:xfrm>
            <a:off x="468072" y="985066"/>
            <a:ext cx="11468849" cy="5773788"/>
            <a:chOff x="431488" y="1126666"/>
            <a:chExt cx="8657027" cy="4359331"/>
          </a:xfrm>
        </p:grpSpPr>
        <p:grpSp>
          <p:nvGrpSpPr>
            <p:cNvPr id="119818" name="组合 15"/>
            <p:cNvGrpSpPr>
              <a:grpSpLocks/>
            </p:cNvGrpSpPr>
            <p:nvPr/>
          </p:nvGrpSpPr>
          <p:grpSpPr bwMode="auto">
            <a:xfrm>
              <a:off x="485177" y="1126666"/>
              <a:ext cx="8443759" cy="2314021"/>
              <a:chOff x="485177" y="1006690"/>
              <a:chExt cx="8443759" cy="2314021"/>
            </a:xfrm>
          </p:grpSpPr>
          <p:grpSp>
            <p:nvGrpSpPr>
              <p:cNvPr id="119823" name="Group 12"/>
              <p:cNvGrpSpPr>
                <a:grpSpLocks/>
              </p:cNvGrpSpPr>
              <p:nvPr/>
            </p:nvGrpSpPr>
            <p:grpSpPr bwMode="auto">
              <a:xfrm>
                <a:off x="485177" y="2832738"/>
                <a:ext cx="2043413" cy="487973"/>
                <a:chOff x="646901" y="4167553"/>
                <a:chExt cx="2724550" cy="650630"/>
              </a:xfrm>
            </p:grpSpPr>
            <p:sp>
              <p:nvSpPr>
                <p:cNvPr id="39" name="Rectangle 3">
                  <a:extLst/>
                </p:cNvPr>
                <p:cNvSpPr/>
                <p:nvPr/>
              </p:nvSpPr>
              <p:spPr>
                <a:xfrm>
                  <a:off x="646934" y="4166851"/>
                  <a:ext cx="2724657" cy="6510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endParaRPr lang="en-GB" altLang="zh-CN" sz="1793">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7" name="Rectangle 4">
                  <a:extLst/>
                </p:cNvPr>
                <p:cNvSpPr/>
                <p:nvPr/>
              </p:nvSpPr>
              <p:spPr>
                <a:xfrm>
                  <a:off x="646934" y="4166851"/>
                  <a:ext cx="598406" cy="6510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endParaRPr lang="en-GB" altLang="zh-CN" sz="1793">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8" name="Freeform 29">
                  <a:extLst/>
                </p:cNvPr>
                <p:cNvSpPr>
                  <a:spLocks noEditPoints="1"/>
                </p:cNvSpPr>
                <p:nvPr/>
              </p:nvSpPr>
              <p:spPr bwMode="auto">
                <a:xfrm>
                  <a:off x="756747" y="4255998"/>
                  <a:ext cx="380370" cy="444143"/>
                </a:xfrm>
                <a:custGeom>
                  <a:avLst/>
                  <a:gdLst>
                    <a:gd name="T0" fmla="*/ 233 w 233"/>
                    <a:gd name="T1" fmla="*/ 118 h 271"/>
                    <a:gd name="T2" fmla="*/ 205 w 233"/>
                    <a:gd name="T3" fmla="*/ 262 h 271"/>
                    <a:gd name="T4" fmla="*/ 200 w 233"/>
                    <a:gd name="T5" fmla="*/ 271 h 271"/>
                    <a:gd name="T6" fmla="*/ 175 w 233"/>
                    <a:gd name="T7" fmla="*/ 262 h 271"/>
                    <a:gd name="T8" fmla="*/ 57 w 233"/>
                    <a:gd name="T9" fmla="*/ 271 h 271"/>
                    <a:gd name="T10" fmla="*/ 32 w 233"/>
                    <a:gd name="T11" fmla="*/ 262 h 271"/>
                    <a:gd name="T12" fmla="*/ 0 w 233"/>
                    <a:gd name="T13" fmla="*/ 234 h 271"/>
                    <a:gd name="T14" fmla="*/ 28 w 233"/>
                    <a:gd name="T15" fmla="*/ 90 h 271"/>
                    <a:gd name="T16" fmla="*/ 56 w 233"/>
                    <a:gd name="T17" fmla="*/ 20 h 271"/>
                    <a:gd name="T18" fmla="*/ 122 w 233"/>
                    <a:gd name="T19" fmla="*/ 0 h 271"/>
                    <a:gd name="T20" fmla="*/ 103 w 233"/>
                    <a:gd name="T21" fmla="*/ 65 h 271"/>
                    <a:gd name="T22" fmla="*/ 61 w 233"/>
                    <a:gd name="T23" fmla="*/ 84 h 271"/>
                    <a:gd name="T24" fmla="*/ 43 w 233"/>
                    <a:gd name="T25" fmla="*/ 31 h 271"/>
                    <a:gd name="T26" fmla="*/ 80 w 233"/>
                    <a:gd name="T27" fmla="*/ 137 h 271"/>
                    <a:gd name="T28" fmla="*/ 55 w 233"/>
                    <a:gd name="T29" fmla="*/ 181 h 271"/>
                    <a:gd name="T30" fmla="*/ 80 w 233"/>
                    <a:gd name="T31" fmla="*/ 137 h 271"/>
                    <a:gd name="T32" fmla="*/ 180 w 233"/>
                    <a:gd name="T33" fmla="*/ 126 h 271"/>
                    <a:gd name="T34" fmla="*/ 214 w 233"/>
                    <a:gd name="T35" fmla="*/ 119 h 271"/>
                    <a:gd name="T36" fmla="*/ 196 w 233"/>
                    <a:gd name="T37" fmla="*/ 205 h 271"/>
                    <a:gd name="T38" fmla="*/ 196 w 233"/>
                    <a:gd name="T39" fmla="*/ 225 h 271"/>
                    <a:gd name="T40" fmla="*/ 196 w 233"/>
                    <a:gd name="T41" fmla="*/ 205 h 271"/>
                    <a:gd name="T42" fmla="*/ 187 w 233"/>
                    <a:gd name="T43" fmla="*/ 185 h 271"/>
                    <a:gd name="T44" fmla="*/ 206 w 233"/>
                    <a:gd name="T45" fmla="*/ 185 h 271"/>
                    <a:gd name="T46" fmla="*/ 180 w 233"/>
                    <a:gd name="T47" fmla="*/ 151 h 271"/>
                    <a:gd name="T48" fmla="*/ 214 w 233"/>
                    <a:gd name="T49" fmla="*/ 158 h 271"/>
                    <a:gd name="T50" fmla="*/ 180 w 233"/>
                    <a:gd name="T51" fmla="*/ 151 h 271"/>
                    <a:gd name="T52" fmla="*/ 180 w 233"/>
                    <a:gd name="T53" fmla="*/ 147 h 271"/>
                    <a:gd name="T54" fmla="*/ 214 w 233"/>
                    <a:gd name="T55" fmla="*/ 141 h 271"/>
                    <a:gd name="T56" fmla="*/ 180 w 233"/>
                    <a:gd name="T57" fmla="*/ 130 h 271"/>
                    <a:gd name="T58" fmla="*/ 214 w 233"/>
                    <a:gd name="T59" fmla="*/ 136 h 271"/>
                    <a:gd name="T60" fmla="*/ 180 w 233"/>
                    <a:gd name="T61" fmla="*/ 130 h 271"/>
                    <a:gd name="T62" fmla="*/ 34 w 233"/>
                    <a:gd name="T63" fmla="*/ 159 h 271"/>
                    <a:gd name="T64" fmla="*/ 71 w 233"/>
                    <a:gd name="T65" fmla="*/ 226 h 271"/>
                    <a:gd name="T66" fmla="*/ 170 w 233"/>
                    <a:gd name="T67" fmla="*/ 189 h 271"/>
                    <a:gd name="T68" fmla="*/ 133 w 233"/>
                    <a:gd name="T69" fmla="*/ 122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3" h="271">
                      <a:moveTo>
                        <a:pt x="205" y="90"/>
                      </a:moveTo>
                      <a:cubicBezTo>
                        <a:pt x="221" y="90"/>
                        <a:pt x="233" y="103"/>
                        <a:pt x="233" y="118"/>
                      </a:cubicBezTo>
                      <a:cubicBezTo>
                        <a:pt x="233" y="234"/>
                        <a:pt x="233" y="234"/>
                        <a:pt x="233" y="234"/>
                      </a:cubicBezTo>
                      <a:cubicBezTo>
                        <a:pt x="233" y="250"/>
                        <a:pt x="221" y="262"/>
                        <a:pt x="205" y="262"/>
                      </a:cubicBezTo>
                      <a:cubicBezTo>
                        <a:pt x="200" y="262"/>
                        <a:pt x="200" y="262"/>
                        <a:pt x="200" y="262"/>
                      </a:cubicBezTo>
                      <a:cubicBezTo>
                        <a:pt x="200" y="271"/>
                        <a:pt x="200" y="271"/>
                        <a:pt x="200" y="271"/>
                      </a:cubicBezTo>
                      <a:cubicBezTo>
                        <a:pt x="175" y="271"/>
                        <a:pt x="175" y="271"/>
                        <a:pt x="175" y="271"/>
                      </a:cubicBezTo>
                      <a:cubicBezTo>
                        <a:pt x="175" y="262"/>
                        <a:pt x="175" y="262"/>
                        <a:pt x="175" y="262"/>
                      </a:cubicBezTo>
                      <a:cubicBezTo>
                        <a:pt x="57" y="262"/>
                        <a:pt x="57" y="262"/>
                        <a:pt x="57" y="262"/>
                      </a:cubicBezTo>
                      <a:cubicBezTo>
                        <a:pt x="57" y="271"/>
                        <a:pt x="57" y="271"/>
                        <a:pt x="57" y="271"/>
                      </a:cubicBezTo>
                      <a:cubicBezTo>
                        <a:pt x="32" y="271"/>
                        <a:pt x="32" y="271"/>
                        <a:pt x="32" y="271"/>
                      </a:cubicBezTo>
                      <a:cubicBezTo>
                        <a:pt x="32" y="262"/>
                        <a:pt x="32" y="262"/>
                        <a:pt x="32" y="262"/>
                      </a:cubicBezTo>
                      <a:cubicBezTo>
                        <a:pt x="28" y="262"/>
                        <a:pt x="28" y="262"/>
                        <a:pt x="28" y="262"/>
                      </a:cubicBezTo>
                      <a:cubicBezTo>
                        <a:pt x="13" y="262"/>
                        <a:pt x="0" y="250"/>
                        <a:pt x="0" y="234"/>
                      </a:cubicBezTo>
                      <a:cubicBezTo>
                        <a:pt x="0" y="118"/>
                        <a:pt x="0" y="118"/>
                        <a:pt x="0" y="118"/>
                      </a:cubicBezTo>
                      <a:cubicBezTo>
                        <a:pt x="0" y="103"/>
                        <a:pt x="13" y="90"/>
                        <a:pt x="28" y="90"/>
                      </a:cubicBezTo>
                      <a:cubicBezTo>
                        <a:pt x="91" y="90"/>
                        <a:pt x="155" y="90"/>
                        <a:pt x="205" y="90"/>
                      </a:cubicBezTo>
                      <a:close/>
                      <a:moveTo>
                        <a:pt x="56" y="20"/>
                      </a:moveTo>
                      <a:cubicBezTo>
                        <a:pt x="87" y="57"/>
                        <a:pt x="87" y="57"/>
                        <a:pt x="87" y="57"/>
                      </a:cubicBezTo>
                      <a:cubicBezTo>
                        <a:pt x="122" y="0"/>
                        <a:pt x="122" y="0"/>
                        <a:pt x="122" y="0"/>
                      </a:cubicBezTo>
                      <a:cubicBezTo>
                        <a:pt x="137" y="9"/>
                        <a:pt x="137" y="9"/>
                        <a:pt x="137" y="9"/>
                      </a:cubicBezTo>
                      <a:cubicBezTo>
                        <a:pt x="103" y="65"/>
                        <a:pt x="103" y="65"/>
                        <a:pt x="103" y="65"/>
                      </a:cubicBezTo>
                      <a:cubicBezTo>
                        <a:pt x="110" y="69"/>
                        <a:pt x="114" y="76"/>
                        <a:pt x="116" y="84"/>
                      </a:cubicBezTo>
                      <a:cubicBezTo>
                        <a:pt x="61" y="84"/>
                        <a:pt x="61" y="84"/>
                        <a:pt x="61" y="84"/>
                      </a:cubicBezTo>
                      <a:cubicBezTo>
                        <a:pt x="62" y="77"/>
                        <a:pt x="66" y="70"/>
                        <a:pt x="72" y="66"/>
                      </a:cubicBezTo>
                      <a:cubicBezTo>
                        <a:pt x="43" y="31"/>
                        <a:pt x="43" y="31"/>
                        <a:pt x="43" y="31"/>
                      </a:cubicBezTo>
                      <a:cubicBezTo>
                        <a:pt x="56" y="20"/>
                        <a:pt x="56" y="20"/>
                        <a:pt x="56" y="20"/>
                      </a:cubicBezTo>
                      <a:close/>
                      <a:moveTo>
                        <a:pt x="80" y="137"/>
                      </a:moveTo>
                      <a:cubicBezTo>
                        <a:pt x="71" y="132"/>
                        <a:pt x="58" y="137"/>
                        <a:pt x="51" y="149"/>
                      </a:cubicBezTo>
                      <a:cubicBezTo>
                        <a:pt x="44" y="161"/>
                        <a:pt x="46" y="175"/>
                        <a:pt x="55" y="181"/>
                      </a:cubicBezTo>
                      <a:cubicBezTo>
                        <a:pt x="64" y="186"/>
                        <a:pt x="69" y="175"/>
                        <a:pt x="76" y="163"/>
                      </a:cubicBezTo>
                      <a:cubicBezTo>
                        <a:pt x="83" y="151"/>
                        <a:pt x="89" y="142"/>
                        <a:pt x="80" y="137"/>
                      </a:cubicBezTo>
                      <a:close/>
                      <a:moveTo>
                        <a:pt x="180" y="119"/>
                      </a:moveTo>
                      <a:cubicBezTo>
                        <a:pt x="180" y="126"/>
                        <a:pt x="180" y="126"/>
                        <a:pt x="180" y="126"/>
                      </a:cubicBezTo>
                      <a:cubicBezTo>
                        <a:pt x="214" y="126"/>
                        <a:pt x="214" y="126"/>
                        <a:pt x="214" y="126"/>
                      </a:cubicBezTo>
                      <a:cubicBezTo>
                        <a:pt x="214" y="119"/>
                        <a:pt x="214" y="119"/>
                        <a:pt x="214" y="119"/>
                      </a:cubicBezTo>
                      <a:cubicBezTo>
                        <a:pt x="180" y="119"/>
                        <a:pt x="180" y="119"/>
                        <a:pt x="180" y="119"/>
                      </a:cubicBezTo>
                      <a:close/>
                      <a:moveTo>
                        <a:pt x="196" y="205"/>
                      </a:moveTo>
                      <a:cubicBezTo>
                        <a:pt x="191" y="205"/>
                        <a:pt x="187" y="210"/>
                        <a:pt x="187" y="215"/>
                      </a:cubicBezTo>
                      <a:cubicBezTo>
                        <a:pt x="187" y="220"/>
                        <a:pt x="191" y="225"/>
                        <a:pt x="196" y="225"/>
                      </a:cubicBezTo>
                      <a:cubicBezTo>
                        <a:pt x="202" y="225"/>
                        <a:pt x="206" y="220"/>
                        <a:pt x="206" y="215"/>
                      </a:cubicBezTo>
                      <a:cubicBezTo>
                        <a:pt x="206" y="210"/>
                        <a:pt x="202" y="205"/>
                        <a:pt x="196" y="205"/>
                      </a:cubicBezTo>
                      <a:close/>
                      <a:moveTo>
                        <a:pt x="196" y="176"/>
                      </a:moveTo>
                      <a:cubicBezTo>
                        <a:pt x="191" y="176"/>
                        <a:pt x="187" y="180"/>
                        <a:pt x="187" y="185"/>
                      </a:cubicBezTo>
                      <a:cubicBezTo>
                        <a:pt x="187" y="191"/>
                        <a:pt x="191" y="195"/>
                        <a:pt x="196" y="195"/>
                      </a:cubicBezTo>
                      <a:cubicBezTo>
                        <a:pt x="202" y="195"/>
                        <a:pt x="206" y="191"/>
                        <a:pt x="206" y="185"/>
                      </a:cubicBezTo>
                      <a:cubicBezTo>
                        <a:pt x="206" y="180"/>
                        <a:pt x="202" y="176"/>
                        <a:pt x="196" y="176"/>
                      </a:cubicBezTo>
                      <a:close/>
                      <a:moveTo>
                        <a:pt x="180" y="151"/>
                      </a:moveTo>
                      <a:cubicBezTo>
                        <a:pt x="180" y="158"/>
                        <a:pt x="180" y="158"/>
                        <a:pt x="180" y="158"/>
                      </a:cubicBezTo>
                      <a:cubicBezTo>
                        <a:pt x="214" y="158"/>
                        <a:pt x="214" y="158"/>
                        <a:pt x="214" y="158"/>
                      </a:cubicBezTo>
                      <a:cubicBezTo>
                        <a:pt x="214" y="151"/>
                        <a:pt x="214" y="151"/>
                        <a:pt x="214" y="151"/>
                      </a:cubicBezTo>
                      <a:cubicBezTo>
                        <a:pt x="180" y="151"/>
                        <a:pt x="180" y="151"/>
                        <a:pt x="180" y="151"/>
                      </a:cubicBezTo>
                      <a:close/>
                      <a:moveTo>
                        <a:pt x="180" y="141"/>
                      </a:moveTo>
                      <a:cubicBezTo>
                        <a:pt x="180" y="147"/>
                        <a:pt x="180" y="147"/>
                        <a:pt x="180" y="147"/>
                      </a:cubicBezTo>
                      <a:cubicBezTo>
                        <a:pt x="214" y="147"/>
                        <a:pt x="214" y="147"/>
                        <a:pt x="214" y="147"/>
                      </a:cubicBezTo>
                      <a:cubicBezTo>
                        <a:pt x="214" y="141"/>
                        <a:pt x="214" y="141"/>
                        <a:pt x="214" y="141"/>
                      </a:cubicBezTo>
                      <a:cubicBezTo>
                        <a:pt x="180" y="141"/>
                        <a:pt x="180" y="141"/>
                        <a:pt x="180" y="141"/>
                      </a:cubicBezTo>
                      <a:close/>
                      <a:moveTo>
                        <a:pt x="180" y="130"/>
                      </a:moveTo>
                      <a:cubicBezTo>
                        <a:pt x="180" y="136"/>
                        <a:pt x="180" y="136"/>
                        <a:pt x="180" y="136"/>
                      </a:cubicBezTo>
                      <a:cubicBezTo>
                        <a:pt x="214" y="136"/>
                        <a:pt x="214" y="136"/>
                        <a:pt x="214" y="136"/>
                      </a:cubicBezTo>
                      <a:cubicBezTo>
                        <a:pt x="214" y="130"/>
                        <a:pt x="214" y="130"/>
                        <a:pt x="214" y="130"/>
                      </a:cubicBezTo>
                      <a:cubicBezTo>
                        <a:pt x="180" y="130"/>
                        <a:pt x="180" y="130"/>
                        <a:pt x="180" y="130"/>
                      </a:cubicBezTo>
                      <a:close/>
                      <a:moveTo>
                        <a:pt x="71" y="122"/>
                      </a:moveTo>
                      <a:cubicBezTo>
                        <a:pt x="51" y="122"/>
                        <a:pt x="34" y="139"/>
                        <a:pt x="34" y="159"/>
                      </a:cubicBezTo>
                      <a:cubicBezTo>
                        <a:pt x="34" y="189"/>
                        <a:pt x="34" y="189"/>
                        <a:pt x="34" y="189"/>
                      </a:cubicBezTo>
                      <a:cubicBezTo>
                        <a:pt x="34" y="210"/>
                        <a:pt x="51" y="226"/>
                        <a:pt x="71" y="226"/>
                      </a:cubicBezTo>
                      <a:cubicBezTo>
                        <a:pt x="133" y="226"/>
                        <a:pt x="133" y="226"/>
                        <a:pt x="133" y="226"/>
                      </a:cubicBezTo>
                      <a:cubicBezTo>
                        <a:pt x="153" y="226"/>
                        <a:pt x="170" y="210"/>
                        <a:pt x="170" y="189"/>
                      </a:cubicBezTo>
                      <a:cubicBezTo>
                        <a:pt x="170" y="159"/>
                        <a:pt x="170" y="159"/>
                        <a:pt x="170" y="159"/>
                      </a:cubicBezTo>
                      <a:cubicBezTo>
                        <a:pt x="170" y="139"/>
                        <a:pt x="153" y="122"/>
                        <a:pt x="133" y="122"/>
                      </a:cubicBezTo>
                      <a:lnTo>
                        <a:pt x="71" y="122"/>
                      </a:lnTo>
                      <a:close/>
                    </a:path>
                  </a:pathLst>
                </a:custGeom>
                <a:solidFill>
                  <a:schemeClr val="bg2"/>
                </a:solidFill>
                <a:ln>
                  <a:noFill/>
                </a:ln>
              </p:spPr>
              <p:txBody>
                <a:bodyPr lIns="90852" tIns="45427" rIns="90852" bIns="45427"/>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385">
                    <a:solidFill>
                      <a:prstClr val="black"/>
                    </a:solidFill>
                    <a:latin typeface="Arial" panose="020B0604020202020204" pitchFamily="34" charset="0"/>
                    <a:cs typeface="Arial" panose="020B0604020202020204" pitchFamily="34" charset="0"/>
                  </a:endParaRPr>
                </a:p>
              </p:txBody>
            </p:sp>
            <p:sp>
              <p:nvSpPr>
                <p:cNvPr id="119844" name="TextBox 30"/>
                <p:cNvSpPr txBox="1">
                  <a:spLocks noChangeArrowheads="1"/>
                </p:cNvSpPr>
                <p:nvPr/>
              </p:nvSpPr>
              <p:spPr bwMode="auto">
                <a:xfrm>
                  <a:off x="1523853" y="4306939"/>
                  <a:ext cx="1142701" cy="38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zh-CN" altLang="en-US" sz="1793" b="1">
                      <a:solidFill>
                        <a:schemeClr val="bg2"/>
                      </a:solidFill>
                      <a:latin typeface="Arial" panose="020B0604020202020204" pitchFamily="34" charset="0"/>
                      <a:cs typeface="Arial" panose="020B0604020202020204" pitchFamily="34" charset="0"/>
                    </a:rPr>
                    <a:t>原则要求</a:t>
                  </a:r>
                  <a:endParaRPr lang="en-GB" altLang="zh-CN" sz="1793" b="1">
                    <a:solidFill>
                      <a:schemeClr val="bg2"/>
                    </a:solidFill>
                    <a:latin typeface="Arial" panose="020B0604020202020204" pitchFamily="34" charset="0"/>
                    <a:cs typeface="Arial" panose="020B0604020202020204" pitchFamily="34" charset="0"/>
                  </a:endParaRPr>
                </a:p>
              </p:txBody>
            </p:sp>
          </p:grpSp>
          <p:sp>
            <p:nvSpPr>
              <p:cNvPr id="22" name="Arc 37">
                <a:extLst/>
              </p:cNvPr>
              <p:cNvSpPr/>
              <p:nvPr/>
            </p:nvSpPr>
            <p:spPr>
              <a:xfrm rot="13265014">
                <a:off x="5923378" y="1006690"/>
                <a:ext cx="913126" cy="912164"/>
              </a:xfrm>
              <a:prstGeom prst="arc">
                <a:avLst>
                  <a:gd name="adj1" fmla="val 16200000"/>
                  <a:gd name="adj2" fmla="val 7096491"/>
                </a:avLst>
              </a:prstGeom>
              <a:ln w="22225">
                <a:solidFill>
                  <a:schemeClr val="tx2">
                    <a:lumMod val="60000"/>
                    <a:lumOff val="40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sz="1855">
                  <a:latin typeface="Arial" panose="020B0604020202020204" pitchFamily="34" charset="0"/>
                  <a:cs typeface="Arial" panose="020B0604020202020204" pitchFamily="34" charset="0"/>
                </a:endParaRPr>
              </a:p>
            </p:txBody>
          </p:sp>
          <p:sp>
            <p:nvSpPr>
              <p:cNvPr id="23" name="Arc 38">
                <a:extLst/>
              </p:cNvPr>
              <p:cNvSpPr/>
              <p:nvPr/>
            </p:nvSpPr>
            <p:spPr>
              <a:xfrm rot="13265014">
                <a:off x="3879884" y="1490232"/>
                <a:ext cx="913126" cy="913358"/>
              </a:xfrm>
              <a:prstGeom prst="arc">
                <a:avLst>
                  <a:gd name="adj1" fmla="val 16200000"/>
                  <a:gd name="adj2" fmla="val 7096491"/>
                </a:avLst>
              </a:prstGeom>
              <a:ln w="22225">
                <a:solidFill>
                  <a:schemeClr val="tx2">
                    <a:lumMod val="60000"/>
                    <a:lumOff val="40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sz="1855" dirty="0">
                  <a:latin typeface="Arial" panose="020B0604020202020204" pitchFamily="34" charset="0"/>
                  <a:cs typeface="Arial" panose="020B0604020202020204" pitchFamily="34" charset="0"/>
                </a:endParaRPr>
              </a:p>
            </p:txBody>
          </p:sp>
          <p:grpSp>
            <p:nvGrpSpPr>
              <p:cNvPr id="119826" name="Group 9"/>
              <p:cNvGrpSpPr>
                <a:grpSpLocks/>
              </p:cNvGrpSpPr>
              <p:nvPr/>
            </p:nvGrpSpPr>
            <p:grpSpPr bwMode="auto">
              <a:xfrm>
                <a:off x="2528589" y="2344765"/>
                <a:ext cx="2043413" cy="487973"/>
                <a:chOff x="3371451" y="3516923"/>
                <a:chExt cx="2724550" cy="650630"/>
              </a:xfrm>
            </p:grpSpPr>
            <p:sp>
              <p:nvSpPr>
                <p:cNvPr id="35" name="Rectangle 7">
                  <a:extLst/>
                </p:cNvPr>
                <p:cNvSpPr/>
                <p:nvPr/>
              </p:nvSpPr>
              <p:spPr>
                <a:xfrm>
                  <a:off x="3371593" y="3517353"/>
                  <a:ext cx="2724657" cy="6494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endParaRPr lang="en-GB" altLang="zh-CN" sz="1793">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36" name="Rectangle 8">
                  <a:extLst/>
                </p:cNvPr>
                <p:cNvSpPr/>
                <p:nvPr/>
              </p:nvSpPr>
              <p:spPr>
                <a:xfrm>
                  <a:off x="3371593" y="3517353"/>
                  <a:ext cx="598406" cy="649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endParaRPr lang="en-GB" altLang="zh-CN" sz="1793">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119839" name="TextBox 34"/>
                <p:cNvSpPr txBox="1">
                  <a:spLocks noChangeArrowheads="1"/>
                </p:cNvSpPr>
                <p:nvPr/>
              </p:nvSpPr>
              <p:spPr bwMode="auto">
                <a:xfrm>
                  <a:off x="4020928" y="3643115"/>
                  <a:ext cx="1862061" cy="380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zh-CN" altLang="en-US" sz="1793" b="1">
                      <a:solidFill>
                        <a:schemeClr val="bg2"/>
                      </a:solidFill>
                      <a:latin typeface="Arial" panose="020B0604020202020204" pitchFamily="34" charset="0"/>
                      <a:cs typeface="Arial" panose="020B0604020202020204" pitchFamily="34" charset="0"/>
                    </a:rPr>
                    <a:t>主要负责人职责</a:t>
                  </a:r>
                  <a:endParaRPr lang="en-GB" altLang="zh-CN" sz="1793" b="1">
                    <a:solidFill>
                      <a:schemeClr val="bg2"/>
                    </a:solidFill>
                    <a:latin typeface="Arial" panose="020B0604020202020204" pitchFamily="34" charset="0"/>
                    <a:cs typeface="Arial" panose="020B0604020202020204" pitchFamily="34" charset="0"/>
                  </a:endParaRPr>
                </a:p>
              </p:txBody>
            </p:sp>
            <p:sp>
              <p:nvSpPr>
                <p:cNvPr id="38" name="Freeform 39">
                  <a:extLst/>
                </p:cNvPr>
                <p:cNvSpPr>
                  <a:spLocks noEditPoints="1"/>
                </p:cNvSpPr>
                <p:nvPr/>
              </p:nvSpPr>
              <p:spPr bwMode="auto">
                <a:xfrm>
                  <a:off x="3498914" y="3644706"/>
                  <a:ext cx="345356" cy="394793"/>
                </a:xfrm>
                <a:custGeom>
                  <a:avLst/>
                  <a:gdLst>
                    <a:gd name="T0" fmla="*/ 50 w 84"/>
                    <a:gd name="T1" fmla="*/ 92 h 96"/>
                    <a:gd name="T2" fmla="*/ 57 w 84"/>
                    <a:gd name="T3" fmla="*/ 81 h 96"/>
                    <a:gd name="T4" fmla="*/ 56 w 84"/>
                    <a:gd name="T5" fmla="*/ 75 h 96"/>
                    <a:gd name="T6" fmla="*/ 43 w 84"/>
                    <a:gd name="T7" fmla="*/ 63 h 96"/>
                    <a:gd name="T8" fmla="*/ 38 w 84"/>
                    <a:gd name="T9" fmla="*/ 62 h 96"/>
                    <a:gd name="T10" fmla="*/ 30 w 84"/>
                    <a:gd name="T11" fmla="*/ 67 h 96"/>
                    <a:gd name="T12" fmla="*/ 17 w 84"/>
                    <a:gd name="T13" fmla="*/ 35 h 96"/>
                    <a:gd name="T14" fmla="*/ 26 w 84"/>
                    <a:gd name="T15" fmla="*/ 31 h 96"/>
                    <a:gd name="T16" fmla="*/ 27 w 84"/>
                    <a:gd name="T17" fmla="*/ 25 h 96"/>
                    <a:gd name="T18" fmla="*/ 22 w 84"/>
                    <a:gd name="T19" fmla="*/ 8 h 96"/>
                    <a:gd name="T20" fmla="*/ 18 w 84"/>
                    <a:gd name="T21" fmla="*/ 4 h 96"/>
                    <a:gd name="T22" fmla="*/ 4 w 84"/>
                    <a:gd name="T23" fmla="*/ 6 h 96"/>
                    <a:gd name="T24" fmla="*/ 0 w 84"/>
                    <a:gd name="T25" fmla="*/ 10 h 96"/>
                    <a:gd name="T26" fmla="*/ 43 w 84"/>
                    <a:gd name="T27" fmla="*/ 94 h 96"/>
                    <a:gd name="T28" fmla="*/ 50 w 84"/>
                    <a:gd name="T29" fmla="*/ 92 h 96"/>
                    <a:gd name="T30" fmla="*/ 45 w 84"/>
                    <a:gd name="T31" fmla="*/ 53 h 96"/>
                    <a:gd name="T32" fmla="*/ 32 w 84"/>
                    <a:gd name="T33" fmla="*/ 53 h 96"/>
                    <a:gd name="T34" fmla="*/ 32 w 84"/>
                    <a:gd name="T35" fmla="*/ 50 h 96"/>
                    <a:gd name="T36" fmla="*/ 40 w 84"/>
                    <a:gd name="T37" fmla="*/ 38 h 96"/>
                    <a:gd name="T38" fmla="*/ 42 w 84"/>
                    <a:gd name="T39" fmla="*/ 32 h 96"/>
                    <a:gd name="T40" fmla="*/ 41 w 84"/>
                    <a:gd name="T41" fmla="*/ 30 h 96"/>
                    <a:gd name="T42" fmla="*/ 40 w 84"/>
                    <a:gd name="T43" fmla="*/ 31 h 96"/>
                    <a:gd name="T44" fmla="*/ 39 w 84"/>
                    <a:gd name="T45" fmla="*/ 36 h 96"/>
                    <a:gd name="T46" fmla="*/ 34 w 84"/>
                    <a:gd name="T47" fmla="*/ 36 h 96"/>
                    <a:gd name="T48" fmla="*/ 34 w 84"/>
                    <a:gd name="T49" fmla="*/ 31 h 96"/>
                    <a:gd name="T50" fmla="*/ 42 w 84"/>
                    <a:gd name="T51" fmla="*/ 26 h 96"/>
                    <a:gd name="T52" fmla="*/ 47 w 84"/>
                    <a:gd name="T53" fmla="*/ 28 h 96"/>
                    <a:gd name="T54" fmla="*/ 47 w 84"/>
                    <a:gd name="T55" fmla="*/ 34 h 96"/>
                    <a:gd name="T56" fmla="*/ 47 w 84"/>
                    <a:gd name="T57" fmla="*/ 37 h 96"/>
                    <a:gd name="T58" fmla="*/ 38 w 84"/>
                    <a:gd name="T59" fmla="*/ 50 h 96"/>
                    <a:gd name="T60" fmla="*/ 46 w 84"/>
                    <a:gd name="T61" fmla="*/ 50 h 96"/>
                    <a:gd name="T62" fmla="*/ 45 w 84"/>
                    <a:gd name="T63" fmla="*/ 53 h 96"/>
                    <a:gd name="T64" fmla="*/ 63 w 84"/>
                    <a:gd name="T65" fmla="*/ 50 h 96"/>
                    <a:gd name="T66" fmla="*/ 60 w 84"/>
                    <a:gd name="T67" fmla="*/ 50 h 96"/>
                    <a:gd name="T68" fmla="*/ 60 w 84"/>
                    <a:gd name="T69" fmla="*/ 53 h 96"/>
                    <a:gd name="T70" fmla="*/ 54 w 84"/>
                    <a:gd name="T71" fmla="*/ 53 h 96"/>
                    <a:gd name="T72" fmla="*/ 54 w 84"/>
                    <a:gd name="T73" fmla="*/ 50 h 96"/>
                    <a:gd name="T74" fmla="*/ 46 w 84"/>
                    <a:gd name="T75" fmla="*/ 50 h 96"/>
                    <a:gd name="T76" fmla="*/ 47 w 84"/>
                    <a:gd name="T77" fmla="*/ 46 h 96"/>
                    <a:gd name="T78" fmla="*/ 55 w 84"/>
                    <a:gd name="T79" fmla="*/ 26 h 96"/>
                    <a:gd name="T80" fmla="*/ 63 w 84"/>
                    <a:gd name="T81" fmla="*/ 26 h 96"/>
                    <a:gd name="T82" fmla="*/ 61 w 84"/>
                    <a:gd name="T83" fmla="*/ 46 h 96"/>
                    <a:gd name="T84" fmla="*/ 63 w 84"/>
                    <a:gd name="T85" fmla="*/ 46 h 96"/>
                    <a:gd name="T86" fmla="*/ 63 w 84"/>
                    <a:gd name="T87" fmla="*/ 50 h 96"/>
                    <a:gd name="T88" fmla="*/ 55 w 84"/>
                    <a:gd name="T89" fmla="*/ 46 h 96"/>
                    <a:gd name="T90" fmla="*/ 52 w 84"/>
                    <a:gd name="T91" fmla="*/ 46 h 96"/>
                    <a:gd name="T92" fmla="*/ 56 w 84"/>
                    <a:gd name="T93" fmla="*/ 35 h 96"/>
                    <a:gd name="T94" fmla="*/ 55 w 84"/>
                    <a:gd name="T95" fmla="*/ 46 h 96"/>
                    <a:gd name="T96" fmla="*/ 43 w 84"/>
                    <a:gd name="T97" fmla="*/ 0 h 96"/>
                    <a:gd name="T98" fmla="*/ 72 w 84"/>
                    <a:gd name="T99" fmla="*/ 12 h 96"/>
                    <a:gd name="T100" fmla="*/ 84 w 84"/>
                    <a:gd name="T101" fmla="*/ 41 h 96"/>
                    <a:gd name="T102" fmla="*/ 72 w 84"/>
                    <a:gd name="T103" fmla="*/ 71 h 96"/>
                    <a:gd name="T104" fmla="*/ 65 w 84"/>
                    <a:gd name="T105" fmla="*/ 76 h 96"/>
                    <a:gd name="T106" fmla="*/ 63 w 84"/>
                    <a:gd name="T107" fmla="*/ 73 h 96"/>
                    <a:gd name="T108" fmla="*/ 59 w 84"/>
                    <a:gd name="T109" fmla="*/ 69 h 96"/>
                    <a:gd name="T110" fmla="*/ 66 w 84"/>
                    <a:gd name="T111" fmla="*/ 64 h 96"/>
                    <a:gd name="T112" fmla="*/ 75 w 84"/>
                    <a:gd name="T113" fmla="*/ 41 h 96"/>
                    <a:gd name="T114" fmla="*/ 66 w 84"/>
                    <a:gd name="T115" fmla="*/ 19 h 96"/>
                    <a:gd name="T116" fmla="*/ 43 w 84"/>
                    <a:gd name="T117" fmla="*/ 10 h 96"/>
                    <a:gd name="T118" fmla="*/ 31 w 84"/>
                    <a:gd name="T119" fmla="*/ 12 h 96"/>
                    <a:gd name="T120" fmla="*/ 29 w 84"/>
                    <a:gd name="T121" fmla="*/ 6 h 96"/>
                    <a:gd name="T122" fmla="*/ 28 w 84"/>
                    <a:gd name="T123" fmla="*/ 3 h 96"/>
                    <a:gd name="T124" fmla="*/ 43 w 84"/>
                    <a:gd name="T125"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4" h="96">
                      <a:moveTo>
                        <a:pt x="50" y="92"/>
                      </a:moveTo>
                      <a:cubicBezTo>
                        <a:pt x="52" y="88"/>
                        <a:pt x="55" y="84"/>
                        <a:pt x="57" y="81"/>
                      </a:cubicBezTo>
                      <a:cubicBezTo>
                        <a:pt x="58" y="79"/>
                        <a:pt x="58" y="77"/>
                        <a:pt x="56" y="75"/>
                      </a:cubicBezTo>
                      <a:cubicBezTo>
                        <a:pt x="52" y="71"/>
                        <a:pt x="48" y="67"/>
                        <a:pt x="43" y="63"/>
                      </a:cubicBezTo>
                      <a:cubicBezTo>
                        <a:pt x="41" y="61"/>
                        <a:pt x="40" y="61"/>
                        <a:pt x="38" y="62"/>
                      </a:cubicBezTo>
                      <a:cubicBezTo>
                        <a:pt x="35" y="63"/>
                        <a:pt x="33" y="65"/>
                        <a:pt x="30" y="67"/>
                      </a:cubicBezTo>
                      <a:cubicBezTo>
                        <a:pt x="21" y="53"/>
                        <a:pt x="19" y="45"/>
                        <a:pt x="17" y="35"/>
                      </a:cubicBezTo>
                      <a:cubicBezTo>
                        <a:pt x="20" y="34"/>
                        <a:pt x="23" y="32"/>
                        <a:pt x="26" y="31"/>
                      </a:cubicBezTo>
                      <a:cubicBezTo>
                        <a:pt x="27" y="30"/>
                        <a:pt x="28" y="28"/>
                        <a:pt x="27" y="25"/>
                      </a:cubicBezTo>
                      <a:cubicBezTo>
                        <a:pt x="26" y="20"/>
                        <a:pt x="24" y="14"/>
                        <a:pt x="22" y="8"/>
                      </a:cubicBezTo>
                      <a:cubicBezTo>
                        <a:pt x="22" y="6"/>
                        <a:pt x="20" y="4"/>
                        <a:pt x="18" y="4"/>
                      </a:cubicBezTo>
                      <a:cubicBezTo>
                        <a:pt x="14" y="5"/>
                        <a:pt x="9" y="5"/>
                        <a:pt x="4" y="6"/>
                      </a:cubicBezTo>
                      <a:cubicBezTo>
                        <a:pt x="0" y="6"/>
                        <a:pt x="0" y="7"/>
                        <a:pt x="0" y="10"/>
                      </a:cubicBezTo>
                      <a:cubicBezTo>
                        <a:pt x="1" y="46"/>
                        <a:pt x="15" y="78"/>
                        <a:pt x="43" y="94"/>
                      </a:cubicBezTo>
                      <a:cubicBezTo>
                        <a:pt x="46" y="96"/>
                        <a:pt x="47" y="96"/>
                        <a:pt x="50" y="92"/>
                      </a:cubicBezTo>
                      <a:close/>
                      <a:moveTo>
                        <a:pt x="45" y="53"/>
                      </a:moveTo>
                      <a:cubicBezTo>
                        <a:pt x="32" y="53"/>
                        <a:pt x="32" y="53"/>
                        <a:pt x="32" y="53"/>
                      </a:cubicBezTo>
                      <a:cubicBezTo>
                        <a:pt x="32" y="50"/>
                        <a:pt x="32" y="50"/>
                        <a:pt x="32" y="50"/>
                      </a:cubicBezTo>
                      <a:cubicBezTo>
                        <a:pt x="40" y="38"/>
                        <a:pt x="40" y="38"/>
                        <a:pt x="40" y="38"/>
                      </a:cubicBezTo>
                      <a:cubicBezTo>
                        <a:pt x="41" y="36"/>
                        <a:pt x="42" y="34"/>
                        <a:pt x="42" y="32"/>
                      </a:cubicBezTo>
                      <a:cubicBezTo>
                        <a:pt x="42" y="31"/>
                        <a:pt x="42" y="30"/>
                        <a:pt x="41" y="30"/>
                      </a:cubicBezTo>
                      <a:cubicBezTo>
                        <a:pt x="40" y="30"/>
                        <a:pt x="40" y="31"/>
                        <a:pt x="40" y="31"/>
                      </a:cubicBezTo>
                      <a:cubicBezTo>
                        <a:pt x="39" y="36"/>
                        <a:pt x="39" y="36"/>
                        <a:pt x="39" y="36"/>
                      </a:cubicBezTo>
                      <a:cubicBezTo>
                        <a:pt x="34" y="36"/>
                        <a:pt x="34" y="36"/>
                        <a:pt x="34" y="36"/>
                      </a:cubicBezTo>
                      <a:cubicBezTo>
                        <a:pt x="34" y="31"/>
                        <a:pt x="34" y="31"/>
                        <a:pt x="34" y="31"/>
                      </a:cubicBezTo>
                      <a:cubicBezTo>
                        <a:pt x="35" y="28"/>
                        <a:pt x="37" y="26"/>
                        <a:pt x="42" y="26"/>
                      </a:cubicBezTo>
                      <a:cubicBezTo>
                        <a:pt x="44" y="26"/>
                        <a:pt x="46" y="27"/>
                        <a:pt x="47" y="28"/>
                      </a:cubicBezTo>
                      <a:cubicBezTo>
                        <a:pt x="48" y="29"/>
                        <a:pt x="48" y="31"/>
                        <a:pt x="47" y="34"/>
                      </a:cubicBezTo>
                      <a:cubicBezTo>
                        <a:pt x="47" y="35"/>
                        <a:pt x="47" y="36"/>
                        <a:pt x="47" y="37"/>
                      </a:cubicBezTo>
                      <a:cubicBezTo>
                        <a:pt x="38" y="50"/>
                        <a:pt x="38" y="50"/>
                        <a:pt x="38" y="50"/>
                      </a:cubicBezTo>
                      <a:cubicBezTo>
                        <a:pt x="46" y="50"/>
                        <a:pt x="46" y="50"/>
                        <a:pt x="46" y="50"/>
                      </a:cubicBezTo>
                      <a:cubicBezTo>
                        <a:pt x="45" y="53"/>
                        <a:pt x="45" y="53"/>
                        <a:pt x="45" y="53"/>
                      </a:cubicBezTo>
                      <a:close/>
                      <a:moveTo>
                        <a:pt x="63" y="50"/>
                      </a:moveTo>
                      <a:cubicBezTo>
                        <a:pt x="60" y="50"/>
                        <a:pt x="60" y="50"/>
                        <a:pt x="60" y="50"/>
                      </a:cubicBezTo>
                      <a:cubicBezTo>
                        <a:pt x="60" y="53"/>
                        <a:pt x="60" y="53"/>
                        <a:pt x="60" y="53"/>
                      </a:cubicBezTo>
                      <a:cubicBezTo>
                        <a:pt x="54" y="53"/>
                        <a:pt x="54" y="53"/>
                        <a:pt x="54" y="53"/>
                      </a:cubicBezTo>
                      <a:cubicBezTo>
                        <a:pt x="54" y="50"/>
                        <a:pt x="54" y="50"/>
                        <a:pt x="54" y="50"/>
                      </a:cubicBezTo>
                      <a:cubicBezTo>
                        <a:pt x="46" y="50"/>
                        <a:pt x="46" y="50"/>
                        <a:pt x="46" y="50"/>
                      </a:cubicBezTo>
                      <a:cubicBezTo>
                        <a:pt x="47" y="46"/>
                        <a:pt x="47" y="46"/>
                        <a:pt x="47" y="46"/>
                      </a:cubicBezTo>
                      <a:cubicBezTo>
                        <a:pt x="55" y="26"/>
                        <a:pt x="55" y="26"/>
                        <a:pt x="55" y="26"/>
                      </a:cubicBezTo>
                      <a:cubicBezTo>
                        <a:pt x="63" y="26"/>
                        <a:pt x="63" y="26"/>
                        <a:pt x="63" y="26"/>
                      </a:cubicBezTo>
                      <a:cubicBezTo>
                        <a:pt x="61" y="46"/>
                        <a:pt x="61" y="46"/>
                        <a:pt x="61" y="46"/>
                      </a:cubicBezTo>
                      <a:cubicBezTo>
                        <a:pt x="63" y="46"/>
                        <a:pt x="63" y="46"/>
                        <a:pt x="63" y="46"/>
                      </a:cubicBezTo>
                      <a:cubicBezTo>
                        <a:pt x="63" y="50"/>
                        <a:pt x="63" y="50"/>
                        <a:pt x="63" y="50"/>
                      </a:cubicBezTo>
                      <a:close/>
                      <a:moveTo>
                        <a:pt x="55" y="46"/>
                      </a:moveTo>
                      <a:cubicBezTo>
                        <a:pt x="52" y="46"/>
                        <a:pt x="52" y="46"/>
                        <a:pt x="52" y="46"/>
                      </a:cubicBezTo>
                      <a:cubicBezTo>
                        <a:pt x="56" y="35"/>
                        <a:pt x="56" y="35"/>
                        <a:pt x="56" y="35"/>
                      </a:cubicBezTo>
                      <a:cubicBezTo>
                        <a:pt x="55" y="46"/>
                        <a:pt x="55" y="46"/>
                        <a:pt x="55" y="46"/>
                      </a:cubicBezTo>
                      <a:close/>
                      <a:moveTo>
                        <a:pt x="43" y="0"/>
                      </a:moveTo>
                      <a:cubicBezTo>
                        <a:pt x="54" y="0"/>
                        <a:pt x="65" y="5"/>
                        <a:pt x="72" y="12"/>
                      </a:cubicBezTo>
                      <a:cubicBezTo>
                        <a:pt x="80" y="20"/>
                        <a:pt x="84" y="30"/>
                        <a:pt x="84" y="41"/>
                      </a:cubicBezTo>
                      <a:cubicBezTo>
                        <a:pt x="84" y="53"/>
                        <a:pt x="80" y="63"/>
                        <a:pt x="72" y="71"/>
                      </a:cubicBezTo>
                      <a:cubicBezTo>
                        <a:pt x="70" y="73"/>
                        <a:pt x="68" y="75"/>
                        <a:pt x="65" y="76"/>
                      </a:cubicBezTo>
                      <a:cubicBezTo>
                        <a:pt x="65" y="75"/>
                        <a:pt x="64" y="74"/>
                        <a:pt x="63" y="73"/>
                      </a:cubicBezTo>
                      <a:cubicBezTo>
                        <a:pt x="59" y="69"/>
                        <a:pt x="59" y="69"/>
                        <a:pt x="59" y="69"/>
                      </a:cubicBezTo>
                      <a:cubicBezTo>
                        <a:pt x="61" y="68"/>
                        <a:pt x="64" y="66"/>
                        <a:pt x="66" y="64"/>
                      </a:cubicBezTo>
                      <a:cubicBezTo>
                        <a:pt x="71" y="58"/>
                        <a:pt x="75" y="50"/>
                        <a:pt x="75" y="41"/>
                      </a:cubicBezTo>
                      <a:cubicBezTo>
                        <a:pt x="75" y="33"/>
                        <a:pt x="71" y="25"/>
                        <a:pt x="66" y="19"/>
                      </a:cubicBezTo>
                      <a:cubicBezTo>
                        <a:pt x="60" y="13"/>
                        <a:pt x="52" y="10"/>
                        <a:pt x="43" y="10"/>
                      </a:cubicBezTo>
                      <a:cubicBezTo>
                        <a:pt x="39" y="10"/>
                        <a:pt x="35" y="11"/>
                        <a:pt x="31" y="12"/>
                      </a:cubicBezTo>
                      <a:cubicBezTo>
                        <a:pt x="29" y="6"/>
                        <a:pt x="29" y="6"/>
                        <a:pt x="29" y="6"/>
                      </a:cubicBezTo>
                      <a:cubicBezTo>
                        <a:pt x="29" y="5"/>
                        <a:pt x="28" y="4"/>
                        <a:pt x="28" y="3"/>
                      </a:cubicBezTo>
                      <a:cubicBezTo>
                        <a:pt x="33" y="1"/>
                        <a:pt x="38" y="0"/>
                        <a:pt x="43" y="0"/>
                      </a:cubicBezTo>
                      <a:close/>
                    </a:path>
                  </a:pathLst>
                </a:custGeom>
                <a:solidFill>
                  <a:schemeClr val="bg2"/>
                </a:solidFill>
                <a:ln>
                  <a:noFill/>
                </a:ln>
              </p:spPr>
              <p:txBody>
                <a:bodyPr lIns="90852" tIns="45427" rIns="90852" bIns="45427"/>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385">
                    <a:solidFill>
                      <a:prstClr val="black"/>
                    </a:solidFill>
                    <a:latin typeface="Arial" panose="020B0604020202020204" pitchFamily="34" charset="0"/>
                    <a:cs typeface="Arial" panose="020B0604020202020204" pitchFamily="34" charset="0"/>
                  </a:endParaRPr>
                </a:p>
              </p:txBody>
            </p:sp>
          </p:grpSp>
          <p:grpSp>
            <p:nvGrpSpPr>
              <p:cNvPr id="119827" name="Group 6"/>
              <p:cNvGrpSpPr>
                <a:grpSpLocks/>
              </p:cNvGrpSpPr>
              <p:nvPr/>
            </p:nvGrpSpPr>
            <p:grpSpPr bwMode="auto">
              <a:xfrm>
                <a:off x="4572002" y="1856793"/>
                <a:ext cx="2043413" cy="487973"/>
                <a:chOff x="6096000" y="2866293"/>
                <a:chExt cx="2724550" cy="650630"/>
              </a:xfrm>
            </p:grpSpPr>
            <p:sp>
              <p:nvSpPr>
                <p:cNvPr id="31" name="Rectangle 10">
                  <a:extLst/>
                </p:cNvPr>
                <p:cNvSpPr/>
                <p:nvPr/>
              </p:nvSpPr>
              <p:spPr>
                <a:xfrm>
                  <a:off x="6096250" y="2866262"/>
                  <a:ext cx="2724657" cy="6510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endParaRPr lang="en-GB" altLang="zh-CN" sz="1793">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32" name="Rectangle 11">
                  <a:extLst/>
                </p:cNvPr>
                <p:cNvSpPr/>
                <p:nvPr/>
              </p:nvSpPr>
              <p:spPr>
                <a:xfrm>
                  <a:off x="6096250" y="2866262"/>
                  <a:ext cx="598406" cy="6510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endParaRPr lang="en-GB" altLang="zh-CN" sz="1793">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119835" name="TextBox 36"/>
                <p:cNvSpPr txBox="1">
                  <a:spLocks noChangeArrowheads="1"/>
                </p:cNvSpPr>
                <p:nvPr/>
              </p:nvSpPr>
              <p:spPr bwMode="auto">
                <a:xfrm>
                  <a:off x="6933381" y="3020677"/>
                  <a:ext cx="1621744" cy="38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zh-CN" altLang="en-US" sz="1793" b="1">
                      <a:solidFill>
                        <a:srgbClr val="0000FF"/>
                      </a:solidFill>
                      <a:latin typeface="Arial" panose="020B0604020202020204" pitchFamily="34" charset="0"/>
                      <a:cs typeface="Arial" panose="020B0604020202020204" pitchFamily="34" charset="0"/>
                    </a:rPr>
                    <a:t>生产经营单位</a:t>
                  </a:r>
                  <a:endParaRPr lang="en-GB" altLang="zh-CN" sz="1793" b="1">
                    <a:solidFill>
                      <a:srgbClr val="0000FF"/>
                    </a:solidFill>
                    <a:latin typeface="Arial" panose="020B0604020202020204" pitchFamily="34" charset="0"/>
                    <a:cs typeface="Arial" panose="020B0604020202020204" pitchFamily="34" charset="0"/>
                  </a:endParaRPr>
                </a:p>
              </p:txBody>
            </p:sp>
            <p:sp>
              <p:nvSpPr>
                <p:cNvPr id="34" name="Freeform 40">
                  <a:extLst/>
                </p:cNvPr>
                <p:cNvSpPr>
                  <a:spLocks noEditPoints="1"/>
                </p:cNvSpPr>
                <p:nvPr/>
              </p:nvSpPr>
              <p:spPr bwMode="auto">
                <a:xfrm>
                  <a:off x="6252217" y="2995206"/>
                  <a:ext cx="276922" cy="437775"/>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bg2"/>
                </a:solidFill>
                <a:ln>
                  <a:noFill/>
                </a:ln>
              </p:spPr>
              <p:txBody>
                <a:bodyPr lIns="90852" tIns="45427" rIns="90852" bIns="45427"/>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385">
                    <a:solidFill>
                      <a:prstClr val="black"/>
                    </a:solidFill>
                    <a:latin typeface="Arial" panose="020B0604020202020204" pitchFamily="34" charset="0"/>
                    <a:cs typeface="Arial" panose="020B0604020202020204" pitchFamily="34" charset="0"/>
                  </a:endParaRPr>
                </a:p>
              </p:txBody>
            </p:sp>
          </p:grpSp>
          <p:grpSp>
            <p:nvGrpSpPr>
              <p:cNvPr id="119828" name="Group 5"/>
              <p:cNvGrpSpPr>
                <a:grpSpLocks/>
              </p:cNvGrpSpPr>
              <p:nvPr/>
            </p:nvGrpSpPr>
            <p:grpSpPr bwMode="auto">
              <a:xfrm>
                <a:off x="6615682" y="1368452"/>
                <a:ext cx="2313254" cy="488320"/>
                <a:chOff x="8820905" y="2215169"/>
                <a:chExt cx="3084337" cy="651092"/>
              </a:xfrm>
            </p:grpSpPr>
            <p:sp>
              <p:nvSpPr>
                <p:cNvPr id="27" name="Rectangle 13">
                  <a:extLst/>
                </p:cNvPr>
                <p:cNvSpPr/>
                <p:nvPr/>
              </p:nvSpPr>
              <p:spPr>
                <a:xfrm>
                  <a:off x="8820905" y="2215169"/>
                  <a:ext cx="3084337" cy="6510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endParaRPr lang="en-GB" altLang="zh-CN" sz="1793">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28" name="Rectangle 14">
                  <a:extLst/>
                </p:cNvPr>
                <p:cNvSpPr/>
                <p:nvPr/>
              </p:nvSpPr>
              <p:spPr>
                <a:xfrm>
                  <a:off x="8820905" y="2215170"/>
                  <a:ext cx="598406" cy="6510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endParaRPr lang="en-GB" altLang="zh-CN" sz="1793">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119831" name="TextBox 35"/>
                <p:cNvSpPr txBox="1">
                  <a:spLocks noChangeArrowheads="1"/>
                </p:cNvSpPr>
                <p:nvPr/>
              </p:nvSpPr>
              <p:spPr bwMode="auto">
                <a:xfrm>
                  <a:off x="10276093" y="2380337"/>
                  <a:ext cx="663657" cy="38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zh-CN" altLang="en-US" sz="1793" b="1" dirty="0">
                      <a:solidFill>
                        <a:srgbClr val="0000FF"/>
                      </a:solidFill>
                      <a:latin typeface="Arial" panose="020B0604020202020204" pitchFamily="34" charset="0"/>
                      <a:cs typeface="Arial" panose="020B0604020202020204" pitchFamily="34" charset="0"/>
                    </a:rPr>
                    <a:t>罚则</a:t>
                  </a:r>
                  <a:endParaRPr lang="en-GB" altLang="zh-CN" sz="1793" b="1" dirty="0">
                    <a:solidFill>
                      <a:srgbClr val="0000FF"/>
                    </a:solidFill>
                    <a:latin typeface="Arial" panose="020B0604020202020204" pitchFamily="34" charset="0"/>
                    <a:cs typeface="Arial" panose="020B0604020202020204" pitchFamily="34" charset="0"/>
                  </a:endParaRPr>
                </a:p>
              </p:txBody>
            </p:sp>
            <p:sp>
              <p:nvSpPr>
                <p:cNvPr id="30" name="Freeform 41">
                  <a:extLst/>
                </p:cNvPr>
                <p:cNvSpPr>
                  <a:spLocks noEditPoints="1"/>
                </p:cNvSpPr>
                <p:nvPr/>
              </p:nvSpPr>
              <p:spPr bwMode="auto">
                <a:xfrm>
                  <a:off x="8988013" y="2348890"/>
                  <a:ext cx="316710" cy="383650"/>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chemeClr val="bg2"/>
                </a:solidFill>
                <a:ln>
                  <a:noFill/>
                </a:ln>
              </p:spPr>
              <p:txBody>
                <a:bodyPr lIns="90852" tIns="45427" rIns="90852" bIns="45427"/>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385">
                    <a:solidFill>
                      <a:prstClr val="black"/>
                    </a:solidFill>
                    <a:latin typeface="Arial" panose="020B0604020202020204" pitchFamily="34" charset="0"/>
                    <a:cs typeface="Arial" panose="020B0604020202020204" pitchFamily="34" charset="0"/>
                  </a:endParaRPr>
                </a:p>
              </p:txBody>
            </p:sp>
          </p:grpSp>
        </p:grpSp>
        <p:sp>
          <p:nvSpPr>
            <p:cNvPr id="17" name="TextBox 36">
              <a:extLst/>
            </p:cNvPr>
            <p:cNvSpPr txBox="1"/>
            <p:nvPr/>
          </p:nvSpPr>
          <p:spPr>
            <a:xfrm>
              <a:off x="431488" y="3557512"/>
              <a:ext cx="2097207" cy="1777691"/>
            </a:xfrm>
            <a:prstGeom prst="rect">
              <a:avLst/>
            </a:prstGeom>
            <a:noFill/>
          </p:spPr>
          <p:txBody>
            <a:bodyPr>
              <a:spAutoFit/>
            </a:bodyPr>
            <a:lstStyle/>
            <a:p>
              <a:pPr>
                <a:lnSpc>
                  <a:spcPct val="150000"/>
                </a:lnSpc>
                <a:defRPr/>
              </a:pPr>
              <a:r>
                <a:rPr lang="zh-CN" altLang="zh-CN" sz="1400" kern="0" dirty="0">
                  <a:latin typeface="等线" panose="02010600030101010101" pitchFamily="2" charset="-122"/>
                  <a:cs typeface="宋体" panose="02010600030101010101" pitchFamily="2" charset="-122"/>
                </a:rPr>
                <a:t>第四条　生产经营单位必须遵守本法和其他有关安全生产的法律、法规，</a:t>
              </a:r>
              <a:r>
                <a:rPr lang="en-US" altLang="zh-CN" sz="1400" kern="0" dirty="0">
                  <a:latin typeface="等线" panose="02010600030101010101" pitchFamily="2" charset="-122"/>
                  <a:cs typeface="宋体" panose="02010600030101010101" pitchFamily="2" charset="-122"/>
                </a:rPr>
                <a:t>……</a:t>
              </a:r>
              <a:r>
                <a:rPr lang="zh-CN" altLang="zh-CN" sz="1400" kern="0" dirty="0">
                  <a:latin typeface="等线" panose="02010600030101010101" pitchFamily="2" charset="-122"/>
                  <a:cs typeface="宋体" panose="02010600030101010101" pitchFamily="2" charset="-122"/>
                </a:rPr>
                <a:t>构建安全风险分级管控和隐患排查治理</a:t>
              </a:r>
              <a:r>
                <a:rPr lang="zh-CN" altLang="zh-CN" sz="1400" kern="0" dirty="0">
                  <a:solidFill>
                    <a:srgbClr val="0000FF"/>
                  </a:solidFill>
                  <a:latin typeface="等线" panose="02010600030101010101" pitchFamily="2" charset="-122"/>
                  <a:cs typeface="宋体" panose="02010600030101010101" pitchFamily="2" charset="-122"/>
                </a:rPr>
                <a:t>双重预防机制</a:t>
              </a:r>
              <a:r>
                <a:rPr lang="zh-CN" altLang="zh-CN" sz="1400" kern="0" dirty="0">
                  <a:latin typeface="等线" panose="02010600030101010101" pitchFamily="2" charset="-122"/>
                  <a:cs typeface="宋体" panose="02010600030101010101" pitchFamily="2" charset="-122"/>
                </a:rPr>
                <a:t>，健全</a:t>
              </a:r>
              <a:r>
                <a:rPr lang="zh-CN" altLang="zh-CN" sz="1400" kern="0" dirty="0">
                  <a:solidFill>
                    <a:srgbClr val="0000FF"/>
                  </a:solidFill>
                  <a:latin typeface="等线" panose="02010600030101010101" pitchFamily="2" charset="-122"/>
                  <a:cs typeface="宋体" panose="02010600030101010101" pitchFamily="2" charset="-122"/>
                </a:rPr>
                <a:t>风险防范化解机制</a:t>
              </a:r>
              <a:r>
                <a:rPr lang="zh-CN" altLang="zh-CN" sz="1400" kern="0" dirty="0">
                  <a:latin typeface="等线" panose="02010600030101010101" pitchFamily="2" charset="-122"/>
                  <a:cs typeface="宋体" panose="02010600030101010101" pitchFamily="2" charset="-122"/>
                </a:rPr>
                <a:t>，提高安全生产水平，确保安全生产。</a:t>
              </a:r>
              <a:r>
                <a:rPr lang="en-US" altLang="zh-CN" sz="1400" kern="0" dirty="0">
                  <a:latin typeface="等线" panose="02010600030101010101" pitchFamily="2" charset="-122"/>
                  <a:cs typeface="宋体" panose="02010600030101010101" pitchFamily="2" charset="-122"/>
                </a:rPr>
                <a:t/>
              </a:r>
              <a:br>
                <a:rPr lang="en-US" altLang="zh-CN" sz="1400" kern="0" dirty="0">
                  <a:latin typeface="等线" panose="02010600030101010101" pitchFamily="2" charset="-122"/>
                  <a:cs typeface="宋体" panose="02010600030101010101" pitchFamily="2" charset="-122"/>
                </a:rPr>
              </a:br>
              <a:r>
                <a:rPr lang="zh-CN" altLang="zh-CN" sz="1400" kern="0" dirty="0">
                  <a:latin typeface="等线" panose="02010600030101010101" pitchFamily="2" charset="-122"/>
                  <a:cs typeface="宋体" panose="02010600030101010101" pitchFamily="2" charset="-122"/>
                </a:rPr>
                <a:t>　　</a:t>
              </a:r>
              <a:r>
                <a:rPr lang="en-US" altLang="zh-CN" sz="1400" kern="0" dirty="0">
                  <a:latin typeface="等线" panose="02010600030101010101" pitchFamily="2" charset="-122"/>
                  <a:cs typeface="宋体" panose="02010600030101010101" pitchFamily="2" charset="-122"/>
                </a:rPr>
                <a:t>……</a:t>
              </a:r>
              <a:endParaRPr lang="zh-CN" altLang="zh-CN" sz="600" kern="100" dirty="0">
                <a:latin typeface="等线" panose="02010600030101010101" pitchFamily="2" charset="-122"/>
                <a:cs typeface="Times New Roman" panose="02020603050405020304" pitchFamily="18" charset="0"/>
              </a:endParaRPr>
            </a:p>
          </p:txBody>
        </p:sp>
        <p:sp>
          <p:nvSpPr>
            <p:cNvPr id="18" name="TextBox 36">
              <a:extLst/>
            </p:cNvPr>
            <p:cNvSpPr txBox="1"/>
            <p:nvPr/>
          </p:nvSpPr>
          <p:spPr>
            <a:xfrm>
              <a:off x="2590764" y="3052478"/>
              <a:ext cx="2043494" cy="2265683"/>
            </a:xfrm>
            <a:prstGeom prst="rect">
              <a:avLst/>
            </a:prstGeom>
            <a:noFill/>
          </p:spPr>
          <p:txBody>
            <a:bodyPr>
              <a:spAutoFit/>
            </a:bodyPr>
            <a:lstStyle/>
            <a:p>
              <a:pPr>
                <a:lnSpc>
                  <a:spcPct val="150000"/>
                </a:lnSpc>
                <a:defRPr/>
              </a:pPr>
              <a:r>
                <a:rPr lang="zh-CN" altLang="zh-CN" sz="1400" kern="0" dirty="0">
                  <a:latin typeface="等线" panose="02010600030101010101" pitchFamily="2" charset="-122"/>
                  <a:cs typeface="宋体" panose="02010600030101010101" pitchFamily="2" charset="-122"/>
                </a:rPr>
                <a:t>第二十一条　生产经营单位的主要负责人对本单位安全生产工作负有下列</a:t>
              </a:r>
              <a:r>
                <a:rPr lang="zh-CN" altLang="zh-CN" sz="1400" kern="0">
                  <a:latin typeface="等线" panose="02010600030101010101" pitchFamily="2" charset="-122"/>
                  <a:cs typeface="宋体" panose="02010600030101010101" pitchFamily="2" charset="-122"/>
                </a:rPr>
                <a:t>职责</a:t>
              </a:r>
              <a:r>
                <a:rPr lang="zh-CN" altLang="zh-CN" sz="1400" kern="0" smtClean="0">
                  <a:latin typeface="等线" panose="02010600030101010101" pitchFamily="2" charset="-122"/>
                  <a:cs typeface="宋体" panose="02010600030101010101" pitchFamily="2" charset="-122"/>
                </a:rPr>
                <a:t>：</a:t>
              </a:r>
              <a:endParaRPr lang="en-US" altLang="zh-CN" sz="1400" kern="0" dirty="0">
                <a:latin typeface="等线" panose="02010600030101010101" pitchFamily="2" charset="-122"/>
                <a:cs typeface="宋体" panose="02010600030101010101" pitchFamily="2" charset="-122"/>
              </a:endParaRPr>
            </a:p>
            <a:p>
              <a:pPr>
                <a:lnSpc>
                  <a:spcPct val="150000"/>
                </a:lnSpc>
                <a:defRPr/>
              </a:pPr>
              <a:r>
                <a:rPr lang="zh-CN" altLang="zh-CN" sz="1400" kern="0" dirty="0">
                  <a:latin typeface="等线" panose="02010600030101010101" pitchFamily="2" charset="-122"/>
                  <a:cs typeface="宋体" panose="02010600030101010101" pitchFamily="2" charset="-122"/>
                </a:rPr>
                <a:t>　（五）组织建立并落实安全风险分级管控和隐患排查治理</a:t>
              </a:r>
              <a:r>
                <a:rPr lang="zh-CN" altLang="zh-CN" sz="1400" kern="0" dirty="0">
                  <a:solidFill>
                    <a:srgbClr val="0000FF"/>
                  </a:solidFill>
                  <a:latin typeface="等线" panose="02010600030101010101" pitchFamily="2" charset="-122"/>
                  <a:cs typeface="宋体" panose="02010600030101010101" pitchFamily="2" charset="-122"/>
                </a:rPr>
                <a:t>双重预防工作机制</a:t>
              </a:r>
              <a:r>
                <a:rPr lang="zh-CN" altLang="zh-CN" sz="1400" kern="0" dirty="0">
                  <a:latin typeface="等线" panose="02010600030101010101" pitchFamily="2" charset="-122"/>
                  <a:cs typeface="宋体" panose="02010600030101010101" pitchFamily="2" charset="-122"/>
                </a:rPr>
                <a:t>，督促、检查本单位的安全生产工作，及时消除生产安全事故隐患；</a:t>
              </a:r>
              <a:r>
                <a:rPr lang="en-US" altLang="zh-CN" sz="1400" kern="0" dirty="0">
                  <a:latin typeface="等线" panose="02010600030101010101" pitchFamily="2" charset="-122"/>
                  <a:cs typeface="宋体" panose="02010600030101010101" pitchFamily="2" charset="-122"/>
                </a:rPr>
                <a:t/>
              </a:r>
              <a:br>
                <a:rPr lang="en-US" altLang="zh-CN" sz="1400" kern="0" dirty="0">
                  <a:latin typeface="等线" panose="02010600030101010101" pitchFamily="2" charset="-122"/>
                  <a:cs typeface="宋体" panose="02010600030101010101" pitchFamily="2" charset="-122"/>
                </a:rPr>
              </a:br>
              <a:r>
                <a:rPr lang="zh-CN" altLang="zh-CN" sz="1400" kern="0" dirty="0">
                  <a:latin typeface="等线" panose="02010600030101010101" pitchFamily="2" charset="-122"/>
                  <a:cs typeface="宋体" panose="02010600030101010101" pitchFamily="2" charset="-122"/>
                </a:rPr>
                <a:t>　　</a:t>
              </a:r>
              <a:r>
                <a:rPr lang="en-US" altLang="zh-CN" sz="1400" kern="0" dirty="0">
                  <a:latin typeface="等线" panose="02010600030101010101" pitchFamily="2" charset="-122"/>
                  <a:cs typeface="宋体" panose="02010600030101010101" pitchFamily="2" charset="-122"/>
                </a:rPr>
                <a:t>……</a:t>
              </a:r>
              <a:endParaRPr lang="zh-CN" altLang="zh-CN" sz="1050" kern="100" dirty="0">
                <a:latin typeface="等线" panose="02010600030101010101" pitchFamily="2" charset="-122"/>
                <a:cs typeface="Times New Roman" panose="02020603050405020304" pitchFamily="18" charset="0"/>
              </a:endParaRPr>
            </a:p>
          </p:txBody>
        </p:sp>
        <p:sp>
          <p:nvSpPr>
            <p:cNvPr id="19" name="TextBox 36">
              <a:extLst/>
            </p:cNvPr>
            <p:cNvSpPr txBox="1"/>
            <p:nvPr/>
          </p:nvSpPr>
          <p:spPr>
            <a:xfrm>
              <a:off x="4602030" y="2574905"/>
              <a:ext cx="2013653" cy="2265683"/>
            </a:xfrm>
            <a:prstGeom prst="rect">
              <a:avLst/>
            </a:prstGeom>
            <a:noFill/>
          </p:spPr>
          <p:txBody>
            <a:bodyPr wrap="square">
              <a:spAutoFit/>
            </a:bodyPr>
            <a:lstStyle/>
            <a:p>
              <a:pPr>
                <a:lnSpc>
                  <a:spcPct val="150000"/>
                </a:lnSpc>
                <a:defRPr/>
              </a:pPr>
              <a:r>
                <a:rPr lang="zh-CN" altLang="zh-CN" sz="1400" kern="0" dirty="0">
                  <a:latin typeface="等线" panose="02010600030101010101" pitchFamily="2" charset="-122"/>
                  <a:cs typeface="宋体" panose="02010600030101010101" pitchFamily="2" charset="-122"/>
                </a:rPr>
                <a:t>第四十一条　生产经营单位应当建立安全</a:t>
              </a:r>
              <a:r>
                <a:rPr lang="zh-CN" altLang="zh-CN" sz="1400" kern="0" dirty="0">
                  <a:solidFill>
                    <a:srgbClr val="0000FF"/>
                  </a:solidFill>
                  <a:latin typeface="等线" panose="02010600030101010101" pitchFamily="2" charset="-122"/>
                  <a:cs typeface="宋体" panose="02010600030101010101" pitchFamily="2" charset="-122"/>
                </a:rPr>
                <a:t>风险分级管控制度</a:t>
              </a:r>
              <a:r>
                <a:rPr lang="zh-CN" altLang="zh-CN" sz="1400" kern="0" dirty="0">
                  <a:latin typeface="等线" panose="02010600030101010101" pitchFamily="2" charset="-122"/>
                  <a:cs typeface="宋体" panose="02010600030101010101" pitchFamily="2" charset="-122"/>
                </a:rPr>
                <a:t>，按照安全风险分级采取相应的管控措施。</a:t>
              </a:r>
              <a:r>
                <a:rPr lang="en-US" altLang="zh-CN" sz="1400" kern="0" dirty="0">
                  <a:latin typeface="等线" panose="02010600030101010101" pitchFamily="2" charset="-122"/>
                  <a:cs typeface="宋体" panose="02010600030101010101" pitchFamily="2" charset="-122"/>
                </a:rPr>
                <a:t/>
              </a:r>
              <a:br>
                <a:rPr lang="en-US" altLang="zh-CN" sz="1400" kern="0" dirty="0">
                  <a:latin typeface="等线" panose="02010600030101010101" pitchFamily="2" charset="-122"/>
                  <a:cs typeface="宋体" panose="02010600030101010101" pitchFamily="2" charset="-122"/>
                </a:rPr>
              </a:br>
              <a:r>
                <a:rPr lang="zh-CN" altLang="zh-CN" sz="1400" kern="0" dirty="0">
                  <a:latin typeface="等线" panose="02010600030101010101" pitchFamily="2" charset="-122"/>
                  <a:cs typeface="宋体" panose="02010600030101010101" pitchFamily="2" charset="-122"/>
                </a:rPr>
                <a:t>　　</a:t>
              </a:r>
              <a:r>
                <a:rPr lang="en-US" altLang="zh-CN" sz="1400" kern="0" dirty="0">
                  <a:latin typeface="等线" panose="02010600030101010101" pitchFamily="2" charset="-122"/>
                  <a:cs typeface="宋体" panose="02010600030101010101" pitchFamily="2" charset="-122"/>
                </a:rPr>
                <a:t>……</a:t>
              </a:r>
              <a:r>
                <a:rPr lang="zh-CN" altLang="zh-CN" sz="1400" kern="0" dirty="0">
                  <a:latin typeface="等线" panose="02010600030101010101" pitchFamily="2" charset="-122"/>
                  <a:cs typeface="宋体" panose="02010600030101010101" pitchFamily="2" charset="-122"/>
                </a:rPr>
                <a:t>重大事故隐患排查治理情况应当及时向负有安全生产监督管理职责的</a:t>
              </a:r>
              <a:r>
                <a:rPr lang="zh-CN" altLang="zh-CN" sz="1400" kern="0" dirty="0">
                  <a:solidFill>
                    <a:srgbClr val="0000FF"/>
                  </a:solidFill>
                  <a:latin typeface="等线" panose="02010600030101010101" pitchFamily="2" charset="-122"/>
                  <a:cs typeface="宋体" panose="02010600030101010101" pitchFamily="2" charset="-122"/>
                </a:rPr>
                <a:t>部门</a:t>
              </a:r>
              <a:r>
                <a:rPr lang="zh-CN" altLang="zh-CN" sz="1400" kern="0" dirty="0">
                  <a:latin typeface="等线" panose="02010600030101010101" pitchFamily="2" charset="-122"/>
                  <a:cs typeface="宋体" panose="02010600030101010101" pitchFamily="2" charset="-122"/>
                </a:rPr>
                <a:t>和</a:t>
              </a:r>
              <a:r>
                <a:rPr lang="zh-CN" altLang="zh-CN" sz="1400" kern="0" dirty="0">
                  <a:solidFill>
                    <a:srgbClr val="0000FF"/>
                  </a:solidFill>
                  <a:latin typeface="等线" panose="02010600030101010101" pitchFamily="2" charset="-122"/>
                  <a:cs typeface="宋体" panose="02010600030101010101" pitchFamily="2" charset="-122"/>
                </a:rPr>
                <a:t>职工大会或者职工代表大会</a:t>
              </a:r>
              <a:r>
                <a:rPr lang="zh-CN" altLang="zh-CN" sz="1400" kern="0" dirty="0">
                  <a:latin typeface="等线" panose="02010600030101010101" pitchFamily="2" charset="-122"/>
                  <a:cs typeface="宋体" panose="02010600030101010101" pitchFamily="2" charset="-122"/>
                </a:rPr>
                <a:t>报告。</a:t>
              </a:r>
              <a:r>
                <a:rPr lang="en-US" altLang="zh-CN" sz="1400" kern="0" dirty="0">
                  <a:latin typeface="等线" panose="02010600030101010101" pitchFamily="2" charset="-122"/>
                  <a:cs typeface="宋体" panose="02010600030101010101" pitchFamily="2" charset="-122"/>
                </a:rPr>
                <a:t/>
              </a:r>
              <a:br>
                <a:rPr lang="en-US" altLang="zh-CN" sz="1400" kern="0" dirty="0">
                  <a:latin typeface="等线" panose="02010600030101010101" pitchFamily="2" charset="-122"/>
                  <a:cs typeface="宋体" panose="02010600030101010101" pitchFamily="2" charset="-122"/>
                </a:rPr>
              </a:br>
              <a:r>
                <a:rPr lang="zh-CN" altLang="zh-CN" sz="1400" kern="0" dirty="0">
                  <a:latin typeface="等线" panose="02010600030101010101" pitchFamily="2" charset="-122"/>
                  <a:cs typeface="宋体" panose="02010600030101010101" pitchFamily="2" charset="-122"/>
                </a:rPr>
                <a:t>　　</a:t>
              </a:r>
              <a:r>
                <a:rPr lang="en-US" altLang="zh-CN" sz="1400" kern="0" dirty="0">
                  <a:latin typeface="等线" panose="02010600030101010101" pitchFamily="2" charset="-122"/>
                  <a:cs typeface="宋体" panose="02010600030101010101" pitchFamily="2" charset="-122"/>
                </a:rPr>
                <a:t>……</a:t>
              </a:r>
              <a:endParaRPr lang="zh-CN" altLang="zh-CN" sz="1050" kern="100" dirty="0">
                <a:latin typeface="等线" panose="02010600030101010101" pitchFamily="2" charset="-122"/>
                <a:cs typeface="Times New Roman" panose="02020603050405020304" pitchFamily="18" charset="0"/>
              </a:endParaRPr>
            </a:p>
          </p:txBody>
        </p:sp>
        <p:sp>
          <p:nvSpPr>
            <p:cNvPr id="20" name="TextBox 36">
              <a:extLst/>
            </p:cNvPr>
            <p:cNvSpPr txBox="1"/>
            <p:nvPr/>
          </p:nvSpPr>
          <p:spPr>
            <a:xfrm>
              <a:off x="6655160" y="2000331"/>
              <a:ext cx="2433355" cy="3485666"/>
            </a:xfrm>
            <a:prstGeom prst="rect">
              <a:avLst/>
            </a:prstGeom>
            <a:noFill/>
          </p:spPr>
          <p:txBody>
            <a:bodyPr wrap="square">
              <a:spAutoFit/>
            </a:bodyPr>
            <a:lstStyle/>
            <a:p>
              <a:pPr>
                <a:lnSpc>
                  <a:spcPct val="150000"/>
                </a:lnSpc>
                <a:defRPr/>
              </a:pPr>
              <a:r>
                <a:rPr lang="zh-CN" altLang="zh-CN" sz="1400" kern="0" dirty="0">
                  <a:latin typeface="等线" panose="02010600030101010101" pitchFamily="2" charset="-122"/>
                  <a:cs typeface="宋体" panose="02010600030101010101" pitchFamily="2" charset="-122"/>
                </a:rPr>
                <a:t>第一百零一条</a:t>
              </a:r>
              <a:r>
                <a:rPr lang="en-US" altLang="zh-CN" sz="1400" kern="0" dirty="0">
                  <a:latin typeface="等线" panose="02010600030101010101" pitchFamily="2" charset="-122"/>
                  <a:cs typeface="宋体" panose="02010600030101010101" pitchFamily="2" charset="-122"/>
                </a:rPr>
                <a:t>    </a:t>
              </a:r>
              <a:r>
                <a:rPr lang="zh-CN" altLang="zh-CN" sz="1400" kern="0" dirty="0">
                  <a:latin typeface="等线" panose="02010600030101010101" pitchFamily="2" charset="-122"/>
                  <a:cs typeface="宋体" panose="02010600030101010101" pitchFamily="2" charset="-122"/>
                </a:rPr>
                <a:t>生产经营单位有下列行为之一的，责令限期改正，处十万元以下的罚款；逾期未改正的，责令停产停业整顿，并处十万元以上二十万元以下的罚款，对其直接负责的主管人员和其他直接责任人员处二万元以上五万元以下的罚款；构成犯罪的，依照刑法有关规定追究刑事责任</a:t>
              </a:r>
              <a:r>
                <a:rPr lang="zh-CN" altLang="zh-CN" sz="1400" kern="0" dirty="0" smtClean="0">
                  <a:latin typeface="等线" panose="02010600030101010101" pitchFamily="2" charset="-122"/>
                  <a:cs typeface="宋体" panose="02010600030101010101" pitchFamily="2" charset="-122"/>
                </a:rPr>
                <a:t>：</a:t>
              </a:r>
              <a:endParaRPr lang="en-US" altLang="zh-CN" sz="1400" kern="0" dirty="0">
                <a:latin typeface="等线" panose="02010600030101010101" pitchFamily="2" charset="-122"/>
                <a:cs typeface="宋体" panose="02010600030101010101" pitchFamily="2" charset="-122"/>
              </a:endParaRPr>
            </a:p>
            <a:p>
              <a:pPr>
                <a:lnSpc>
                  <a:spcPct val="150000"/>
                </a:lnSpc>
                <a:defRPr/>
              </a:pPr>
              <a:r>
                <a:rPr lang="zh-CN" altLang="zh-CN" sz="1400" kern="0" dirty="0">
                  <a:latin typeface="等线" panose="02010600030101010101" pitchFamily="2" charset="-122"/>
                  <a:cs typeface="宋体" panose="02010600030101010101" pitchFamily="2" charset="-122"/>
                </a:rPr>
                <a:t>（四）未建立安全</a:t>
              </a:r>
              <a:r>
                <a:rPr lang="zh-CN" altLang="zh-CN" sz="1400" kern="0" dirty="0">
                  <a:solidFill>
                    <a:srgbClr val="0000FF"/>
                  </a:solidFill>
                  <a:latin typeface="等线" panose="02010600030101010101" pitchFamily="2" charset="-122"/>
                  <a:cs typeface="宋体" panose="02010600030101010101" pitchFamily="2" charset="-122"/>
                </a:rPr>
                <a:t>风险分级管控制度</a:t>
              </a:r>
              <a:r>
                <a:rPr lang="zh-CN" altLang="zh-CN" sz="1400" kern="0" dirty="0">
                  <a:latin typeface="等线" panose="02010600030101010101" pitchFamily="2" charset="-122"/>
                  <a:cs typeface="宋体" panose="02010600030101010101" pitchFamily="2" charset="-122"/>
                </a:rPr>
                <a:t>或者未按照安全风险分级采取相应管控措施的；</a:t>
              </a:r>
              <a:r>
                <a:rPr lang="en-US" altLang="zh-CN" sz="1400" kern="0" dirty="0">
                  <a:latin typeface="等线" panose="02010600030101010101" pitchFamily="2" charset="-122"/>
                  <a:cs typeface="宋体" panose="02010600030101010101" pitchFamily="2" charset="-122"/>
                </a:rPr>
                <a:t/>
              </a:r>
              <a:br>
                <a:rPr lang="en-US" altLang="zh-CN" sz="1400" kern="0" dirty="0">
                  <a:latin typeface="等线" panose="02010600030101010101" pitchFamily="2" charset="-122"/>
                  <a:cs typeface="宋体" panose="02010600030101010101" pitchFamily="2" charset="-122"/>
                </a:rPr>
              </a:br>
              <a:r>
                <a:rPr lang="zh-CN" altLang="zh-CN" sz="1400" kern="0" dirty="0">
                  <a:latin typeface="等线" panose="02010600030101010101" pitchFamily="2" charset="-122"/>
                  <a:cs typeface="宋体" panose="02010600030101010101" pitchFamily="2" charset="-122"/>
                </a:rPr>
                <a:t>（五）未建立</a:t>
              </a:r>
              <a:r>
                <a:rPr lang="zh-CN" altLang="zh-CN" sz="1400" kern="0" dirty="0">
                  <a:solidFill>
                    <a:srgbClr val="0000FF"/>
                  </a:solidFill>
                  <a:latin typeface="等线" panose="02010600030101010101" pitchFamily="2" charset="-122"/>
                  <a:cs typeface="宋体" panose="02010600030101010101" pitchFamily="2" charset="-122"/>
                </a:rPr>
                <a:t>事故隐患排查治理制度</a:t>
              </a:r>
              <a:r>
                <a:rPr lang="zh-CN" altLang="zh-CN" sz="1400" kern="0" dirty="0">
                  <a:latin typeface="等线" panose="02010600030101010101" pitchFamily="2" charset="-122"/>
                  <a:cs typeface="宋体" panose="02010600030101010101" pitchFamily="2" charset="-122"/>
                </a:rPr>
                <a:t>，或者重大事故隐患排查治理情况未按照规定报告的。</a:t>
              </a:r>
              <a:endParaRPr lang="zh-CN" altLang="zh-CN" sz="1050" kern="100" dirty="0">
                <a:latin typeface="等线" panose="02010600030101010101" pitchFamily="2" charset="-122"/>
                <a:cs typeface="Times New Roman" panose="02020603050405020304" pitchFamily="18" charset="0"/>
              </a:endParaRPr>
            </a:p>
          </p:txBody>
        </p:sp>
      </p:grpSp>
      <p:sp>
        <p:nvSpPr>
          <p:cNvPr id="51" name="Arc 38">
            <a:extLst/>
          </p:cNvPr>
          <p:cNvSpPr/>
          <p:nvPr/>
        </p:nvSpPr>
        <p:spPr>
          <a:xfrm rot="13265014">
            <a:off x="2308732" y="2239054"/>
            <a:ext cx="1208131" cy="1208131"/>
          </a:xfrm>
          <a:prstGeom prst="arc">
            <a:avLst>
              <a:gd name="adj1" fmla="val 16200000"/>
              <a:gd name="adj2" fmla="val 7096491"/>
            </a:avLst>
          </a:prstGeom>
          <a:ln w="22225">
            <a:solidFill>
              <a:schemeClr val="tx2">
                <a:lumMod val="60000"/>
                <a:lumOff val="40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sz="1855" dirty="0">
              <a:latin typeface="Arial" panose="020B0604020202020204" pitchFamily="34" charset="0"/>
              <a:cs typeface="Arial" panose="020B0604020202020204" pitchFamily="34" charset="0"/>
            </a:endParaRPr>
          </a:p>
        </p:txBody>
      </p:sp>
      <p:sp>
        <p:nvSpPr>
          <p:cNvPr id="40" name="TextBox 45"/>
          <p:cNvSpPr txBox="1"/>
          <p:nvPr/>
        </p:nvSpPr>
        <p:spPr>
          <a:xfrm>
            <a:off x="3348035" y="229175"/>
            <a:ext cx="1819729" cy="418576"/>
          </a:xfrm>
          <a:prstGeom prst="rect">
            <a:avLst/>
          </a:prstGeom>
          <a:noFill/>
        </p:spPr>
        <p:txBody>
          <a:bodyPr wrap="none">
            <a:spAutoFit/>
          </a:bodyPr>
          <a:lstStyle/>
          <a:p>
            <a:pPr>
              <a:defRPr/>
            </a:pPr>
            <a:r>
              <a:rPr lang="zh-CN" altLang="en-US" sz="2120" b="1" dirty="0">
                <a:solidFill>
                  <a:schemeClr val="bg1"/>
                </a:solidFill>
                <a:latin typeface="微软雅黑" panose="020B0503020204020204" pitchFamily="34" charset="-122"/>
                <a:ea typeface="微软雅黑" panose="020B0503020204020204" pitchFamily="34" charset="-122"/>
              </a:rPr>
              <a:t>企业主体责任</a:t>
            </a:r>
          </a:p>
        </p:txBody>
      </p:sp>
    </p:spTree>
    <p:extLst>
      <p:ext uri="{BB962C8B-B14F-4D97-AF65-F5344CB8AC3E}">
        <p14:creationId xmlns:p14="http://schemas.microsoft.com/office/powerpoint/2010/main" val="2545938589"/>
      </p:ext>
    </p:extLst>
  </p:cSld>
  <p:clrMapOvr>
    <a:masterClrMapping/>
  </p:clrMapOvr>
  <p:transition spd="slow" advTm="500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a:extLst/>
          </p:cNvPr>
          <p:cNvSpPr txBox="1"/>
          <p:nvPr/>
        </p:nvSpPr>
        <p:spPr>
          <a:xfrm>
            <a:off x="1574998" y="4386491"/>
            <a:ext cx="9146372" cy="1333056"/>
          </a:xfrm>
          <a:prstGeom prst="rect">
            <a:avLst/>
          </a:prstGeom>
          <a:ln>
            <a:prstDash val="dashDot"/>
          </a:ln>
        </p:spPr>
        <p:style>
          <a:lnRef idx="2">
            <a:schemeClr val="accent1"/>
          </a:lnRef>
          <a:fillRef idx="1">
            <a:schemeClr val="lt1"/>
          </a:fillRef>
          <a:effectRef idx="0">
            <a:schemeClr val="accent1"/>
          </a:effectRef>
          <a:fontRef idx="minor">
            <a:schemeClr val="dk1"/>
          </a:fontRef>
        </p:style>
        <p:txBody>
          <a:bodyPr>
            <a:spAutoFit/>
          </a:bodyPr>
          <a:lstStyle/>
          <a:p>
            <a:pPr>
              <a:lnSpc>
                <a:spcPct val="150000"/>
              </a:lnSpc>
              <a:defRPr/>
            </a:pPr>
            <a:r>
              <a:rPr lang="zh-CN" altLang="en-US" sz="1793" dirty="0">
                <a:latin typeface="微软雅黑" panose="020B0503020204020204" pitchFamily="34" charset="-122"/>
                <a:ea typeface="微软雅黑" panose="020B0503020204020204" pitchFamily="34" charset="-122"/>
              </a:rPr>
              <a:t>    国务院安委会</a:t>
            </a:r>
            <a:r>
              <a:rPr lang="en-US" altLang="zh-CN" sz="1793" dirty="0">
                <a:solidFill>
                  <a:srgbClr val="FF0000"/>
                </a:solidFill>
                <a:latin typeface="微软雅黑" panose="020B0503020204020204" pitchFamily="34" charset="-122"/>
                <a:ea typeface="微软雅黑" panose="020B0503020204020204" pitchFamily="34" charset="-122"/>
              </a:rPr>
              <a:t>《</a:t>
            </a:r>
            <a:r>
              <a:rPr lang="zh-CN" altLang="en-US" sz="1793" dirty="0">
                <a:solidFill>
                  <a:srgbClr val="FF0000"/>
                </a:solidFill>
                <a:latin typeface="微软雅黑" panose="020B0503020204020204" pitchFamily="34" charset="-122"/>
                <a:ea typeface="微软雅黑" panose="020B0503020204020204" pitchFamily="34" charset="-122"/>
              </a:rPr>
              <a:t>标本兼治遏制重特大事故工作指南</a:t>
            </a:r>
            <a:r>
              <a:rPr lang="en-US" altLang="zh-CN" sz="1793" dirty="0">
                <a:solidFill>
                  <a:srgbClr val="FF0000"/>
                </a:solidFill>
                <a:latin typeface="微软雅黑" panose="020B0503020204020204" pitchFamily="34" charset="-122"/>
                <a:ea typeface="微软雅黑" panose="020B0503020204020204" pitchFamily="34" charset="-122"/>
              </a:rPr>
              <a:t>》</a:t>
            </a:r>
            <a:r>
              <a:rPr lang="zh-CN" altLang="en-US" sz="1793" dirty="0">
                <a:latin typeface="微软雅黑" panose="020B0503020204020204" pitchFamily="34" charset="-122"/>
                <a:ea typeface="微软雅黑" panose="020B0503020204020204" pitchFamily="34" charset="-122"/>
              </a:rPr>
              <a:t>要求，“</a:t>
            </a:r>
            <a:r>
              <a:rPr lang="zh-CN" altLang="en-US" sz="1793" b="1" dirty="0">
                <a:solidFill>
                  <a:srgbClr val="0000FF"/>
                </a:solidFill>
                <a:latin typeface="微软雅黑" panose="020B0503020204020204" pitchFamily="34" charset="-122"/>
                <a:ea typeface="微软雅黑" panose="020B0503020204020204" pitchFamily="34" charset="-122"/>
                <a:hlinkClick r:id="rId3" action="ppaction://hlinkfile"/>
              </a:rPr>
              <a:t>把安全风险管控挺在隐患前面，把隐患排查治理挺在事故前面</a:t>
            </a:r>
            <a:r>
              <a:rPr lang="zh-CN" altLang="en-US" sz="1793" dirty="0">
                <a:latin typeface="微软雅黑" panose="020B0503020204020204" pitchFamily="34" charset="-122"/>
                <a:ea typeface="微软雅黑" panose="020B0503020204020204" pitchFamily="34" charset="-122"/>
              </a:rPr>
              <a:t>”，体现了通过风险管理解决</a:t>
            </a:r>
            <a:r>
              <a:rPr lang="zh-CN" altLang="en-US" sz="1793" b="1" dirty="0">
                <a:solidFill>
                  <a:srgbClr val="0000FF"/>
                </a:solidFill>
                <a:latin typeface="微软雅黑" panose="020B0503020204020204" pitchFamily="34" charset="-122"/>
                <a:ea typeface="微软雅黑" panose="020B0503020204020204" pitchFamily="34" charset="-122"/>
              </a:rPr>
              <a:t>“想不到”</a:t>
            </a:r>
            <a:r>
              <a:rPr lang="zh-CN" altLang="en-US" sz="1793" dirty="0">
                <a:latin typeface="微软雅黑" panose="020B0503020204020204" pitchFamily="34" charset="-122"/>
                <a:ea typeface="微软雅黑" panose="020B0503020204020204" pitchFamily="34" charset="-122"/>
              </a:rPr>
              <a:t>危险源、隐患整改解决危险源</a:t>
            </a:r>
            <a:r>
              <a:rPr lang="zh-CN" altLang="en-US" sz="1793" b="1" dirty="0">
                <a:solidFill>
                  <a:srgbClr val="0000FF"/>
                </a:solidFill>
                <a:latin typeface="微软雅黑" panose="020B0503020204020204" pitchFamily="34" charset="-122"/>
                <a:ea typeface="微软雅黑" panose="020B0503020204020204" pitchFamily="34" charset="-122"/>
              </a:rPr>
              <a:t>“管不住”</a:t>
            </a:r>
            <a:r>
              <a:rPr lang="zh-CN" altLang="en-US" sz="1793" dirty="0">
                <a:latin typeface="微软雅黑" panose="020B0503020204020204" pitchFamily="34" charset="-122"/>
                <a:ea typeface="微软雅黑" panose="020B0503020204020204" pitchFamily="34" charset="-122"/>
              </a:rPr>
              <a:t>的风险管理思路。</a:t>
            </a:r>
          </a:p>
        </p:txBody>
      </p:sp>
      <p:sp>
        <p:nvSpPr>
          <p:cNvPr id="15" name="Chevron 42">
            <a:extLst/>
          </p:cNvPr>
          <p:cNvSpPr/>
          <p:nvPr/>
        </p:nvSpPr>
        <p:spPr>
          <a:xfrm>
            <a:off x="4664904" y="1981299"/>
            <a:ext cx="1483281" cy="198456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endParaRPr lang="en-US" altLang="zh-CN" sz="1793">
              <a:ea typeface="宋体" panose="02010600030101010101" pitchFamily="2" charset="-122"/>
            </a:endParaRPr>
          </a:p>
        </p:txBody>
      </p:sp>
      <p:grpSp>
        <p:nvGrpSpPr>
          <p:cNvPr id="125959" name="Group 134"/>
          <p:cNvGrpSpPr>
            <a:grpSpLocks/>
          </p:cNvGrpSpPr>
          <p:nvPr/>
        </p:nvGrpSpPr>
        <p:grpSpPr bwMode="auto">
          <a:xfrm>
            <a:off x="5101349" y="2542668"/>
            <a:ext cx="858659" cy="860240"/>
            <a:chOff x="3287425" y="1417883"/>
            <a:chExt cx="648499" cy="649042"/>
          </a:xfrm>
        </p:grpSpPr>
        <p:sp>
          <p:nvSpPr>
            <p:cNvPr id="17" name="Oval 41">
              <a:extLst/>
            </p:cNvPr>
            <p:cNvSpPr>
              <a:spLocks noChangeAspect="1"/>
            </p:cNvSpPr>
            <p:nvPr/>
          </p:nvSpPr>
          <p:spPr>
            <a:xfrm>
              <a:off x="3287425" y="1417883"/>
              <a:ext cx="648499" cy="649042"/>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endParaRPr lang="en-US" altLang="zh-CN" sz="100" b="1">
                <a:solidFill>
                  <a:schemeClr val="bg1"/>
                </a:solidFill>
                <a:latin typeface="Calibri Light" panose="020F0302020204030204" pitchFamily="34" charset="0"/>
                <a:ea typeface="宋体" panose="02010600030101010101" pitchFamily="2" charset="-122"/>
              </a:endParaRPr>
            </a:p>
          </p:txBody>
        </p:sp>
        <p:sp>
          <p:nvSpPr>
            <p:cNvPr id="18" name="Oval 50">
              <a:extLst/>
            </p:cNvPr>
            <p:cNvSpPr>
              <a:spLocks noChangeAspect="1"/>
            </p:cNvSpPr>
            <p:nvPr/>
          </p:nvSpPr>
          <p:spPr>
            <a:xfrm>
              <a:off x="3362666" y="1493048"/>
              <a:ext cx="498018" cy="498712"/>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zh-CN" altLang="en-US" sz="1494" b="1">
                  <a:solidFill>
                    <a:schemeClr val="bg1"/>
                  </a:solidFill>
                </a:rPr>
                <a:t>转变</a:t>
              </a:r>
              <a:endParaRPr lang="zh-CN" altLang="en-US" sz="100" b="1">
                <a:solidFill>
                  <a:schemeClr val="bg1"/>
                </a:solidFill>
                <a:latin typeface="Calibri Light" panose="020F0302020204030204" pitchFamily="34" charset="0"/>
                <a:ea typeface="宋体" panose="02010600030101010101" pitchFamily="2" charset="-122"/>
              </a:endParaRPr>
            </a:p>
          </p:txBody>
        </p:sp>
      </p:grpSp>
      <p:sp>
        <p:nvSpPr>
          <p:cNvPr id="19" name="TextBox 36">
            <a:extLst/>
          </p:cNvPr>
          <p:cNvSpPr txBox="1"/>
          <p:nvPr/>
        </p:nvSpPr>
        <p:spPr>
          <a:xfrm>
            <a:off x="2757828" y="2734009"/>
            <a:ext cx="2329289" cy="580345"/>
          </a:xfrm>
          <a:prstGeom prst="rect">
            <a:avLst/>
          </a:prstGeom>
          <a:noFill/>
        </p:spPr>
        <p:txBody>
          <a:bodyPr>
            <a:spAutoFit/>
          </a:bodyPr>
          <a:lstStyle/>
          <a:p>
            <a:pPr algn="ctr">
              <a:defRPr/>
            </a:pPr>
            <a:r>
              <a:rPr lang="zh-CN" altLang="en-US" sz="3180" b="1" dirty="0">
                <a:solidFill>
                  <a:schemeClr val="tx1">
                    <a:lumMod val="85000"/>
                    <a:lumOff val="15000"/>
                  </a:schemeClr>
                </a:solidFill>
                <a:latin typeface="+mn-ea"/>
              </a:rPr>
              <a:t>事后查处</a:t>
            </a:r>
          </a:p>
        </p:txBody>
      </p:sp>
      <p:sp>
        <p:nvSpPr>
          <p:cNvPr id="20" name="TextBox 36">
            <a:extLst/>
          </p:cNvPr>
          <p:cNvSpPr txBox="1"/>
          <p:nvPr/>
        </p:nvSpPr>
        <p:spPr>
          <a:xfrm>
            <a:off x="6396453" y="2734009"/>
            <a:ext cx="2479514" cy="580345"/>
          </a:xfrm>
          <a:prstGeom prst="rect">
            <a:avLst/>
          </a:prstGeom>
          <a:noFill/>
        </p:spPr>
        <p:txBody>
          <a:bodyPr>
            <a:spAutoFit/>
          </a:bodyPr>
          <a:lstStyle>
            <a:defPPr>
              <a:defRPr lang="zh-CN"/>
            </a:defPPr>
            <a:lvl1pPr algn="ctr">
              <a:defRPr sz="2400" b="1">
                <a:solidFill>
                  <a:schemeClr val="tx1">
                    <a:lumMod val="85000"/>
                    <a:lumOff val="15000"/>
                  </a:schemeClr>
                </a:solidFill>
                <a:latin typeface="+mn-ea"/>
              </a:defRPr>
            </a:lvl1pPr>
          </a:lstStyle>
          <a:p>
            <a:pPr>
              <a:defRPr/>
            </a:pPr>
            <a:r>
              <a:rPr lang="zh-CN" altLang="en-US" sz="3180" dirty="0">
                <a:hlinkClick r:id="rId4" action="ppaction://hlinkfile"/>
              </a:rPr>
              <a:t>事前防范</a:t>
            </a:r>
            <a:endParaRPr lang="zh-CN" altLang="en-US" sz="3180" dirty="0"/>
          </a:p>
        </p:txBody>
      </p:sp>
      <p:sp>
        <p:nvSpPr>
          <p:cNvPr id="16" name="TextBox 45"/>
          <p:cNvSpPr txBox="1"/>
          <p:nvPr/>
        </p:nvSpPr>
        <p:spPr>
          <a:xfrm>
            <a:off x="3348035" y="229175"/>
            <a:ext cx="1819729" cy="418576"/>
          </a:xfrm>
          <a:prstGeom prst="rect">
            <a:avLst/>
          </a:prstGeom>
          <a:noFill/>
        </p:spPr>
        <p:txBody>
          <a:bodyPr wrap="none">
            <a:spAutoFit/>
          </a:bodyPr>
          <a:lstStyle/>
          <a:p>
            <a:pPr>
              <a:defRPr/>
            </a:pPr>
            <a:r>
              <a:rPr lang="zh-CN" altLang="en-US" sz="2120" b="1" dirty="0">
                <a:solidFill>
                  <a:schemeClr val="bg1"/>
                </a:solidFill>
                <a:latin typeface="微软雅黑" panose="020B0503020204020204" pitchFamily="34" charset="-122"/>
                <a:ea typeface="微软雅黑" panose="020B0503020204020204" pitchFamily="34" charset="-122"/>
              </a:rPr>
              <a:t>企业主体责任</a:t>
            </a:r>
          </a:p>
        </p:txBody>
      </p:sp>
    </p:spTree>
    <p:extLst>
      <p:ext uri="{BB962C8B-B14F-4D97-AF65-F5344CB8AC3E}">
        <p14:creationId xmlns:p14="http://schemas.microsoft.com/office/powerpoint/2010/main" val="2236473138"/>
      </p:ext>
    </p:extLst>
  </p:cSld>
  <p:clrMapOvr>
    <a:masterClrMapping/>
  </p:clrMapOvr>
  <p:transition spd="slow" advTm="500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nvGraphicFramePr>
        <p:xfrm>
          <a:off x="1472171" y="1650400"/>
          <a:ext cx="9201265" cy="5079703"/>
        </p:xfrm>
        <a:graphic>
          <a:graphicData uri="http://schemas.openxmlformats.org/drawingml/2006/table">
            <a:tbl>
              <a:tblPr>
                <a:tableStyleId>{5C22544A-7EE6-4342-B048-85BDC9FD1C3A}</a:tableStyleId>
              </a:tblPr>
              <a:tblGrid>
                <a:gridCol w="746016">
                  <a:extLst>
                    <a:ext uri="{9D8B030D-6E8A-4147-A177-3AD203B41FA5}">
                      <a16:colId xmlns="" xmlns:a16="http://schemas.microsoft.com/office/drawing/2014/main" val="20000"/>
                    </a:ext>
                  </a:extLst>
                </a:gridCol>
                <a:gridCol w="2554541">
                  <a:extLst>
                    <a:ext uri="{9D8B030D-6E8A-4147-A177-3AD203B41FA5}">
                      <a16:colId xmlns="" xmlns:a16="http://schemas.microsoft.com/office/drawing/2014/main" val="20001"/>
                    </a:ext>
                  </a:extLst>
                </a:gridCol>
                <a:gridCol w="3319934">
                  <a:extLst>
                    <a:ext uri="{9D8B030D-6E8A-4147-A177-3AD203B41FA5}">
                      <a16:colId xmlns="" xmlns:a16="http://schemas.microsoft.com/office/drawing/2014/main" val="20002"/>
                    </a:ext>
                  </a:extLst>
                </a:gridCol>
                <a:gridCol w="2580774">
                  <a:extLst>
                    <a:ext uri="{9D8B030D-6E8A-4147-A177-3AD203B41FA5}">
                      <a16:colId xmlns="" xmlns:a16="http://schemas.microsoft.com/office/drawing/2014/main" val="20003"/>
                    </a:ext>
                  </a:extLst>
                </a:gridCol>
              </a:tblGrid>
              <a:tr h="516268">
                <a:tc>
                  <a:txBody>
                    <a:bodyPr/>
                    <a:lstStyle/>
                    <a:p>
                      <a:pPr algn="ctr" fontAlgn="ctr"/>
                      <a:r>
                        <a:rPr lang="zh-CN" altLang="en-US" sz="1800" b="1" u="none" strike="noStrike" dirty="0">
                          <a:solidFill>
                            <a:srgbClr val="0000FF"/>
                          </a:solidFill>
                          <a:effectLst/>
                        </a:rPr>
                        <a:t>序号</a:t>
                      </a:r>
                      <a:endParaRPr lang="zh-CN" altLang="en-US" sz="1800" b="1" i="0" u="none" strike="noStrike" dirty="0">
                        <a:solidFill>
                          <a:srgbClr val="0000FF"/>
                        </a:solidFill>
                        <a:effectLst/>
                        <a:latin typeface="宋体"/>
                      </a:endParaRPr>
                    </a:p>
                  </a:txBody>
                  <a:tcPr marL="6309" marR="6309" marT="63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rgbClr val="66FFCC"/>
                    </a:solidFill>
                  </a:tcPr>
                </a:tc>
                <a:tc>
                  <a:txBody>
                    <a:bodyPr/>
                    <a:lstStyle/>
                    <a:p>
                      <a:pPr algn="ctr" fontAlgn="ctr"/>
                      <a:r>
                        <a:rPr lang="zh-CN" altLang="en-US" sz="1800" b="1" u="none" strike="noStrike" dirty="0">
                          <a:solidFill>
                            <a:srgbClr val="0000FF"/>
                          </a:solidFill>
                          <a:effectLst/>
                        </a:rPr>
                        <a:t>风险管理</a:t>
                      </a:r>
                      <a:endParaRPr lang="zh-CN" altLang="en-US" sz="1800" b="1" i="0" u="none" strike="noStrike" dirty="0">
                        <a:solidFill>
                          <a:srgbClr val="0000FF"/>
                        </a:solidFill>
                        <a:effectLst/>
                        <a:latin typeface="宋体"/>
                      </a:endParaRPr>
                    </a:p>
                  </a:txBody>
                  <a:tcPr marL="6309" marR="6309" marT="63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rgbClr val="66FFCC"/>
                    </a:solidFill>
                  </a:tcPr>
                </a:tc>
                <a:tc>
                  <a:txBody>
                    <a:bodyPr/>
                    <a:lstStyle/>
                    <a:p>
                      <a:pPr algn="ctr" fontAlgn="ctr"/>
                      <a:r>
                        <a:rPr lang="zh-CN" altLang="en-US" sz="1800" b="1" u="none" strike="noStrike" dirty="0" smtClean="0">
                          <a:solidFill>
                            <a:srgbClr val="0000FF"/>
                          </a:solidFill>
                          <a:effectLst/>
                        </a:rPr>
                        <a:t>科学理论</a:t>
                      </a:r>
                      <a:r>
                        <a:rPr lang="zh-CN" altLang="en-US" sz="1800" b="1" u="none" strike="noStrike" dirty="0">
                          <a:solidFill>
                            <a:srgbClr val="0000FF"/>
                          </a:solidFill>
                          <a:effectLst/>
                        </a:rPr>
                        <a:t>方法</a:t>
                      </a:r>
                      <a:endParaRPr lang="zh-CN" altLang="en-US" sz="1800" b="1" i="0" u="none" strike="noStrike" dirty="0">
                        <a:solidFill>
                          <a:srgbClr val="0000FF"/>
                        </a:solidFill>
                        <a:effectLst/>
                        <a:latin typeface="宋体"/>
                      </a:endParaRPr>
                    </a:p>
                  </a:txBody>
                  <a:tcPr marL="6309" marR="6309" marT="63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rgbClr val="66FFCC"/>
                    </a:solidFill>
                  </a:tcPr>
                </a:tc>
                <a:tc>
                  <a:txBody>
                    <a:bodyPr/>
                    <a:lstStyle/>
                    <a:p>
                      <a:pPr algn="ctr" fontAlgn="ctr"/>
                      <a:r>
                        <a:rPr lang="zh-CN" altLang="en-US" sz="1800" b="1" u="none" strike="noStrike" dirty="0">
                          <a:solidFill>
                            <a:srgbClr val="0000FF"/>
                          </a:solidFill>
                          <a:effectLst/>
                        </a:rPr>
                        <a:t>谬误</a:t>
                      </a:r>
                      <a:endParaRPr lang="zh-CN" altLang="en-US" sz="1800" b="1" i="0" u="none" strike="noStrike" dirty="0">
                        <a:solidFill>
                          <a:srgbClr val="0000FF"/>
                        </a:solidFill>
                        <a:effectLst/>
                        <a:latin typeface="宋体"/>
                      </a:endParaRPr>
                    </a:p>
                  </a:txBody>
                  <a:tcPr marL="6309" marR="6309" marT="63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solidFill>
                      <a:srgbClr val="66FFCC"/>
                    </a:solidFill>
                  </a:tcPr>
                </a:tc>
                <a:extLst>
                  <a:ext uri="{0D108BD9-81ED-4DB2-BD59-A6C34878D82A}">
                    <a16:rowId xmlns="" xmlns:a16="http://schemas.microsoft.com/office/drawing/2014/main" val="10000"/>
                  </a:ext>
                </a:extLst>
              </a:tr>
              <a:tr h="396419">
                <a:tc>
                  <a:txBody>
                    <a:bodyPr/>
                    <a:lstStyle/>
                    <a:p>
                      <a:pPr algn="ctr" fontAlgn="ctr"/>
                      <a:r>
                        <a:rPr lang="en-US" altLang="zh-CN" sz="1800" b="1" u="none" strike="noStrike" dirty="0">
                          <a:effectLst/>
                        </a:rPr>
                        <a:t>1</a:t>
                      </a:r>
                      <a:endParaRPr lang="en-US" altLang="zh-CN" sz="1800" b="1" i="0" u="none" strike="noStrike" dirty="0">
                        <a:solidFill>
                          <a:srgbClr val="000000"/>
                        </a:solidFill>
                        <a:effectLst/>
                        <a:latin typeface="宋体"/>
                      </a:endParaRPr>
                    </a:p>
                  </a:txBody>
                  <a:tcPr marL="6309" marR="6309" marT="63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ctr" fontAlgn="ctr"/>
                      <a:r>
                        <a:rPr lang="zh-CN" altLang="en-US" sz="1800" b="1" u="none" strike="noStrike" dirty="0">
                          <a:effectLst/>
                        </a:rPr>
                        <a:t>风险是客观存在的</a:t>
                      </a:r>
                      <a:endParaRPr lang="zh-CN" altLang="en-US" sz="1800" b="1" i="0" u="none" strike="noStrike" dirty="0">
                        <a:solidFill>
                          <a:srgbClr val="000000"/>
                        </a:solidFill>
                        <a:effectLst/>
                        <a:latin typeface="宋体"/>
                      </a:endParaRPr>
                    </a:p>
                  </a:txBody>
                  <a:tcPr marL="6309" marR="6309" marT="63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l" fontAlgn="ctr"/>
                      <a:r>
                        <a:rPr lang="zh-CN" altLang="en-US" sz="1800" b="1" u="none" strike="noStrike" dirty="0" smtClean="0">
                          <a:effectLst/>
                        </a:rPr>
                        <a:t> 不确定性原理</a:t>
                      </a:r>
                      <a:endParaRPr lang="zh-CN" altLang="en-US" sz="1800" b="1" i="0" u="none" strike="noStrike" dirty="0">
                        <a:solidFill>
                          <a:srgbClr val="000000"/>
                        </a:solidFill>
                        <a:effectLst/>
                        <a:latin typeface="宋体"/>
                      </a:endParaRPr>
                    </a:p>
                  </a:txBody>
                  <a:tcPr marL="6309" marR="6309" marT="63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l" fontAlgn="ctr"/>
                      <a:r>
                        <a:rPr lang="zh-CN" altLang="en-US" sz="1800" b="1" u="none" strike="noStrike" dirty="0" smtClean="0">
                          <a:effectLst/>
                        </a:rPr>
                        <a:t> 绝对</a:t>
                      </a:r>
                      <a:r>
                        <a:rPr lang="zh-CN" altLang="en-US" sz="1800" b="1" u="none" strike="noStrike" dirty="0">
                          <a:effectLst/>
                        </a:rPr>
                        <a:t>安全</a:t>
                      </a:r>
                      <a:endParaRPr lang="zh-CN" altLang="en-US" sz="1800" b="1" i="0" u="none" strike="noStrike" dirty="0">
                        <a:solidFill>
                          <a:srgbClr val="000000"/>
                        </a:solidFill>
                        <a:effectLst/>
                        <a:latin typeface="宋体"/>
                      </a:endParaRPr>
                    </a:p>
                  </a:txBody>
                  <a:tcPr marL="6309" marR="6309" marT="63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extLst>
                  <a:ext uri="{0D108BD9-81ED-4DB2-BD59-A6C34878D82A}">
                    <a16:rowId xmlns="" xmlns:a16="http://schemas.microsoft.com/office/drawing/2014/main" val="10001"/>
                  </a:ext>
                </a:extLst>
              </a:tr>
              <a:tr h="442515">
                <a:tc>
                  <a:txBody>
                    <a:bodyPr/>
                    <a:lstStyle/>
                    <a:p>
                      <a:pPr algn="ctr" fontAlgn="ctr"/>
                      <a:r>
                        <a:rPr lang="en-US" altLang="zh-CN" sz="1800" b="1" u="none" strike="noStrike" dirty="0">
                          <a:effectLst/>
                        </a:rPr>
                        <a:t>2</a:t>
                      </a:r>
                      <a:endParaRPr lang="en-US" altLang="zh-CN" sz="1800" b="1" i="0" u="none" strike="noStrike" dirty="0">
                        <a:solidFill>
                          <a:srgbClr val="000000"/>
                        </a:solidFill>
                        <a:effectLst/>
                        <a:latin typeface="宋体"/>
                      </a:endParaRPr>
                    </a:p>
                  </a:txBody>
                  <a:tcPr marL="6309" marR="6309" marT="63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ctr" fontAlgn="ctr"/>
                      <a:r>
                        <a:rPr lang="zh-CN" altLang="en-US" sz="1800" b="1" u="none" strike="noStrike" dirty="0">
                          <a:effectLst/>
                        </a:rPr>
                        <a:t>风险点确认是关键</a:t>
                      </a:r>
                      <a:endParaRPr lang="zh-CN" altLang="en-US" sz="1800" b="1" i="0" u="none" strike="noStrike" dirty="0">
                        <a:solidFill>
                          <a:srgbClr val="000000"/>
                        </a:solidFill>
                        <a:effectLst/>
                        <a:latin typeface="宋体"/>
                      </a:endParaRPr>
                    </a:p>
                  </a:txBody>
                  <a:tcPr marL="6309" marR="6309" marT="63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l" fontAlgn="ctr"/>
                      <a:r>
                        <a:rPr lang="zh-CN" altLang="en-US" sz="1800" b="1" u="none" strike="noStrike" dirty="0" smtClean="0">
                          <a:effectLst/>
                        </a:rPr>
                        <a:t> 风险辨识（找到风险点）</a:t>
                      </a:r>
                      <a:endParaRPr lang="zh-CN" altLang="en-US" sz="1800" b="1" i="0" u="none" strike="noStrike" dirty="0">
                        <a:solidFill>
                          <a:srgbClr val="000000"/>
                        </a:solidFill>
                        <a:effectLst/>
                        <a:latin typeface="宋体"/>
                      </a:endParaRPr>
                    </a:p>
                  </a:txBody>
                  <a:tcPr marL="6309" marR="6309" marT="63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l" fontAlgn="ctr"/>
                      <a:r>
                        <a:rPr lang="zh-CN" altLang="en-US" sz="1800" b="1" u="none" strike="noStrike" dirty="0" smtClean="0">
                          <a:effectLst/>
                        </a:rPr>
                        <a:t> 空谈理念</a:t>
                      </a:r>
                      <a:endParaRPr lang="zh-CN" altLang="en-US" sz="1800" b="1" i="0" u="none" strike="noStrike" dirty="0">
                        <a:solidFill>
                          <a:srgbClr val="000000"/>
                        </a:solidFill>
                        <a:effectLst/>
                        <a:latin typeface="宋体"/>
                      </a:endParaRPr>
                    </a:p>
                  </a:txBody>
                  <a:tcPr marL="6309" marR="6309" marT="63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extLst>
                  <a:ext uri="{0D108BD9-81ED-4DB2-BD59-A6C34878D82A}">
                    <a16:rowId xmlns="" xmlns:a16="http://schemas.microsoft.com/office/drawing/2014/main" val="10002"/>
                  </a:ext>
                </a:extLst>
              </a:tr>
              <a:tr h="525486">
                <a:tc>
                  <a:txBody>
                    <a:bodyPr/>
                    <a:lstStyle/>
                    <a:p>
                      <a:pPr algn="ctr" fontAlgn="ctr"/>
                      <a:r>
                        <a:rPr lang="en-US" altLang="zh-CN" sz="1800" b="1" u="none" strike="noStrike">
                          <a:effectLst/>
                        </a:rPr>
                        <a:t>3</a:t>
                      </a:r>
                      <a:endParaRPr lang="en-US" altLang="zh-CN" sz="1800" b="1" i="0" u="none" strike="noStrike">
                        <a:solidFill>
                          <a:srgbClr val="000000"/>
                        </a:solidFill>
                        <a:effectLst/>
                        <a:latin typeface="宋体"/>
                      </a:endParaRPr>
                    </a:p>
                  </a:txBody>
                  <a:tcPr marL="6309" marR="6309" marT="63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ctr" fontAlgn="ctr"/>
                      <a:r>
                        <a:rPr lang="zh-CN" altLang="en-US" sz="1800" b="1" u="none" strike="noStrike" dirty="0">
                          <a:effectLst/>
                        </a:rPr>
                        <a:t>风险是可以定量的</a:t>
                      </a:r>
                      <a:endParaRPr lang="zh-CN" altLang="en-US" sz="1800" b="1" i="0" u="none" strike="noStrike" dirty="0">
                        <a:solidFill>
                          <a:srgbClr val="000000"/>
                        </a:solidFill>
                        <a:effectLst/>
                        <a:latin typeface="宋体"/>
                      </a:endParaRPr>
                    </a:p>
                  </a:txBody>
                  <a:tcPr marL="6309" marR="6309" marT="63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l" fontAlgn="ctr"/>
                      <a:r>
                        <a:rPr lang="zh-CN" altLang="en-US" sz="1800" b="1" u="none" strike="noStrike" dirty="0" smtClean="0">
                          <a:effectLst/>
                        </a:rPr>
                        <a:t> 风险</a:t>
                      </a:r>
                      <a:r>
                        <a:rPr lang="zh-CN" altLang="en-US" sz="1800" b="1" u="none" strike="noStrike" dirty="0">
                          <a:effectLst/>
                        </a:rPr>
                        <a:t>评估、核算；专业工具</a:t>
                      </a:r>
                      <a:endParaRPr lang="zh-CN" altLang="en-US" sz="1800" b="1" i="0" u="none" strike="noStrike" dirty="0">
                        <a:solidFill>
                          <a:srgbClr val="000000"/>
                        </a:solidFill>
                        <a:effectLst/>
                        <a:latin typeface="宋体"/>
                      </a:endParaRPr>
                    </a:p>
                  </a:txBody>
                  <a:tcPr marL="6309" marR="6309" marT="63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l" fontAlgn="ctr"/>
                      <a:r>
                        <a:rPr lang="zh-CN" altLang="en-US" sz="1800" b="1" u="none" strike="noStrike" dirty="0" smtClean="0">
                          <a:effectLst/>
                        </a:rPr>
                        <a:t> 定性“鸡汤”</a:t>
                      </a:r>
                      <a:endParaRPr lang="zh-CN" altLang="en-US" sz="1800" b="1" i="0" u="none" strike="noStrike" dirty="0">
                        <a:solidFill>
                          <a:srgbClr val="000000"/>
                        </a:solidFill>
                        <a:effectLst/>
                        <a:latin typeface="宋体"/>
                      </a:endParaRPr>
                    </a:p>
                  </a:txBody>
                  <a:tcPr marL="6309" marR="6309" marT="63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extLst>
                  <a:ext uri="{0D108BD9-81ED-4DB2-BD59-A6C34878D82A}">
                    <a16:rowId xmlns="" xmlns:a16="http://schemas.microsoft.com/office/drawing/2014/main" val="10003"/>
                  </a:ext>
                </a:extLst>
              </a:tr>
              <a:tr h="525486">
                <a:tc>
                  <a:txBody>
                    <a:bodyPr/>
                    <a:lstStyle/>
                    <a:p>
                      <a:pPr algn="ctr" fontAlgn="ctr"/>
                      <a:r>
                        <a:rPr lang="en-US" altLang="zh-CN" sz="1800" b="1" u="none" strike="noStrike">
                          <a:effectLst/>
                        </a:rPr>
                        <a:t>4</a:t>
                      </a:r>
                      <a:endParaRPr lang="en-US" altLang="zh-CN" sz="1800" b="1" i="0" u="none" strike="noStrike">
                        <a:solidFill>
                          <a:srgbClr val="000000"/>
                        </a:solidFill>
                        <a:effectLst/>
                        <a:latin typeface="宋体"/>
                      </a:endParaRPr>
                    </a:p>
                  </a:txBody>
                  <a:tcPr marL="6309" marR="6309" marT="63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ctr" fontAlgn="ctr"/>
                      <a:r>
                        <a:rPr lang="zh-CN" altLang="en-US" sz="1800" b="1" u="none" strike="noStrike" dirty="0">
                          <a:effectLst/>
                        </a:rPr>
                        <a:t>风险是可以降低的</a:t>
                      </a:r>
                      <a:endParaRPr lang="zh-CN" altLang="en-US" sz="1800" b="1" i="0" u="none" strike="noStrike" dirty="0">
                        <a:solidFill>
                          <a:srgbClr val="000000"/>
                        </a:solidFill>
                        <a:effectLst/>
                        <a:latin typeface="宋体"/>
                      </a:endParaRPr>
                    </a:p>
                  </a:txBody>
                  <a:tcPr marL="6309" marR="6309" marT="63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l" fontAlgn="ctr"/>
                      <a:r>
                        <a:rPr lang="zh-CN" altLang="en-US" sz="1800" b="1" u="none" strike="noStrike" dirty="0" smtClean="0">
                          <a:effectLst/>
                        </a:rPr>
                        <a:t> 可</a:t>
                      </a:r>
                      <a:r>
                        <a:rPr lang="zh-CN" altLang="en-US" sz="1800" b="1" u="none" strike="noStrike" dirty="0">
                          <a:effectLst/>
                        </a:rPr>
                        <a:t>接受风险</a:t>
                      </a:r>
                      <a:endParaRPr lang="zh-CN" altLang="en-US" sz="1800" b="1" i="0" u="none" strike="noStrike" dirty="0">
                        <a:solidFill>
                          <a:srgbClr val="000000"/>
                        </a:solidFill>
                        <a:effectLst/>
                        <a:latin typeface="宋体"/>
                      </a:endParaRPr>
                    </a:p>
                  </a:txBody>
                  <a:tcPr marL="6309" marR="6309" marT="63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l" fontAlgn="ctr"/>
                      <a:r>
                        <a:rPr lang="zh-CN" altLang="en-US" sz="1800" b="1" u="none" strike="noStrike" dirty="0" smtClean="0">
                          <a:effectLst/>
                        </a:rPr>
                        <a:t> 零</a:t>
                      </a:r>
                      <a:r>
                        <a:rPr lang="zh-CN" altLang="en-US" sz="1800" b="1" u="none" strike="noStrike" dirty="0">
                          <a:effectLst/>
                        </a:rPr>
                        <a:t>风险</a:t>
                      </a:r>
                      <a:endParaRPr lang="zh-CN" altLang="en-US" sz="1800" b="1" i="0" u="none" strike="noStrike" dirty="0">
                        <a:solidFill>
                          <a:srgbClr val="000000"/>
                        </a:solidFill>
                        <a:effectLst/>
                        <a:latin typeface="宋体"/>
                      </a:endParaRPr>
                    </a:p>
                  </a:txBody>
                  <a:tcPr marL="6309" marR="6309" marT="63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extLst>
                  <a:ext uri="{0D108BD9-81ED-4DB2-BD59-A6C34878D82A}">
                    <a16:rowId xmlns="" xmlns:a16="http://schemas.microsoft.com/office/drawing/2014/main" val="10004"/>
                  </a:ext>
                </a:extLst>
              </a:tr>
              <a:tr h="525486">
                <a:tc>
                  <a:txBody>
                    <a:bodyPr/>
                    <a:lstStyle/>
                    <a:p>
                      <a:pPr algn="ctr" fontAlgn="ctr"/>
                      <a:r>
                        <a:rPr lang="en-US" altLang="zh-CN" sz="1800" b="1" u="none" strike="noStrike">
                          <a:effectLst/>
                        </a:rPr>
                        <a:t>5</a:t>
                      </a:r>
                      <a:endParaRPr lang="en-US" altLang="zh-CN" sz="1800" b="1" i="0" u="none" strike="noStrike">
                        <a:solidFill>
                          <a:srgbClr val="000000"/>
                        </a:solidFill>
                        <a:effectLst/>
                        <a:latin typeface="宋体"/>
                      </a:endParaRPr>
                    </a:p>
                  </a:txBody>
                  <a:tcPr marL="6309" marR="6309" marT="63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ctr" fontAlgn="ctr"/>
                      <a:r>
                        <a:rPr lang="zh-CN" altLang="en-US" sz="1800" b="1" u="none" strike="noStrike" dirty="0">
                          <a:effectLst/>
                        </a:rPr>
                        <a:t>风险是可以管控的</a:t>
                      </a:r>
                      <a:endParaRPr lang="zh-CN" altLang="en-US" sz="1800" b="1" i="0" u="none" strike="noStrike" dirty="0">
                        <a:solidFill>
                          <a:srgbClr val="000000"/>
                        </a:solidFill>
                        <a:effectLst/>
                        <a:latin typeface="宋体"/>
                      </a:endParaRPr>
                    </a:p>
                  </a:txBody>
                  <a:tcPr marL="6309" marR="6309" marT="63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l" fontAlgn="ctr"/>
                      <a:r>
                        <a:rPr lang="en-US" altLang="zh-CN" sz="1800" b="1" u="none" strike="noStrike" dirty="0" smtClean="0">
                          <a:effectLst/>
                        </a:rPr>
                        <a:t>  IRCC</a:t>
                      </a:r>
                      <a:r>
                        <a:rPr lang="zh-CN" altLang="en-US" sz="1800" b="1" u="none" strike="noStrike" dirty="0">
                          <a:effectLst/>
                        </a:rPr>
                        <a:t>风险管控层次理论</a:t>
                      </a:r>
                      <a:endParaRPr lang="zh-CN" altLang="en-US" sz="1800" b="1" i="0" u="none" strike="noStrike" dirty="0">
                        <a:solidFill>
                          <a:srgbClr val="000000"/>
                        </a:solidFill>
                        <a:effectLst/>
                        <a:latin typeface="宋体"/>
                      </a:endParaRPr>
                    </a:p>
                  </a:txBody>
                  <a:tcPr marL="6309" marR="6309" marT="63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l" fontAlgn="ctr"/>
                      <a:r>
                        <a:rPr lang="zh-CN" altLang="en-US" sz="1800" b="1" u="none" strike="noStrike" dirty="0" smtClean="0">
                          <a:effectLst/>
                        </a:rPr>
                        <a:t> 本末倒置</a:t>
                      </a:r>
                      <a:endParaRPr lang="zh-CN" altLang="en-US" sz="1800" b="1" i="0" u="none" strike="noStrike" dirty="0">
                        <a:solidFill>
                          <a:srgbClr val="000000"/>
                        </a:solidFill>
                        <a:effectLst/>
                        <a:latin typeface="宋体"/>
                      </a:endParaRPr>
                    </a:p>
                  </a:txBody>
                  <a:tcPr marL="6309" marR="6309" marT="63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extLst>
                  <a:ext uri="{0D108BD9-81ED-4DB2-BD59-A6C34878D82A}">
                    <a16:rowId xmlns="" xmlns:a16="http://schemas.microsoft.com/office/drawing/2014/main" val="10005"/>
                  </a:ext>
                </a:extLst>
              </a:tr>
              <a:tr h="1668652">
                <a:tc>
                  <a:txBody>
                    <a:bodyPr/>
                    <a:lstStyle/>
                    <a:p>
                      <a:pPr algn="ctr" fontAlgn="ctr"/>
                      <a:r>
                        <a:rPr lang="en-US" altLang="zh-CN" sz="1800" b="1" u="none" strike="noStrike">
                          <a:effectLst/>
                        </a:rPr>
                        <a:t>6</a:t>
                      </a:r>
                      <a:endParaRPr lang="en-US" altLang="zh-CN" sz="1800" b="1" i="0" u="none" strike="noStrike">
                        <a:solidFill>
                          <a:srgbClr val="000000"/>
                        </a:solidFill>
                        <a:effectLst/>
                        <a:latin typeface="宋体"/>
                      </a:endParaRPr>
                    </a:p>
                  </a:txBody>
                  <a:tcPr marL="6309" marR="6309" marT="63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ctr" fontAlgn="ctr"/>
                      <a:r>
                        <a:rPr lang="zh-CN" altLang="en-US" sz="1800" b="1" u="none" strike="noStrike" dirty="0">
                          <a:effectLst/>
                        </a:rPr>
                        <a:t>风险在化工的体现</a:t>
                      </a:r>
                      <a:endParaRPr lang="zh-CN" altLang="en-US" sz="1800" b="1" i="0" u="none" strike="noStrike" dirty="0">
                        <a:solidFill>
                          <a:srgbClr val="000000"/>
                        </a:solidFill>
                        <a:effectLst/>
                        <a:latin typeface="宋体"/>
                      </a:endParaRPr>
                    </a:p>
                  </a:txBody>
                  <a:tcPr marL="6309" marR="6309" marT="63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marL="285750" indent="-285750" algn="l" fontAlgn="ctr">
                        <a:buFont typeface="Wingdings" pitchFamily="2" charset="2"/>
                        <a:buChar char="u"/>
                      </a:pPr>
                      <a:r>
                        <a:rPr lang="zh-CN" altLang="en-US" sz="1600" b="1" u="none" strike="noStrike" dirty="0">
                          <a:solidFill>
                            <a:srgbClr val="0000FF"/>
                          </a:solidFill>
                          <a:effectLst/>
                        </a:rPr>
                        <a:t>化学物质本身</a:t>
                      </a:r>
                      <a:r>
                        <a:rPr lang="zh-CN" altLang="en-US" sz="1600" b="1" u="none" strike="noStrike" dirty="0" smtClean="0">
                          <a:solidFill>
                            <a:srgbClr val="0000FF"/>
                          </a:solidFill>
                          <a:effectLst/>
                        </a:rPr>
                        <a:t>的风险</a:t>
                      </a:r>
                      <a:endParaRPr lang="en-US" altLang="zh-CN" sz="1600" b="1" u="none" strike="noStrike" dirty="0" smtClean="0">
                        <a:solidFill>
                          <a:srgbClr val="0000FF"/>
                        </a:solidFill>
                        <a:effectLst/>
                      </a:endParaRPr>
                    </a:p>
                    <a:p>
                      <a:pPr marL="285750" indent="-285750" algn="l" fontAlgn="ctr">
                        <a:buFont typeface="Wingdings" pitchFamily="2" charset="2"/>
                        <a:buChar char="u"/>
                      </a:pPr>
                      <a:r>
                        <a:rPr lang="zh-CN" altLang="en-US" sz="1600" b="1" u="none" strike="noStrike" dirty="0" smtClean="0">
                          <a:solidFill>
                            <a:srgbClr val="0000FF"/>
                          </a:solidFill>
                          <a:effectLst/>
                        </a:rPr>
                        <a:t>化学反应风险</a:t>
                      </a:r>
                      <a:endParaRPr lang="en-US" altLang="zh-CN" sz="1600" b="1" u="none" strike="noStrike" dirty="0" smtClean="0">
                        <a:solidFill>
                          <a:srgbClr val="0000FF"/>
                        </a:solidFill>
                        <a:effectLst/>
                      </a:endParaRPr>
                    </a:p>
                    <a:p>
                      <a:pPr marL="285750" indent="-285750" algn="l" fontAlgn="ctr">
                        <a:buFont typeface="Wingdings" pitchFamily="2" charset="2"/>
                        <a:buChar char="u"/>
                      </a:pPr>
                      <a:r>
                        <a:rPr lang="zh-CN" altLang="en-US" sz="1600" b="1" u="none" strike="noStrike" dirty="0" smtClean="0">
                          <a:solidFill>
                            <a:srgbClr val="0000FF"/>
                          </a:solidFill>
                          <a:effectLst/>
                        </a:rPr>
                        <a:t>工艺</a:t>
                      </a:r>
                      <a:r>
                        <a:rPr lang="zh-CN" altLang="en-US" sz="1600" b="1" u="none" strike="noStrike" dirty="0">
                          <a:solidFill>
                            <a:srgbClr val="0000FF"/>
                          </a:solidFill>
                          <a:effectLst/>
                        </a:rPr>
                        <a:t>运行、控制</a:t>
                      </a:r>
                      <a:r>
                        <a:rPr lang="zh-CN" altLang="en-US" sz="1600" b="1" u="none" strike="noStrike" dirty="0" smtClean="0">
                          <a:solidFill>
                            <a:srgbClr val="0000FF"/>
                          </a:solidFill>
                          <a:effectLst/>
                        </a:rPr>
                        <a:t>风险</a:t>
                      </a:r>
                      <a:endParaRPr lang="en-US" altLang="zh-CN" sz="1600" b="1" u="none" strike="noStrike" dirty="0" smtClean="0">
                        <a:solidFill>
                          <a:srgbClr val="0000FF"/>
                        </a:solidFill>
                        <a:effectLst/>
                      </a:endParaRPr>
                    </a:p>
                    <a:p>
                      <a:pPr marL="285750" indent="-285750" algn="l" fontAlgn="ctr">
                        <a:buFont typeface="Wingdings" pitchFamily="2" charset="2"/>
                        <a:buChar char="u"/>
                      </a:pPr>
                      <a:r>
                        <a:rPr lang="zh-CN" altLang="en-US" sz="1600" b="1" u="none" strike="noStrike" dirty="0" smtClean="0">
                          <a:solidFill>
                            <a:srgbClr val="0000FF"/>
                          </a:solidFill>
                          <a:effectLst/>
                        </a:rPr>
                        <a:t>化学</a:t>
                      </a:r>
                      <a:r>
                        <a:rPr lang="zh-CN" altLang="en-US" sz="1600" b="1" u="none" strike="noStrike" dirty="0">
                          <a:solidFill>
                            <a:srgbClr val="0000FF"/>
                          </a:solidFill>
                          <a:effectLst/>
                        </a:rPr>
                        <a:t>物质储存</a:t>
                      </a:r>
                      <a:r>
                        <a:rPr lang="zh-CN" altLang="en-US" sz="1600" b="1" u="none" strike="noStrike" dirty="0" smtClean="0">
                          <a:solidFill>
                            <a:srgbClr val="0000FF"/>
                          </a:solidFill>
                          <a:effectLst/>
                        </a:rPr>
                        <a:t>风险</a:t>
                      </a:r>
                      <a:endParaRPr lang="en-US" altLang="zh-CN" sz="1600" b="1" u="none" strike="noStrike" dirty="0" smtClean="0">
                        <a:solidFill>
                          <a:srgbClr val="0000FF"/>
                        </a:solidFill>
                        <a:effectLst/>
                      </a:endParaRPr>
                    </a:p>
                    <a:p>
                      <a:pPr marL="285750" indent="-285750" algn="l" fontAlgn="ctr">
                        <a:buFont typeface="Wingdings" pitchFamily="2" charset="2"/>
                        <a:buChar char="u"/>
                      </a:pPr>
                      <a:r>
                        <a:rPr lang="zh-CN" altLang="en-US" sz="1600" b="1" u="none" strike="noStrike" dirty="0" smtClean="0">
                          <a:solidFill>
                            <a:srgbClr val="0000FF"/>
                          </a:solidFill>
                          <a:effectLst/>
                        </a:rPr>
                        <a:t>设备设施完好性风险</a:t>
                      </a:r>
                      <a:endParaRPr lang="en-US" altLang="zh-CN" sz="1600" b="1" u="none" strike="noStrike" dirty="0" smtClean="0">
                        <a:solidFill>
                          <a:srgbClr val="0000FF"/>
                        </a:solidFill>
                        <a:effectLst/>
                      </a:endParaRPr>
                    </a:p>
                    <a:p>
                      <a:pPr marL="285750" indent="-285750" algn="l" fontAlgn="ctr">
                        <a:buFont typeface="Wingdings" pitchFamily="2" charset="2"/>
                        <a:buChar char="u"/>
                      </a:pPr>
                      <a:r>
                        <a:rPr lang="zh-CN" altLang="en-US" sz="1600" b="1" u="none" strike="noStrike" dirty="0" smtClean="0">
                          <a:solidFill>
                            <a:srgbClr val="0000FF"/>
                          </a:solidFill>
                          <a:effectLst/>
                        </a:rPr>
                        <a:t>人员作业风险</a:t>
                      </a:r>
                      <a:endParaRPr lang="zh-CN" altLang="en-US" sz="1600" b="1" i="0" u="none" strike="noStrike" dirty="0">
                        <a:solidFill>
                          <a:srgbClr val="0000FF"/>
                        </a:solidFill>
                        <a:effectLst/>
                        <a:latin typeface="宋体"/>
                      </a:endParaRPr>
                    </a:p>
                  </a:txBody>
                  <a:tcPr marL="6309" marR="6309" marT="63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l" fontAlgn="ctr"/>
                      <a:r>
                        <a:rPr lang="zh-CN" altLang="en-US" sz="1800" b="1" u="none" strike="noStrike" dirty="0" smtClean="0">
                          <a:effectLst/>
                        </a:rPr>
                        <a:t> 纸上谈兵，不切实际</a:t>
                      </a:r>
                      <a:endParaRPr lang="zh-CN" altLang="en-US" sz="1800" b="1" i="0" u="none" strike="noStrike" dirty="0">
                        <a:solidFill>
                          <a:srgbClr val="000000"/>
                        </a:solidFill>
                        <a:effectLst/>
                        <a:latin typeface="宋体"/>
                      </a:endParaRPr>
                    </a:p>
                  </a:txBody>
                  <a:tcPr marL="6309" marR="6309" marT="63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extLst>
                  <a:ext uri="{0D108BD9-81ED-4DB2-BD59-A6C34878D82A}">
                    <a16:rowId xmlns="" xmlns:a16="http://schemas.microsoft.com/office/drawing/2014/main" val="10006"/>
                  </a:ext>
                </a:extLst>
              </a:tr>
              <a:tr h="479391">
                <a:tc>
                  <a:txBody>
                    <a:bodyPr/>
                    <a:lstStyle/>
                    <a:p>
                      <a:pPr algn="ctr" fontAlgn="ctr"/>
                      <a:r>
                        <a:rPr lang="en-US" altLang="zh-CN" sz="1800" b="1" u="none" strike="noStrike">
                          <a:effectLst/>
                        </a:rPr>
                        <a:t>7</a:t>
                      </a:r>
                      <a:endParaRPr lang="en-US" altLang="zh-CN" sz="1800" b="1" i="0" u="none" strike="noStrike">
                        <a:solidFill>
                          <a:srgbClr val="000000"/>
                        </a:solidFill>
                        <a:effectLst/>
                        <a:latin typeface="宋体"/>
                      </a:endParaRPr>
                    </a:p>
                  </a:txBody>
                  <a:tcPr marL="6309" marR="6309" marT="63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ctr" fontAlgn="ctr"/>
                      <a:r>
                        <a:rPr lang="zh-CN" altLang="en-US" sz="1800" b="1" u="none" strike="noStrike" dirty="0">
                          <a:effectLst/>
                        </a:rPr>
                        <a:t>风险管理是系统的</a:t>
                      </a:r>
                      <a:endParaRPr lang="zh-CN" altLang="en-US" sz="1800" b="1" i="0" u="none" strike="noStrike" dirty="0">
                        <a:solidFill>
                          <a:srgbClr val="000000"/>
                        </a:solidFill>
                        <a:effectLst/>
                        <a:latin typeface="宋体"/>
                      </a:endParaRPr>
                    </a:p>
                  </a:txBody>
                  <a:tcPr marL="6309" marR="6309" marT="63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l" fontAlgn="ctr"/>
                      <a:r>
                        <a:rPr lang="zh-CN" altLang="en-US" sz="1800" b="1" u="none" strike="noStrike" dirty="0" smtClean="0">
                          <a:effectLst/>
                        </a:rPr>
                        <a:t> 安全发展，时空管控</a:t>
                      </a:r>
                      <a:endParaRPr lang="zh-CN" altLang="en-US" sz="1800" b="1" i="0" u="none" strike="noStrike" dirty="0">
                        <a:solidFill>
                          <a:srgbClr val="000000"/>
                        </a:solidFill>
                        <a:effectLst/>
                        <a:latin typeface="宋体"/>
                      </a:endParaRPr>
                    </a:p>
                  </a:txBody>
                  <a:tcPr marL="6309" marR="6309" marT="63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l" fontAlgn="ctr"/>
                      <a:r>
                        <a:rPr lang="zh-CN" altLang="en-US" sz="1800" b="1" u="none" strike="noStrike" dirty="0" smtClean="0">
                          <a:effectLst/>
                        </a:rPr>
                        <a:t> 孤立安全，</a:t>
                      </a:r>
                      <a:r>
                        <a:rPr lang="zh-CN" altLang="en-US" sz="1800" b="1" u="none" strike="noStrike" dirty="0">
                          <a:effectLst/>
                        </a:rPr>
                        <a:t>以偏概全</a:t>
                      </a:r>
                      <a:endParaRPr lang="zh-CN" altLang="en-US" sz="1800" b="1" i="0" u="none" strike="noStrike" dirty="0">
                        <a:solidFill>
                          <a:srgbClr val="000000"/>
                        </a:solidFill>
                        <a:effectLst/>
                        <a:latin typeface="宋体"/>
                      </a:endParaRPr>
                    </a:p>
                  </a:txBody>
                  <a:tcPr marL="6309" marR="6309" marT="63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extLst>
                  <a:ext uri="{0D108BD9-81ED-4DB2-BD59-A6C34878D82A}">
                    <a16:rowId xmlns="" xmlns:a16="http://schemas.microsoft.com/office/drawing/2014/main" val="10007"/>
                  </a:ext>
                </a:extLst>
              </a:tr>
            </a:tbl>
          </a:graphicData>
        </a:graphic>
      </p:graphicFrame>
      <p:sp>
        <p:nvSpPr>
          <p:cNvPr id="4" name="内容占位符 2"/>
          <p:cNvSpPr txBox="1"/>
          <p:nvPr/>
        </p:nvSpPr>
        <p:spPr>
          <a:xfrm>
            <a:off x="3694706" y="1059524"/>
            <a:ext cx="4650436" cy="451807"/>
          </a:xfrm>
          <a:prstGeom prst="rect">
            <a:avLst/>
          </a:prstGeom>
          <a:solidFill>
            <a:srgbClr val="CC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lnRef>
          <a:fillRef idx="1">
            <a:schemeClr val="lt1"/>
          </a:fillRef>
          <a:effectRef idx="0">
            <a:schemeClr val="accent5"/>
          </a:effectRef>
          <a:fontRef idx="minor">
            <a:schemeClr val="dk1"/>
          </a:fontRef>
        </p:style>
        <p:txBody>
          <a:bodyPr/>
          <a:lstStyle>
            <a:lvl1pPr marL="257175" indent="-257175" algn="l" defTabSz="0" rtl="0" eaLnBrk="0" fontAlgn="base" hangingPunct="0">
              <a:spcBef>
                <a:spcPct val="20000"/>
              </a:spcBef>
              <a:spcAft>
                <a:spcPct val="0"/>
              </a:spcAft>
              <a:buFont typeface="Arial" panose="020B0604020202020204" pitchFamily="34" charset="0"/>
              <a:buChar char="•"/>
              <a:defRPr sz="2100">
                <a:solidFill>
                  <a:schemeClr val="tx1"/>
                </a:solidFill>
                <a:latin typeface="+mn-lt"/>
                <a:ea typeface="+mn-ea"/>
                <a:cs typeface="+mn-cs"/>
                <a:sym typeface="Arial" panose="020B0604020202020204" pitchFamily="34" charset="0"/>
              </a:defRPr>
            </a:lvl1pPr>
            <a:lvl2pPr marL="557530" indent="-21463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Arial" panose="020B0604020202020204" pitchFamily="34" charset="0"/>
              </a:defRPr>
            </a:lvl2pPr>
            <a:lvl3pPr marL="857250" indent="-171450" algn="l" defTabSz="0" rtl="0" eaLnBrk="0" fontAlgn="base" hangingPunct="0">
              <a:spcBef>
                <a:spcPct val="20000"/>
              </a:spcBef>
              <a:spcAft>
                <a:spcPct val="0"/>
              </a:spcAft>
              <a:buFont typeface="Arial" panose="020B0604020202020204" pitchFamily="34" charset="0"/>
              <a:buChar char="•"/>
              <a:defRPr sz="1500">
                <a:solidFill>
                  <a:schemeClr val="tx1"/>
                </a:solidFill>
                <a:latin typeface="+mn-lt"/>
                <a:ea typeface="+mn-ea"/>
                <a:sym typeface="Arial" panose="020B0604020202020204" pitchFamily="34" charset="0"/>
              </a:defRPr>
            </a:lvl3pPr>
            <a:lvl4pPr marL="1200150" indent="-171450" algn="l" defTabSz="0" rtl="0" eaLnBrk="0" fontAlgn="base" hangingPunct="0">
              <a:spcBef>
                <a:spcPct val="20000"/>
              </a:spcBef>
              <a:spcAft>
                <a:spcPct val="0"/>
              </a:spcAft>
              <a:buFont typeface="Arial" panose="020B0604020202020204" pitchFamily="34" charset="0"/>
              <a:buChar char="–"/>
              <a:defRPr sz="1350">
                <a:solidFill>
                  <a:schemeClr val="tx1"/>
                </a:solidFill>
                <a:latin typeface="+mn-lt"/>
                <a:ea typeface="+mn-ea"/>
                <a:sym typeface="Arial" panose="020B0604020202020204" pitchFamily="34" charset="0"/>
              </a:defRPr>
            </a:lvl4pPr>
            <a:lvl5pPr marL="1543050" indent="-171450" algn="l" defTabSz="0" rtl="0" eaLnBrk="0" fontAlgn="base" hangingPunct="0">
              <a:spcBef>
                <a:spcPct val="20000"/>
              </a:spcBef>
              <a:spcAft>
                <a:spcPct val="0"/>
              </a:spcAft>
              <a:buFont typeface="Arial" panose="020B0604020202020204" pitchFamily="34" charset="0"/>
              <a:buChar char="»"/>
              <a:defRPr sz="1350">
                <a:solidFill>
                  <a:schemeClr val="tx1"/>
                </a:solidFill>
                <a:latin typeface="+mn-lt"/>
                <a:ea typeface="+mn-ea"/>
                <a:sym typeface="Arial" panose="020B0604020202020204" pitchFamily="34" charset="0"/>
              </a:defRPr>
            </a:lvl5pPr>
            <a:lvl6pPr marL="1885950" indent="-171450" algn="l" defTabSz="0" rtl="0" eaLnBrk="0" fontAlgn="base" hangingPunct="0">
              <a:spcBef>
                <a:spcPct val="20000"/>
              </a:spcBef>
              <a:spcAft>
                <a:spcPct val="0"/>
              </a:spcAft>
              <a:buFont typeface="Arial" panose="020B0604020202020204" pitchFamily="34" charset="0"/>
              <a:buChar char="»"/>
              <a:defRPr sz="1350">
                <a:solidFill>
                  <a:schemeClr val="tx1"/>
                </a:solidFill>
                <a:latin typeface="+mn-lt"/>
                <a:ea typeface="+mn-ea"/>
                <a:sym typeface="Arial" panose="020B0604020202020204" pitchFamily="34" charset="0"/>
              </a:defRPr>
            </a:lvl6pPr>
            <a:lvl7pPr marL="2228850" indent="-171450" algn="l" defTabSz="0" rtl="0" eaLnBrk="0" fontAlgn="base" hangingPunct="0">
              <a:spcBef>
                <a:spcPct val="20000"/>
              </a:spcBef>
              <a:spcAft>
                <a:spcPct val="0"/>
              </a:spcAft>
              <a:buFont typeface="Arial" panose="020B0604020202020204" pitchFamily="34" charset="0"/>
              <a:buChar char="»"/>
              <a:defRPr sz="1350">
                <a:solidFill>
                  <a:schemeClr val="tx1"/>
                </a:solidFill>
                <a:latin typeface="+mn-lt"/>
                <a:ea typeface="+mn-ea"/>
                <a:sym typeface="Arial" panose="020B0604020202020204" pitchFamily="34" charset="0"/>
              </a:defRPr>
            </a:lvl7pPr>
            <a:lvl8pPr marL="2571750" indent="-171450" algn="l" defTabSz="0" rtl="0" eaLnBrk="0" fontAlgn="base" hangingPunct="0">
              <a:spcBef>
                <a:spcPct val="20000"/>
              </a:spcBef>
              <a:spcAft>
                <a:spcPct val="0"/>
              </a:spcAft>
              <a:buFont typeface="Arial" panose="020B0604020202020204" pitchFamily="34" charset="0"/>
              <a:buChar char="»"/>
              <a:defRPr sz="1350">
                <a:solidFill>
                  <a:schemeClr val="tx1"/>
                </a:solidFill>
                <a:latin typeface="+mn-lt"/>
                <a:ea typeface="+mn-ea"/>
                <a:sym typeface="Arial" panose="020B0604020202020204" pitchFamily="34" charset="0"/>
              </a:defRPr>
            </a:lvl8pPr>
            <a:lvl9pPr marL="2914650" indent="-171450" algn="l" defTabSz="0" rtl="0" eaLnBrk="0" fontAlgn="base" hangingPunct="0">
              <a:spcBef>
                <a:spcPct val="20000"/>
              </a:spcBef>
              <a:spcAft>
                <a:spcPct val="0"/>
              </a:spcAft>
              <a:buFont typeface="Arial" panose="020B0604020202020204" pitchFamily="34" charset="0"/>
              <a:buChar char="»"/>
              <a:defRPr sz="1350">
                <a:solidFill>
                  <a:schemeClr val="tx1"/>
                </a:solidFill>
                <a:latin typeface="+mn-lt"/>
                <a:ea typeface="+mn-ea"/>
                <a:sym typeface="Arial" panose="020B0604020202020204" pitchFamily="34" charset="0"/>
              </a:defRPr>
            </a:lvl9pPr>
          </a:lstStyle>
          <a:p>
            <a:pPr marL="0" indent="0" algn="ctr">
              <a:lnSpc>
                <a:spcPts val="2981"/>
              </a:lnSpc>
              <a:buNone/>
              <a:defRPr/>
            </a:pPr>
            <a:r>
              <a:rPr lang="zh-CN" altLang="zh-CN" sz="2385" kern="0" dirty="0">
                <a:solidFill>
                  <a:srgbClr val="0000FF"/>
                </a:solidFill>
                <a:latin typeface="华文中宋" pitchFamily="2" charset="-122"/>
                <a:ea typeface="华文中宋" pitchFamily="2" charset="-122"/>
              </a:rPr>
              <a:t>风</a:t>
            </a:r>
            <a:r>
              <a:rPr lang="en-US" altLang="zh-CN" sz="2385" kern="0" dirty="0">
                <a:solidFill>
                  <a:srgbClr val="0000FF"/>
                </a:solidFill>
                <a:latin typeface="华文中宋" pitchFamily="2" charset="-122"/>
                <a:ea typeface="华文中宋" pitchFamily="2" charset="-122"/>
              </a:rPr>
              <a:t> </a:t>
            </a:r>
            <a:r>
              <a:rPr lang="zh-CN" altLang="zh-CN" sz="2385" kern="0" dirty="0">
                <a:solidFill>
                  <a:srgbClr val="0000FF"/>
                </a:solidFill>
                <a:latin typeface="华文中宋" pitchFamily="2" charset="-122"/>
                <a:ea typeface="华文中宋" pitchFamily="2" charset="-122"/>
              </a:rPr>
              <a:t>险</a:t>
            </a:r>
            <a:r>
              <a:rPr lang="en-US" altLang="zh-CN" sz="2385" kern="0" dirty="0">
                <a:solidFill>
                  <a:srgbClr val="0000FF"/>
                </a:solidFill>
                <a:latin typeface="华文中宋" pitchFamily="2" charset="-122"/>
                <a:ea typeface="华文中宋" pitchFamily="2" charset="-122"/>
              </a:rPr>
              <a:t> </a:t>
            </a:r>
            <a:r>
              <a:rPr lang="zh-CN" altLang="zh-CN" sz="2385" kern="0" dirty="0">
                <a:solidFill>
                  <a:srgbClr val="0000FF"/>
                </a:solidFill>
                <a:latin typeface="华文中宋" pitchFamily="2" charset="-122"/>
                <a:ea typeface="华文中宋" pitchFamily="2" charset="-122"/>
              </a:rPr>
              <a:t>管</a:t>
            </a:r>
            <a:r>
              <a:rPr lang="en-US" altLang="zh-CN" sz="2385" kern="0" dirty="0">
                <a:solidFill>
                  <a:srgbClr val="0000FF"/>
                </a:solidFill>
                <a:latin typeface="华文中宋" pitchFamily="2" charset="-122"/>
                <a:ea typeface="华文中宋" pitchFamily="2" charset="-122"/>
              </a:rPr>
              <a:t> </a:t>
            </a:r>
            <a:r>
              <a:rPr lang="zh-CN" altLang="zh-CN" sz="2385" kern="0" dirty="0">
                <a:solidFill>
                  <a:srgbClr val="0000FF"/>
                </a:solidFill>
                <a:latin typeface="华文中宋" pitchFamily="2" charset="-122"/>
                <a:ea typeface="华文中宋" pitchFamily="2" charset="-122"/>
              </a:rPr>
              <a:t>理</a:t>
            </a:r>
            <a:r>
              <a:rPr lang="en-US" altLang="zh-CN" sz="2385" kern="0" dirty="0">
                <a:solidFill>
                  <a:srgbClr val="0000FF"/>
                </a:solidFill>
                <a:latin typeface="华文中宋" pitchFamily="2" charset="-122"/>
                <a:ea typeface="华文中宋" pitchFamily="2" charset="-122"/>
              </a:rPr>
              <a:t> </a:t>
            </a:r>
            <a:r>
              <a:rPr lang="zh-CN" altLang="en-US" sz="2385" kern="0" dirty="0">
                <a:solidFill>
                  <a:srgbClr val="0000FF"/>
                </a:solidFill>
                <a:latin typeface="华文中宋" pitchFamily="2" charset="-122"/>
                <a:ea typeface="华文中宋" pitchFamily="2" charset="-122"/>
              </a:rPr>
              <a:t>概 论</a:t>
            </a:r>
          </a:p>
        </p:txBody>
      </p:sp>
      <p:sp>
        <p:nvSpPr>
          <p:cNvPr id="5" name="文本框 4"/>
          <p:cNvSpPr txBox="1">
            <a:spLocks noChangeArrowheads="1"/>
          </p:cNvSpPr>
          <p:nvPr/>
        </p:nvSpPr>
        <p:spPr bwMode="auto">
          <a:xfrm>
            <a:off x="361855" y="172014"/>
            <a:ext cx="3141836" cy="523220"/>
          </a:xfrm>
          <a:prstGeom prst="rect">
            <a:avLst/>
          </a:prstGeom>
          <a:solidFill>
            <a:srgbClr val="7030A0"/>
          </a:solidFill>
          <a:ln>
            <a:noFill/>
          </a:ln>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zh-CN" altLang="en-US" sz="2800" b="1" smtClean="0">
                <a:solidFill>
                  <a:srgbClr val="FFC000"/>
                </a:solidFill>
                <a:latin typeface="微软雅黑" panose="020B0503020204020204" pitchFamily="34" charset="-122"/>
                <a:ea typeface="微软雅黑" panose="020B0503020204020204" pitchFamily="34" charset="-122"/>
              </a:rPr>
              <a:t>风险管理</a:t>
            </a:r>
            <a:endParaRPr lang="zh-CN" altLang="en-US" sz="2800" b="1" dirty="0">
              <a:solidFill>
                <a:srgbClr val="FFC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0419842"/>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椭圆 5"/>
          <p:cNvSpPr>
            <a:spLocks noChangeArrowheads="1"/>
          </p:cNvSpPr>
          <p:nvPr/>
        </p:nvSpPr>
        <p:spPr bwMode="auto">
          <a:xfrm>
            <a:off x="2545682" y="1072902"/>
            <a:ext cx="7160230" cy="5540956"/>
          </a:xfrm>
          <a:prstGeom prst="ellipse">
            <a:avLst/>
          </a:prstGeom>
          <a:solidFill>
            <a:schemeClr val="accent1"/>
          </a:solidFill>
          <a:ln w="9525" algn="ctr">
            <a:solidFill>
              <a:schemeClr val="tx1"/>
            </a:solidFill>
            <a:round/>
            <a:headEnd/>
            <a:tailEnd/>
          </a:ln>
        </p:spPr>
        <p:txBody>
          <a:bodyPr lIns="68139" tIns="34070" rIns="68139" bIns="3407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lang="zh-CN" altLang="en-US" sz="1793" b="1">
              <a:latin typeface="Arial" panose="020B0604020202020204" pitchFamily="34" charset="0"/>
              <a:ea typeface="宋体" panose="02010600030101010101" pitchFamily="2" charset="-122"/>
            </a:endParaRPr>
          </a:p>
        </p:txBody>
      </p:sp>
      <p:sp>
        <p:nvSpPr>
          <p:cNvPr id="128003" name="矩形 2"/>
          <p:cNvSpPr>
            <a:spLocks noChangeArrowheads="1"/>
          </p:cNvSpPr>
          <p:nvPr/>
        </p:nvSpPr>
        <p:spPr bwMode="auto">
          <a:xfrm>
            <a:off x="4365784" y="2039090"/>
            <a:ext cx="3575372" cy="1804290"/>
          </a:xfrm>
          <a:prstGeom prst="rect">
            <a:avLst/>
          </a:prstGeom>
          <a:solidFill>
            <a:schemeClr val="accent1"/>
          </a:solidFill>
          <a:ln w="9525" algn="ctr">
            <a:solidFill>
              <a:schemeClr val="tx1"/>
            </a:solidFill>
            <a:round/>
            <a:headEnd/>
            <a:tailEnd/>
          </a:ln>
        </p:spPr>
        <p:txBody>
          <a:bodyPr lIns="68139" tIns="34070" rIns="68139" bIns="3407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lang="zh-CN" altLang="en-US" sz="1793" b="1">
              <a:latin typeface="Arial" panose="020B0604020202020204" pitchFamily="34" charset="0"/>
              <a:ea typeface="宋体" panose="02010600030101010101" pitchFamily="2" charset="-122"/>
            </a:endParaRPr>
          </a:p>
        </p:txBody>
      </p:sp>
      <p:sp>
        <p:nvSpPr>
          <p:cNvPr id="128004" name="矩形 1"/>
          <p:cNvSpPr>
            <a:spLocks noChangeArrowheads="1"/>
          </p:cNvSpPr>
          <p:nvPr/>
        </p:nvSpPr>
        <p:spPr bwMode="auto">
          <a:xfrm>
            <a:off x="4365784" y="3949329"/>
            <a:ext cx="3581697" cy="1605043"/>
          </a:xfrm>
          <a:prstGeom prst="rect">
            <a:avLst/>
          </a:prstGeom>
          <a:solidFill>
            <a:schemeClr val="accent1"/>
          </a:solidFill>
          <a:ln w="9525" algn="ctr">
            <a:solidFill>
              <a:schemeClr val="tx1"/>
            </a:solidFill>
            <a:round/>
            <a:headEnd/>
            <a:tailEnd/>
          </a:ln>
        </p:spPr>
        <p:txBody>
          <a:bodyPr lIns="68139" tIns="34070" rIns="68139" bIns="3407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lang="zh-CN" altLang="en-US" sz="1793" b="1">
              <a:latin typeface="Arial" panose="020B0604020202020204" pitchFamily="34" charset="0"/>
              <a:ea typeface="宋体" panose="02010600030101010101" pitchFamily="2" charset="-122"/>
            </a:endParaRPr>
          </a:p>
        </p:txBody>
      </p:sp>
      <p:sp>
        <p:nvSpPr>
          <p:cNvPr id="4" name="灯片编号占位符 3"/>
          <p:cNvSpPr>
            <a:spLocks noGrp="1"/>
          </p:cNvSpPr>
          <p:nvPr>
            <p:ph type="sldNum" sz="quarter" idx="4294967295"/>
          </p:nvPr>
        </p:nvSpPr>
        <p:spPr>
          <a:xfrm>
            <a:off x="9467850" y="6337300"/>
            <a:ext cx="2724150" cy="361950"/>
          </a:xfrm>
        </p:spPr>
        <p:txBody>
          <a:bodyPr lIns="90852" tIns="45427" rIns="90852" bIns="45427" rtlCol="0"/>
          <a:lstStyle>
            <a:defPPr>
              <a:defRPr lang="zh-CN"/>
            </a:defPPr>
            <a:lvl1pPr marL="0" algn="r" defTabSz="908557" rtl="0" eaLnBrk="1" latinLnBrk="0" hangingPunct="1">
              <a:defRPr sz="1192" kern="1200">
                <a:solidFill>
                  <a:schemeClr val="tx1">
                    <a:tint val="75000"/>
                  </a:schemeClr>
                </a:solidFill>
                <a:latin typeface="+mn-lt"/>
                <a:ea typeface="+mn-ea"/>
                <a:cs typeface="+mn-cs"/>
              </a:defRPr>
            </a:lvl1pPr>
            <a:lvl2pPr marL="454278" algn="l" defTabSz="908557" rtl="0" eaLnBrk="1" latinLnBrk="0" hangingPunct="1">
              <a:defRPr sz="1788" kern="1200">
                <a:solidFill>
                  <a:schemeClr val="tx1"/>
                </a:solidFill>
                <a:latin typeface="+mn-lt"/>
                <a:ea typeface="+mn-ea"/>
                <a:cs typeface="+mn-cs"/>
              </a:defRPr>
            </a:lvl2pPr>
            <a:lvl3pPr marL="908557" algn="l" defTabSz="908557" rtl="0" eaLnBrk="1" latinLnBrk="0" hangingPunct="1">
              <a:defRPr sz="1788" kern="1200">
                <a:solidFill>
                  <a:schemeClr val="tx1"/>
                </a:solidFill>
                <a:latin typeface="+mn-lt"/>
                <a:ea typeface="+mn-ea"/>
                <a:cs typeface="+mn-cs"/>
              </a:defRPr>
            </a:lvl3pPr>
            <a:lvl4pPr marL="1362835" algn="l" defTabSz="908557" rtl="0" eaLnBrk="1" latinLnBrk="0" hangingPunct="1">
              <a:defRPr sz="1788" kern="1200">
                <a:solidFill>
                  <a:schemeClr val="tx1"/>
                </a:solidFill>
                <a:latin typeface="+mn-lt"/>
                <a:ea typeface="+mn-ea"/>
                <a:cs typeface="+mn-cs"/>
              </a:defRPr>
            </a:lvl4pPr>
            <a:lvl5pPr marL="1817114" algn="l" defTabSz="908557" rtl="0" eaLnBrk="1" latinLnBrk="0" hangingPunct="1">
              <a:defRPr sz="1788" kern="1200">
                <a:solidFill>
                  <a:schemeClr val="tx1"/>
                </a:solidFill>
                <a:latin typeface="+mn-lt"/>
                <a:ea typeface="+mn-ea"/>
                <a:cs typeface="+mn-cs"/>
              </a:defRPr>
            </a:lvl5pPr>
            <a:lvl6pPr marL="2271392" algn="l" defTabSz="908557" rtl="0" eaLnBrk="1" latinLnBrk="0" hangingPunct="1">
              <a:defRPr sz="1788" kern="1200">
                <a:solidFill>
                  <a:schemeClr val="tx1"/>
                </a:solidFill>
                <a:latin typeface="+mn-lt"/>
                <a:ea typeface="+mn-ea"/>
                <a:cs typeface="+mn-cs"/>
              </a:defRPr>
            </a:lvl6pPr>
            <a:lvl7pPr marL="2725670" algn="l" defTabSz="908557" rtl="0" eaLnBrk="1" latinLnBrk="0" hangingPunct="1">
              <a:defRPr sz="1788" kern="1200">
                <a:solidFill>
                  <a:schemeClr val="tx1"/>
                </a:solidFill>
                <a:latin typeface="+mn-lt"/>
                <a:ea typeface="+mn-ea"/>
                <a:cs typeface="+mn-cs"/>
              </a:defRPr>
            </a:lvl7pPr>
            <a:lvl8pPr marL="3179949" algn="l" defTabSz="908557" rtl="0" eaLnBrk="1" latinLnBrk="0" hangingPunct="1">
              <a:defRPr sz="1788" kern="1200">
                <a:solidFill>
                  <a:schemeClr val="tx1"/>
                </a:solidFill>
                <a:latin typeface="+mn-lt"/>
                <a:ea typeface="+mn-ea"/>
                <a:cs typeface="+mn-cs"/>
              </a:defRPr>
            </a:lvl8pPr>
            <a:lvl9pPr marL="3634227" algn="l" defTabSz="908557" rtl="0" eaLnBrk="1" latinLnBrk="0" hangingPunct="1">
              <a:defRPr sz="1788" kern="1200">
                <a:solidFill>
                  <a:schemeClr val="tx1"/>
                </a:solidFill>
                <a:latin typeface="+mn-lt"/>
                <a:ea typeface="+mn-ea"/>
                <a:cs typeface="+mn-cs"/>
              </a:defRPr>
            </a:lvl9pPr>
          </a:lstStyle>
          <a:p>
            <a:pPr>
              <a:defRPr/>
            </a:pPr>
            <a:fld id="{2E65480F-50FE-4590-BA5F-BEBA6D9802D6}" type="slidenum">
              <a:rPr lang="zh-CN" altLang="en-US" smtClean="0"/>
              <a:pPr>
                <a:defRPr/>
              </a:pPr>
              <a:t>39</a:t>
            </a:fld>
            <a:endParaRPr lang="en-US" altLang="zh-CN"/>
          </a:p>
        </p:txBody>
      </p:sp>
      <p:grpSp>
        <p:nvGrpSpPr>
          <p:cNvPr id="5" name="Group 25"/>
          <p:cNvGrpSpPr/>
          <p:nvPr/>
        </p:nvGrpSpPr>
        <p:grpSpPr bwMode="auto">
          <a:xfrm>
            <a:off x="5021830" y="2086319"/>
            <a:ext cx="2429825" cy="3342004"/>
            <a:chOff x="3431" y="257"/>
            <a:chExt cx="2054" cy="3143"/>
          </a:xfrm>
          <a:solidFill>
            <a:srgbClr val="0070C0"/>
          </a:solidFill>
        </p:grpSpPr>
        <p:sp>
          <p:nvSpPr>
            <p:cNvPr id="7" name="Text Box 13"/>
            <p:cNvSpPr txBox="1">
              <a:spLocks noChangeArrowheads="1"/>
            </p:cNvSpPr>
            <p:nvPr/>
          </p:nvSpPr>
          <p:spPr bwMode="auto">
            <a:xfrm>
              <a:off x="3431" y="1489"/>
              <a:ext cx="2021" cy="345"/>
            </a:xfrm>
            <a:prstGeom prst="rect">
              <a:avLst/>
            </a:prstGeom>
            <a:grpFill/>
            <a:ln w="9525">
              <a:solidFill>
                <a:srgbClr val="000000"/>
              </a:solidFill>
              <a:miter lim="800000"/>
            </a:ln>
            <a:effectLst>
              <a:outerShdw dist="107763" dir="2700000" algn="ctr" rotWithShape="0">
                <a:srgbClr val="808080"/>
              </a:outerShdw>
            </a:effectLst>
          </p:spPr>
          <p:txBody>
            <a:bodyPr anchor="ctr">
              <a:spAutoFit/>
            </a:bodyPr>
            <a:lstStyle>
              <a:defPPr>
                <a:defRPr lang="zh-CN"/>
              </a:defPPr>
              <a:lvl1pPr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sz="1788" b="1" dirty="0">
                  <a:solidFill>
                    <a:srgbClr val="FFFF00"/>
                  </a:solidFill>
                  <a:latin typeface="方正正粗黑简体" panose="02000000000000000000" pitchFamily="2" charset="-122"/>
                  <a:ea typeface="方正正粗黑简体" panose="02000000000000000000" pitchFamily="2" charset="-122"/>
                </a:rPr>
                <a:t>3. </a:t>
              </a:r>
              <a:r>
                <a:rPr lang="zh-CN" altLang="en-US" sz="1788" b="1" dirty="0">
                  <a:solidFill>
                    <a:srgbClr val="FFFF00"/>
                  </a:solidFill>
                  <a:latin typeface="方正正粗黑简体" panose="02000000000000000000" pitchFamily="2" charset="-122"/>
                  <a:ea typeface="方正正粗黑简体" panose="02000000000000000000" pitchFamily="2" charset="-122"/>
                </a:rPr>
                <a:t>风险分级管控</a:t>
              </a:r>
            </a:p>
          </p:txBody>
        </p:sp>
        <p:sp>
          <p:nvSpPr>
            <p:cNvPr id="8" name="Text Box 14"/>
            <p:cNvSpPr txBox="1">
              <a:spLocks noChangeArrowheads="1"/>
            </p:cNvSpPr>
            <p:nvPr/>
          </p:nvSpPr>
          <p:spPr bwMode="auto">
            <a:xfrm>
              <a:off x="3432" y="2003"/>
              <a:ext cx="2044" cy="604"/>
            </a:xfrm>
            <a:prstGeom prst="rect">
              <a:avLst/>
            </a:prstGeom>
            <a:grpFill/>
            <a:ln w="9525">
              <a:solidFill>
                <a:srgbClr val="000000"/>
              </a:solidFill>
              <a:miter lim="800000"/>
            </a:ln>
            <a:effectLst>
              <a:outerShdw dist="107763" dir="2700000" algn="ctr" rotWithShape="0">
                <a:srgbClr val="808080"/>
              </a:outerShdw>
            </a:effectLst>
          </p:spPr>
          <p:txBody>
            <a:bodyPr anchor="ctr">
              <a:spAutoFit/>
            </a:bodyPr>
            <a:lstStyle>
              <a:defPPr>
                <a:defRPr lang="zh-CN"/>
              </a:defPPr>
              <a:lvl1pPr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sz="1788" b="1" dirty="0">
                  <a:solidFill>
                    <a:srgbClr val="FFFF00"/>
                  </a:solidFill>
                  <a:latin typeface="方正正粗黑简体" panose="02000000000000000000" pitchFamily="2" charset="-122"/>
                  <a:ea typeface="方正正粗黑简体" panose="02000000000000000000" pitchFamily="2" charset="-122"/>
                </a:rPr>
                <a:t>4. </a:t>
              </a:r>
              <a:r>
                <a:rPr lang="zh-CN" altLang="en-US" sz="1788" b="1" dirty="0">
                  <a:solidFill>
                    <a:srgbClr val="FFFF00"/>
                  </a:solidFill>
                  <a:latin typeface="方正正粗黑简体" panose="02000000000000000000" pitchFamily="2" charset="-122"/>
                  <a:ea typeface="方正正粗黑简体" panose="02000000000000000000" pitchFamily="2" charset="-122"/>
                </a:rPr>
                <a:t>风险管控效果验证</a:t>
              </a:r>
              <a:endParaRPr lang="en-US" altLang="zh-CN" sz="1788" b="1" dirty="0">
                <a:solidFill>
                  <a:srgbClr val="FFFF00"/>
                </a:solidFill>
                <a:latin typeface="方正正粗黑简体" panose="02000000000000000000" pitchFamily="2" charset="-122"/>
                <a:ea typeface="方正正粗黑简体" panose="02000000000000000000" pitchFamily="2" charset="-122"/>
              </a:endParaRPr>
            </a:p>
            <a:p>
              <a:pPr algn="ctr">
                <a:defRPr/>
              </a:pPr>
              <a:r>
                <a:rPr lang="zh-CN" altLang="en-US" sz="1788" b="1" dirty="0">
                  <a:solidFill>
                    <a:srgbClr val="FFFF00"/>
                  </a:solidFill>
                  <a:latin typeface="方正正粗黑简体" panose="02000000000000000000" pitchFamily="2" charset="-122"/>
                  <a:ea typeface="方正正粗黑简体" panose="02000000000000000000" pitchFamily="2" charset="-122"/>
                </a:rPr>
                <a:t>（隐患排查）</a:t>
              </a:r>
            </a:p>
          </p:txBody>
        </p:sp>
        <p:sp>
          <p:nvSpPr>
            <p:cNvPr id="9" name="Text Box 15"/>
            <p:cNvSpPr txBox="1">
              <a:spLocks noChangeArrowheads="1"/>
            </p:cNvSpPr>
            <p:nvPr/>
          </p:nvSpPr>
          <p:spPr bwMode="auto">
            <a:xfrm>
              <a:off x="3432" y="2796"/>
              <a:ext cx="2044" cy="604"/>
            </a:xfrm>
            <a:prstGeom prst="rect">
              <a:avLst/>
            </a:prstGeom>
            <a:grpFill/>
            <a:ln w="9525">
              <a:solidFill>
                <a:srgbClr val="000000"/>
              </a:solidFill>
              <a:miter lim="800000"/>
            </a:ln>
            <a:effectLst>
              <a:outerShdw dist="107763" dir="2700000" algn="ctr" rotWithShape="0">
                <a:srgbClr val="808080"/>
              </a:outerShdw>
            </a:effectLst>
          </p:spPr>
          <p:txBody>
            <a:bodyPr anchor="ctr">
              <a:spAutoFit/>
            </a:bodyPr>
            <a:lstStyle>
              <a:defPPr>
                <a:defRPr lang="zh-CN"/>
              </a:defPPr>
              <a:lvl1pPr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sz="1788" b="1" dirty="0">
                  <a:solidFill>
                    <a:srgbClr val="FFFF00"/>
                  </a:solidFill>
                  <a:latin typeface="方正正粗黑简体" panose="02000000000000000000" pitchFamily="2" charset="-122"/>
                  <a:ea typeface="方正正粗黑简体" panose="02000000000000000000" pitchFamily="2" charset="-122"/>
                </a:rPr>
                <a:t>5. </a:t>
              </a:r>
              <a:r>
                <a:rPr lang="zh-CN" altLang="en-US" sz="1788" b="1" dirty="0">
                  <a:solidFill>
                    <a:srgbClr val="FFFF00"/>
                  </a:solidFill>
                  <a:latin typeface="方正正粗黑简体" panose="02000000000000000000" pitchFamily="2" charset="-122"/>
                  <a:ea typeface="方正正粗黑简体" panose="02000000000000000000" pitchFamily="2" charset="-122"/>
                </a:rPr>
                <a:t>失控风险管控</a:t>
              </a:r>
              <a:endParaRPr lang="en-US" altLang="zh-CN" sz="1788" b="1" dirty="0">
                <a:solidFill>
                  <a:srgbClr val="FFFF00"/>
                </a:solidFill>
                <a:latin typeface="方正正粗黑简体" panose="02000000000000000000" pitchFamily="2" charset="-122"/>
                <a:ea typeface="方正正粗黑简体" panose="02000000000000000000" pitchFamily="2" charset="-122"/>
              </a:endParaRPr>
            </a:p>
            <a:p>
              <a:pPr algn="ctr">
                <a:defRPr/>
              </a:pPr>
              <a:r>
                <a:rPr lang="zh-CN" altLang="en-US" sz="1788" b="1" dirty="0">
                  <a:solidFill>
                    <a:srgbClr val="FFFF00"/>
                  </a:solidFill>
                  <a:latin typeface="方正正粗黑简体" panose="02000000000000000000" pitchFamily="2" charset="-122"/>
                  <a:ea typeface="方正正粗黑简体" panose="02000000000000000000" pitchFamily="2" charset="-122"/>
                </a:rPr>
                <a:t>（隐患治理）</a:t>
              </a:r>
            </a:p>
          </p:txBody>
        </p:sp>
        <p:sp>
          <p:nvSpPr>
            <p:cNvPr id="12" name="Line 18"/>
            <p:cNvSpPr>
              <a:spLocks noChangeShapeType="1"/>
            </p:cNvSpPr>
            <p:nvPr/>
          </p:nvSpPr>
          <p:spPr bwMode="auto">
            <a:xfrm>
              <a:off x="4422" y="648"/>
              <a:ext cx="0" cy="222"/>
            </a:xfrm>
            <a:prstGeom prst="line">
              <a:avLst/>
            </a:prstGeom>
            <a:grpFill/>
            <a:ln w="57150">
              <a:solidFill>
                <a:srgbClr val="000000"/>
              </a:solidFill>
              <a:round/>
              <a:tailEnd type="triangle" w="med" len="me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defPPr>
                <a:defRPr lang="zh-CN"/>
              </a:defPPr>
              <a:lvl1pPr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9pPr>
            </a:lstStyle>
            <a:p>
              <a:pPr>
                <a:defRPr/>
              </a:pPr>
              <a:endParaRPr lang="zh-CN" altLang="en-US" sz="1788" b="1" dirty="0">
                <a:solidFill>
                  <a:schemeClr val="bg1"/>
                </a:solidFill>
                <a:latin typeface="黑体" panose="02010609060101010101" pitchFamily="49" charset="-122"/>
                <a:ea typeface="黑体" panose="02010609060101010101" pitchFamily="49" charset="-122"/>
              </a:endParaRPr>
            </a:p>
          </p:txBody>
        </p:sp>
        <p:sp>
          <p:nvSpPr>
            <p:cNvPr id="13" name="Line 19"/>
            <p:cNvSpPr>
              <a:spLocks noChangeShapeType="1"/>
            </p:cNvSpPr>
            <p:nvPr/>
          </p:nvSpPr>
          <p:spPr bwMode="auto">
            <a:xfrm>
              <a:off x="4433" y="1256"/>
              <a:ext cx="0" cy="235"/>
            </a:xfrm>
            <a:prstGeom prst="line">
              <a:avLst/>
            </a:prstGeom>
            <a:grpFill/>
            <a:ln w="57150">
              <a:solidFill>
                <a:srgbClr val="000000"/>
              </a:solidFill>
              <a:round/>
              <a:tailEnd type="triangle" w="med" len="me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defPPr>
                <a:defRPr lang="zh-CN"/>
              </a:defPPr>
              <a:lvl1pPr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9pPr>
            </a:lstStyle>
            <a:p>
              <a:pPr>
                <a:defRPr/>
              </a:pPr>
              <a:endParaRPr lang="zh-CN" altLang="en-US" sz="1788" b="1">
                <a:solidFill>
                  <a:schemeClr val="bg1"/>
                </a:solidFill>
                <a:latin typeface="黑体" panose="02010609060101010101" pitchFamily="49" charset="-122"/>
                <a:ea typeface="黑体" panose="02010609060101010101" pitchFamily="49" charset="-122"/>
              </a:endParaRPr>
            </a:p>
          </p:txBody>
        </p:sp>
        <p:sp>
          <p:nvSpPr>
            <p:cNvPr id="14" name="Line 20"/>
            <p:cNvSpPr>
              <a:spLocks noChangeShapeType="1"/>
            </p:cNvSpPr>
            <p:nvPr/>
          </p:nvSpPr>
          <p:spPr bwMode="auto">
            <a:xfrm>
              <a:off x="4422" y="1804"/>
              <a:ext cx="3" cy="235"/>
            </a:xfrm>
            <a:prstGeom prst="line">
              <a:avLst/>
            </a:prstGeom>
            <a:grpFill/>
            <a:ln w="57150">
              <a:solidFill>
                <a:srgbClr val="000000"/>
              </a:solidFill>
              <a:round/>
              <a:tailEnd type="triangle" w="med" len="me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defPPr>
                <a:defRPr lang="zh-CN"/>
              </a:defPPr>
              <a:lvl1pPr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9pPr>
            </a:lstStyle>
            <a:p>
              <a:pPr>
                <a:defRPr/>
              </a:pPr>
              <a:endParaRPr lang="zh-CN" altLang="en-US" sz="1788" b="1">
                <a:solidFill>
                  <a:schemeClr val="bg1"/>
                </a:solidFill>
                <a:latin typeface="黑体" panose="02010609060101010101" pitchFamily="49" charset="-122"/>
                <a:ea typeface="黑体" panose="02010609060101010101" pitchFamily="49" charset="-122"/>
              </a:endParaRPr>
            </a:p>
          </p:txBody>
        </p:sp>
        <p:sp>
          <p:nvSpPr>
            <p:cNvPr id="17" name="Line 23"/>
            <p:cNvSpPr>
              <a:spLocks noChangeShapeType="1"/>
            </p:cNvSpPr>
            <p:nvPr/>
          </p:nvSpPr>
          <p:spPr bwMode="auto">
            <a:xfrm>
              <a:off x="4438" y="2605"/>
              <a:ext cx="0" cy="246"/>
            </a:xfrm>
            <a:prstGeom prst="line">
              <a:avLst/>
            </a:prstGeom>
            <a:grpFill/>
            <a:ln w="57150">
              <a:solidFill>
                <a:srgbClr val="000000"/>
              </a:solidFill>
              <a:round/>
              <a:tailEnd type="triangle" w="med" len="me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anchor="ctr">
              <a:spAutoFit/>
            </a:bodyPr>
            <a:lstStyle>
              <a:defPPr>
                <a:defRPr lang="zh-CN"/>
              </a:defPPr>
              <a:lvl1pPr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9pPr>
            </a:lstStyle>
            <a:p>
              <a:pPr>
                <a:defRPr/>
              </a:pPr>
              <a:endParaRPr lang="zh-CN" altLang="en-US" sz="1788" b="1">
                <a:solidFill>
                  <a:schemeClr val="bg1"/>
                </a:solidFill>
                <a:latin typeface="黑体" panose="02010609060101010101" pitchFamily="49" charset="-122"/>
                <a:ea typeface="黑体" panose="02010609060101010101" pitchFamily="49" charset="-122"/>
              </a:endParaRPr>
            </a:p>
          </p:txBody>
        </p:sp>
        <p:sp>
          <p:nvSpPr>
            <p:cNvPr id="18" name="Text Box 13"/>
            <p:cNvSpPr txBox="1">
              <a:spLocks noChangeArrowheads="1"/>
            </p:cNvSpPr>
            <p:nvPr/>
          </p:nvSpPr>
          <p:spPr bwMode="auto">
            <a:xfrm>
              <a:off x="3448" y="870"/>
              <a:ext cx="2030" cy="345"/>
            </a:xfrm>
            <a:prstGeom prst="rect">
              <a:avLst/>
            </a:prstGeom>
            <a:grpFill/>
            <a:ln w="9525">
              <a:solidFill>
                <a:srgbClr val="000000"/>
              </a:solidFill>
              <a:miter lim="800000"/>
            </a:ln>
            <a:effectLst>
              <a:outerShdw dist="107763" dir="2700000" algn="ctr" rotWithShape="0">
                <a:srgbClr val="808080"/>
              </a:outerShdw>
            </a:effectLst>
          </p:spPr>
          <p:txBody>
            <a:bodyPr anchor="ctr">
              <a:spAutoFit/>
            </a:bodyPr>
            <a:lstStyle>
              <a:defPPr>
                <a:defRPr lang="zh-CN"/>
              </a:defPPr>
              <a:lvl1pPr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sz="1788" b="1" dirty="0">
                  <a:solidFill>
                    <a:srgbClr val="FFFF00"/>
                  </a:solidFill>
                  <a:latin typeface="方正正粗黑简体" panose="02000000000000000000" pitchFamily="2" charset="-122"/>
                  <a:ea typeface="方正正粗黑简体" panose="02000000000000000000" pitchFamily="2" charset="-122"/>
                </a:rPr>
                <a:t>2. </a:t>
              </a:r>
              <a:r>
                <a:rPr lang="zh-CN" altLang="en-US" sz="1788" b="1" dirty="0">
                  <a:solidFill>
                    <a:srgbClr val="FFFF00"/>
                  </a:solidFill>
                  <a:latin typeface="方正正粗黑简体" panose="02000000000000000000" pitchFamily="2" charset="-122"/>
                  <a:ea typeface="方正正粗黑简体" panose="02000000000000000000" pitchFamily="2" charset="-122"/>
                </a:rPr>
                <a:t>风险评估分级</a:t>
              </a:r>
            </a:p>
          </p:txBody>
        </p:sp>
        <p:sp>
          <p:nvSpPr>
            <p:cNvPr id="19" name="Text Box 13"/>
            <p:cNvSpPr txBox="1">
              <a:spLocks noChangeArrowheads="1"/>
            </p:cNvSpPr>
            <p:nvPr/>
          </p:nvSpPr>
          <p:spPr bwMode="auto">
            <a:xfrm>
              <a:off x="3440" y="257"/>
              <a:ext cx="2045" cy="345"/>
            </a:xfrm>
            <a:prstGeom prst="rect">
              <a:avLst/>
            </a:prstGeom>
            <a:grpFill/>
            <a:ln w="9525">
              <a:solidFill>
                <a:srgbClr val="000000"/>
              </a:solidFill>
              <a:miter lim="800000"/>
            </a:ln>
            <a:effectLst>
              <a:outerShdw dist="107763" dir="2700000" algn="ctr" rotWithShape="0">
                <a:srgbClr val="808080"/>
              </a:outerShdw>
            </a:effectLst>
          </p:spPr>
          <p:txBody>
            <a:bodyPr anchor="ctr">
              <a:spAutoFit/>
            </a:bodyPr>
            <a:lstStyle>
              <a:defPPr>
                <a:defRPr lang="zh-CN"/>
              </a:defPPr>
              <a:lvl1pPr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sz="1788" b="1" dirty="0">
                  <a:solidFill>
                    <a:srgbClr val="FFFF00"/>
                  </a:solidFill>
                  <a:latin typeface="方正正粗黑简体" panose="02000000000000000000" pitchFamily="2" charset="-122"/>
                  <a:ea typeface="方正正粗黑简体" panose="02000000000000000000" pitchFamily="2" charset="-122"/>
                </a:rPr>
                <a:t>1. </a:t>
              </a:r>
              <a:r>
                <a:rPr lang="zh-CN" altLang="en-US" sz="1788" b="1" dirty="0">
                  <a:solidFill>
                    <a:srgbClr val="FFFF00"/>
                  </a:solidFill>
                  <a:latin typeface="方正正粗黑简体" panose="02000000000000000000" pitchFamily="2" charset="-122"/>
                  <a:ea typeface="方正正粗黑简体" panose="02000000000000000000" pitchFamily="2" charset="-122"/>
                </a:rPr>
                <a:t>风险辨识</a:t>
              </a:r>
            </a:p>
          </p:txBody>
        </p:sp>
      </p:grpSp>
      <p:cxnSp>
        <p:nvCxnSpPr>
          <p:cNvPr id="21" name="直接连接符 20"/>
          <p:cNvCxnSpPr/>
          <p:nvPr/>
        </p:nvCxnSpPr>
        <p:spPr bwMode="auto">
          <a:xfrm flipV="1">
            <a:off x="7329183" y="5159041"/>
            <a:ext cx="796987" cy="0"/>
          </a:xfrm>
          <a:prstGeom prst="line">
            <a:avLst/>
          </a:prstGeom>
          <a:ln w="57150">
            <a:solidFill>
              <a:schemeClr val="tx1"/>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27" name="直接连接符 26"/>
          <p:cNvCxnSpPr/>
          <p:nvPr/>
        </p:nvCxnSpPr>
        <p:spPr bwMode="auto">
          <a:xfrm flipV="1">
            <a:off x="8086637" y="2926213"/>
            <a:ext cx="0" cy="2232828"/>
          </a:xfrm>
          <a:prstGeom prst="line">
            <a:avLst/>
          </a:prstGeom>
          <a:ln w="57150">
            <a:solidFill>
              <a:schemeClr val="tx1"/>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29" name="直接连接符 28"/>
          <p:cNvCxnSpPr/>
          <p:nvPr/>
        </p:nvCxnSpPr>
        <p:spPr bwMode="auto">
          <a:xfrm flipV="1">
            <a:off x="7326020" y="2942026"/>
            <a:ext cx="760617" cy="4743"/>
          </a:xfrm>
          <a:prstGeom prst="line">
            <a:avLst/>
          </a:prstGeom>
          <a:ln w="57150">
            <a:solidFill>
              <a:schemeClr val="tx1"/>
            </a:solidFill>
            <a:headEnd type="stealth" w="lg" len="lg"/>
            <a:tailEnd type="none" w="med" len="lg"/>
          </a:ln>
        </p:spPr>
        <p:style>
          <a:lnRef idx="1">
            <a:schemeClr val="accent5"/>
          </a:lnRef>
          <a:fillRef idx="0">
            <a:schemeClr val="accent5"/>
          </a:fillRef>
          <a:effectRef idx="0">
            <a:schemeClr val="accent5"/>
          </a:effectRef>
          <a:fontRef idx="minor">
            <a:schemeClr val="tx1"/>
          </a:fontRef>
        </p:style>
      </p:cxnSp>
      <p:sp>
        <p:nvSpPr>
          <p:cNvPr id="34" name="Text Box 13"/>
          <p:cNvSpPr txBox="1">
            <a:spLocks noChangeArrowheads="1"/>
          </p:cNvSpPr>
          <p:nvPr/>
        </p:nvSpPr>
        <p:spPr bwMode="auto">
          <a:xfrm>
            <a:off x="4511266" y="2315823"/>
            <a:ext cx="362123" cy="1329892"/>
          </a:xfrm>
          <a:prstGeom prst="rect">
            <a:avLst/>
          </a:prstGeom>
          <a:solidFill>
            <a:srgbClr val="0070C0"/>
          </a:solidFill>
          <a:ln w="9525">
            <a:solidFill>
              <a:srgbClr val="000000"/>
            </a:solidFill>
            <a:miter lim="800000"/>
          </a:ln>
          <a:effectLst>
            <a:outerShdw dist="107763" dir="2700000" algn="ctr" rotWithShape="0">
              <a:srgbClr val="808080"/>
            </a:outerShdw>
          </a:effectLst>
        </p:spPr>
        <p:txBody>
          <a:bodyPr anchor="ctr">
            <a:spAutoFit/>
          </a:bodyPr>
          <a:lstStyle>
            <a:defPPr>
              <a:defRPr lang="zh-CN"/>
            </a:defPPr>
            <a:lvl1pPr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zh-CN" altLang="en-US" sz="1342" b="1" dirty="0">
                <a:solidFill>
                  <a:srgbClr val="F2B6FC"/>
                </a:solidFill>
                <a:latin typeface="方正正粗黑简体" panose="02000000000000000000" pitchFamily="2" charset="-122"/>
                <a:ea typeface="方正正粗黑简体" panose="02000000000000000000" pitchFamily="2" charset="-122"/>
              </a:rPr>
              <a:t>风险分级管控</a:t>
            </a:r>
          </a:p>
        </p:txBody>
      </p:sp>
      <p:sp>
        <p:nvSpPr>
          <p:cNvPr id="35" name="Text Box 13"/>
          <p:cNvSpPr txBox="1">
            <a:spLocks noChangeArrowheads="1"/>
          </p:cNvSpPr>
          <p:nvPr/>
        </p:nvSpPr>
        <p:spPr bwMode="auto">
          <a:xfrm>
            <a:off x="4511266" y="4042628"/>
            <a:ext cx="362123" cy="1329892"/>
          </a:xfrm>
          <a:prstGeom prst="rect">
            <a:avLst/>
          </a:prstGeom>
          <a:solidFill>
            <a:srgbClr val="0070C0"/>
          </a:solidFill>
          <a:ln w="9525">
            <a:solidFill>
              <a:srgbClr val="000000"/>
            </a:solidFill>
            <a:miter lim="800000"/>
          </a:ln>
          <a:effectLst>
            <a:outerShdw dist="107763" dir="2700000" algn="ctr" rotWithShape="0">
              <a:srgbClr val="808080"/>
            </a:outerShdw>
          </a:effectLst>
        </p:spPr>
        <p:txBody>
          <a:bodyPr anchor="ctr">
            <a:spAutoFit/>
          </a:bodyPr>
          <a:lstStyle>
            <a:defPPr>
              <a:defRPr lang="zh-CN"/>
            </a:defPPr>
            <a:lvl1pPr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zh-CN" altLang="en-US" sz="1342" b="1" dirty="0">
                <a:solidFill>
                  <a:srgbClr val="F2B6FC"/>
                </a:solidFill>
                <a:latin typeface="方正正粗黑简体" panose="02000000000000000000" pitchFamily="2" charset="-122"/>
                <a:ea typeface="方正正粗黑简体" panose="02000000000000000000" pitchFamily="2" charset="-122"/>
              </a:rPr>
              <a:t>隐患排查治理</a:t>
            </a:r>
          </a:p>
        </p:txBody>
      </p:sp>
      <p:sp>
        <p:nvSpPr>
          <p:cNvPr id="36" name="Text Box 13"/>
          <p:cNvSpPr txBox="1">
            <a:spLocks noChangeArrowheads="1"/>
          </p:cNvSpPr>
          <p:nvPr/>
        </p:nvSpPr>
        <p:spPr bwMode="auto">
          <a:xfrm>
            <a:off x="3426478" y="6044582"/>
            <a:ext cx="5398637" cy="398493"/>
          </a:xfrm>
          <a:prstGeom prst="rect">
            <a:avLst/>
          </a:prstGeom>
          <a:solidFill>
            <a:srgbClr val="FFFF99"/>
          </a:solidFill>
          <a:ln w="9525">
            <a:solidFill>
              <a:srgbClr val="000000"/>
            </a:solidFill>
            <a:miter lim="800000"/>
          </a:ln>
          <a:effectLst>
            <a:outerShdw dist="107763" dir="2700000" algn="ctr" rotWithShape="0">
              <a:srgbClr val="808080"/>
            </a:outerShdw>
          </a:effectLst>
        </p:spPr>
        <p:txBody>
          <a:bodyPr anchor="ctr">
            <a:spAutoFit/>
          </a:bodyPr>
          <a:lstStyle>
            <a:defPPr>
              <a:defRPr lang="zh-CN"/>
            </a:defPPr>
            <a:lvl1pPr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24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zh-CN" altLang="en-US" sz="1987" b="1" dirty="0">
                <a:latin typeface="方正正粗黑简体" panose="02000000000000000000" pitchFamily="2" charset="-122"/>
                <a:ea typeface="方正正粗黑简体" panose="02000000000000000000" pitchFamily="2" charset="-122"/>
              </a:rPr>
              <a:t>风险分级管控和隐患排查治理双重预防机制</a:t>
            </a:r>
          </a:p>
        </p:txBody>
      </p:sp>
      <p:sp>
        <p:nvSpPr>
          <p:cNvPr id="22" name="TextBox 45"/>
          <p:cNvSpPr txBox="1"/>
          <p:nvPr/>
        </p:nvSpPr>
        <p:spPr>
          <a:xfrm>
            <a:off x="3348035" y="229175"/>
            <a:ext cx="1819729" cy="418576"/>
          </a:xfrm>
          <a:prstGeom prst="rect">
            <a:avLst/>
          </a:prstGeom>
          <a:noFill/>
        </p:spPr>
        <p:txBody>
          <a:bodyPr wrap="none">
            <a:spAutoFit/>
          </a:bodyPr>
          <a:lstStyle/>
          <a:p>
            <a:pPr>
              <a:defRPr/>
            </a:pPr>
            <a:r>
              <a:rPr lang="zh-CN" altLang="en-US" sz="2120" b="1" dirty="0">
                <a:solidFill>
                  <a:schemeClr val="bg1"/>
                </a:solidFill>
                <a:latin typeface="微软雅黑" panose="020B0503020204020204" pitchFamily="34" charset="-122"/>
                <a:ea typeface="微软雅黑" panose="020B0503020204020204" pitchFamily="34" charset="-122"/>
              </a:rPr>
              <a:t>企业主体责任</a:t>
            </a:r>
          </a:p>
        </p:txBody>
      </p:sp>
    </p:spTree>
    <p:extLst>
      <p:ext uri="{BB962C8B-B14F-4D97-AF65-F5344CB8AC3E}">
        <p14:creationId xmlns:p14="http://schemas.microsoft.com/office/powerpoint/2010/main" val="24597467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childTnLst>
                          </p:cTn>
                        </p:par>
                        <p:par>
                          <p:cTn id="17" fill="hold" nodeType="afterGroup">
                            <p:stCondLst>
                              <p:cond delay="1000"/>
                            </p:stCondLst>
                            <p:childTnLst>
                              <p:par>
                                <p:cTn id="18" presetID="22" presetClass="entr" presetSubtype="2"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right)">
                                      <p:cBhvr>
                                        <p:cTn id="2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13469" y="1620880"/>
            <a:ext cx="9766251" cy="3323987"/>
          </a:xfrm>
          <a:prstGeom prst="rect">
            <a:avLst/>
          </a:prstGeom>
        </p:spPr>
        <p:txBody>
          <a:bodyPr>
            <a:spAutoFit/>
          </a:bodyPr>
          <a:lstStyle/>
          <a:p>
            <a:pPr algn="just">
              <a:lnSpc>
                <a:spcPts val="3188"/>
              </a:lnSpc>
              <a:spcBef>
                <a:spcPts val="598"/>
              </a:spcBef>
              <a:spcAft>
                <a:spcPts val="598"/>
              </a:spcAft>
              <a:defRPr/>
            </a:pPr>
            <a:r>
              <a:rPr lang="zh-CN" altLang="en-US" sz="2789" kern="10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一、</a:t>
            </a:r>
            <a:r>
              <a:rPr lang="zh-CN" altLang="zh-CN" sz="2789" kern="10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法律</a:t>
            </a:r>
          </a:p>
          <a:p>
            <a:pPr algn="just">
              <a:lnSpc>
                <a:spcPts val="3188"/>
              </a:lnSpc>
              <a:spcBef>
                <a:spcPts val="598"/>
              </a:spcBef>
              <a:spcAft>
                <a:spcPts val="598"/>
              </a:spcAft>
              <a:buSzPts val="1200"/>
              <a:defRPr/>
            </a:pPr>
            <a:r>
              <a:rPr lang="en-US" altLang="zh-CN" sz="2391" kern="100" dirty="0">
                <a:latin typeface="微软雅黑" panose="020B0503020204020204" pitchFamily="34" charset="-122"/>
                <a:ea typeface="微软雅黑" panose="020B0503020204020204" pitchFamily="34" charset="-122"/>
                <a:cs typeface="Times New Roman" panose="02020603050405020304" pitchFamily="18" charset="0"/>
              </a:rPr>
              <a:t>1. </a:t>
            </a:r>
            <a:r>
              <a:rPr lang="zh-CN" altLang="zh-CN" sz="2391" kern="100" dirty="0">
                <a:latin typeface="微软雅黑" panose="020B0503020204020204" pitchFamily="34" charset="-122"/>
                <a:ea typeface="微软雅黑" panose="020B0503020204020204" pitchFamily="34" charset="-122"/>
                <a:cs typeface="Times New Roman" panose="02020603050405020304" pitchFamily="18" charset="0"/>
              </a:rPr>
              <a:t>中华人民共和国安全生产法（主席令第</a:t>
            </a:r>
            <a:r>
              <a:rPr lang="en-US" altLang="zh-CN" sz="2391" kern="100" dirty="0">
                <a:latin typeface="微软雅黑" panose="020B0503020204020204" pitchFamily="34" charset="-122"/>
                <a:ea typeface="微软雅黑" panose="020B0503020204020204" pitchFamily="34" charset="-122"/>
                <a:cs typeface="Times New Roman" panose="02020603050405020304" pitchFamily="18" charset="0"/>
              </a:rPr>
              <a:t>88</a:t>
            </a:r>
            <a:r>
              <a:rPr lang="zh-CN" altLang="zh-CN" sz="2391" kern="100" dirty="0">
                <a:latin typeface="微软雅黑" panose="020B0503020204020204" pitchFamily="34" charset="-122"/>
                <a:ea typeface="微软雅黑" panose="020B0503020204020204" pitchFamily="34" charset="-122"/>
                <a:cs typeface="Times New Roman" panose="02020603050405020304" pitchFamily="18" charset="0"/>
              </a:rPr>
              <a:t>号）【</a:t>
            </a:r>
            <a:r>
              <a:rPr lang="en-US" altLang="zh-CN" sz="2391" kern="100" dirty="0">
                <a:latin typeface="微软雅黑" panose="020B0503020204020204" pitchFamily="34" charset="-122"/>
                <a:ea typeface="微软雅黑" panose="020B0503020204020204" pitchFamily="34" charset="-122"/>
                <a:cs typeface="Times New Roman" panose="02020603050405020304" pitchFamily="18" charset="0"/>
              </a:rPr>
              <a:t>2021</a:t>
            </a:r>
            <a:r>
              <a:rPr lang="zh-CN" altLang="zh-CN" sz="2391" kern="100" dirty="0">
                <a:latin typeface="微软雅黑" panose="020B0503020204020204" pitchFamily="34" charset="-122"/>
                <a:ea typeface="微软雅黑" panose="020B0503020204020204" pitchFamily="34" charset="-122"/>
                <a:cs typeface="Times New Roman" panose="02020603050405020304" pitchFamily="18" charset="0"/>
              </a:rPr>
              <a:t>年修改】</a:t>
            </a:r>
          </a:p>
          <a:p>
            <a:pPr algn="just">
              <a:lnSpc>
                <a:spcPts val="3188"/>
              </a:lnSpc>
              <a:spcBef>
                <a:spcPts val="598"/>
              </a:spcBef>
              <a:spcAft>
                <a:spcPts val="598"/>
              </a:spcAft>
              <a:buSzPts val="1200"/>
              <a:defRPr/>
            </a:pPr>
            <a:r>
              <a:rPr lang="en-US" altLang="zh-CN" sz="2391" kern="100" dirty="0">
                <a:latin typeface="微软雅黑" panose="020B0503020204020204" pitchFamily="34" charset="-122"/>
                <a:ea typeface="微软雅黑" panose="020B0503020204020204" pitchFamily="34" charset="-122"/>
                <a:cs typeface="Times New Roman" panose="02020603050405020304" pitchFamily="18" charset="0"/>
              </a:rPr>
              <a:t>2. </a:t>
            </a:r>
            <a:r>
              <a:rPr lang="zh-CN" altLang="zh-CN" sz="2391" kern="100" dirty="0">
                <a:latin typeface="微软雅黑" panose="020B0503020204020204" pitchFamily="34" charset="-122"/>
                <a:ea typeface="微软雅黑" panose="020B0503020204020204" pitchFamily="34" charset="-122"/>
                <a:cs typeface="Times New Roman" panose="02020603050405020304" pitchFamily="18" charset="0"/>
              </a:rPr>
              <a:t>中华人民共和国消防法（主席令第</a:t>
            </a:r>
            <a:r>
              <a:rPr lang="en-US" altLang="zh-CN" sz="2391" kern="100" dirty="0">
                <a:latin typeface="微软雅黑" panose="020B0503020204020204" pitchFamily="34" charset="-122"/>
                <a:ea typeface="微软雅黑" panose="020B0503020204020204" pitchFamily="34" charset="-122"/>
                <a:cs typeface="Times New Roman" panose="02020603050405020304" pitchFamily="18" charset="0"/>
              </a:rPr>
              <a:t>6</a:t>
            </a:r>
            <a:r>
              <a:rPr lang="zh-CN" altLang="zh-CN" sz="2391" kern="100" dirty="0">
                <a:latin typeface="微软雅黑" panose="020B0503020204020204" pitchFamily="34" charset="-122"/>
                <a:ea typeface="微软雅黑" panose="020B0503020204020204" pitchFamily="34" charset="-122"/>
                <a:cs typeface="Times New Roman" panose="02020603050405020304" pitchFamily="18" charset="0"/>
              </a:rPr>
              <a:t>号）【</a:t>
            </a:r>
            <a:r>
              <a:rPr lang="en-US" altLang="zh-CN" sz="2391" kern="100" dirty="0">
                <a:latin typeface="微软雅黑" panose="020B0503020204020204" pitchFamily="34" charset="-122"/>
                <a:ea typeface="微软雅黑" panose="020B0503020204020204" pitchFamily="34" charset="-122"/>
                <a:cs typeface="Times New Roman" panose="02020603050405020304" pitchFamily="18" charset="0"/>
              </a:rPr>
              <a:t>2021</a:t>
            </a:r>
            <a:r>
              <a:rPr lang="zh-CN" altLang="zh-CN" sz="2391" kern="100" dirty="0">
                <a:latin typeface="微软雅黑" panose="020B0503020204020204" pitchFamily="34" charset="-122"/>
                <a:ea typeface="微软雅黑" panose="020B0503020204020204" pitchFamily="34" charset="-122"/>
                <a:cs typeface="Times New Roman" panose="02020603050405020304" pitchFamily="18" charset="0"/>
              </a:rPr>
              <a:t>年修正】</a:t>
            </a:r>
          </a:p>
          <a:p>
            <a:pPr algn="just">
              <a:lnSpc>
                <a:spcPts val="3188"/>
              </a:lnSpc>
              <a:spcBef>
                <a:spcPts val="598"/>
              </a:spcBef>
              <a:spcAft>
                <a:spcPts val="598"/>
              </a:spcAft>
              <a:buSzPts val="1200"/>
              <a:defRPr/>
            </a:pPr>
            <a:r>
              <a:rPr lang="en-US" altLang="zh-CN" sz="2391" kern="100" dirty="0">
                <a:latin typeface="微软雅黑" panose="020B0503020204020204" pitchFamily="34" charset="-122"/>
                <a:ea typeface="微软雅黑" panose="020B0503020204020204" pitchFamily="34" charset="-122"/>
                <a:cs typeface="Times New Roman" panose="02020603050405020304" pitchFamily="18" charset="0"/>
              </a:rPr>
              <a:t>3. </a:t>
            </a:r>
            <a:r>
              <a:rPr lang="zh-CN" altLang="zh-CN" sz="2391" kern="100" dirty="0">
                <a:latin typeface="微软雅黑" panose="020B0503020204020204" pitchFamily="34" charset="-122"/>
                <a:ea typeface="微软雅黑" panose="020B0503020204020204" pitchFamily="34" charset="-122"/>
                <a:cs typeface="Times New Roman" panose="02020603050405020304" pitchFamily="18" charset="0"/>
              </a:rPr>
              <a:t>中华人民共和国特种设备安全法（主席令第</a:t>
            </a:r>
            <a:r>
              <a:rPr lang="en-US" altLang="zh-CN" sz="2391" kern="100" dirty="0">
                <a:latin typeface="微软雅黑" panose="020B0503020204020204" pitchFamily="34" charset="-122"/>
                <a:ea typeface="微软雅黑" panose="020B0503020204020204" pitchFamily="34" charset="-122"/>
                <a:cs typeface="Times New Roman" panose="02020603050405020304" pitchFamily="18" charset="0"/>
              </a:rPr>
              <a:t>4</a:t>
            </a:r>
            <a:r>
              <a:rPr lang="zh-CN" altLang="zh-CN" sz="2391" kern="100" dirty="0">
                <a:latin typeface="微软雅黑" panose="020B0503020204020204" pitchFamily="34" charset="-122"/>
                <a:ea typeface="微软雅黑" panose="020B0503020204020204" pitchFamily="34" charset="-122"/>
                <a:cs typeface="Times New Roman" panose="02020603050405020304" pitchFamily="18" charset="0"/>
              </a:rPr>
              <a:t>号）</a:t>
            </a:r>
          </a:p>
          <a:p>
            <a:pPr algn="just">
              <a:lnSpc>
                <a:spcPts val="3188"/>
              </a:lnSpc>
              <a:spcBef>
                <a:spcPts val="598"/>
              </a:spcBef>
              <a:spcAft>
                <a:spcPts val="598"/>
              </a:spcAft>
              <a:buSzPts val="1200"/>
              <a:defRPr/>
            </a:pPr>
            <a:r>
              <a:rPr lang="en-US" altLang="zh-CN" sz="2391" kern="100" dirty="0">
                <a:latin typeface="微软雅黑" panose="020B0503020204020204" pitchFamily="34" charset="-122"/>
                <a:ea typeface="微软雅黑" panose="020B0503020204020204" pitchFamily="34" charset="-122"/>
                <a:cs typeface="Times New Roman" panose="02020603050405020304" pitchFamily="18" charset="0"/>
              </a:rPr>
              <a:t>4. </a:t>
            </a:r>
            <a:r>
              <a:rPr lang="zh-CN" altLang="zh-CN" sz="2391" kern="100" dirty="0">
                <a:latin typeface="微软雅黑" panose="020B0503020204020204" pitchFamily="34" charset="-122"/>
                <a:ea typeface="微软雅黑" panose="020B0503020204020204" pitchFamily="34" charset="-122"/>
                <a:cs typeface="Times New Roman" panose="02020603050405020304" pitchFamily="18" charset="0"/>
              </a:rPr>
              <a:t>中华人民共和国石油天然气管道保护法（主席令第</a:t>
            </a:r>
            <a:r>
              <a:rPr lang="en-US" altLang="zh-CN" sz="2391" kern="100" dirty="0">
                <a:latin typeface="微软雅黑" panose="020B0503020204020204" pitchFamily="34" charset="-122"/>
                <a:ea typeface="微软雅黑" panose="020B0503020204020204" pitchFamily="34" charset="-122"/>
                <a:cs typeface="Times New Roman" panose="02020603050405020304" pitchFamily="18" charset="0"/>
              </a:rPr>
              <a:t>30</a:t>
            </a:r>
            <a:r>
              <a:rPr lang="zh-CN" altLang="zh-CN" sz="2391" kern="100" dirty="0">
                <a:latin typeface="微软雅黑" panose="020B0503020204020204" pitchFamily="34" charset="-122"/>
                <a:ea typeface="微软雅黑" panose="020B0503020204020204" pitchFamily="34" charset="-122"/>
                <a:cs typeface="Times New Roman" panose="02020603050405020304" pitchFamily="18" charset="0"/>
              </a:rPr>
              <a:t>号）</a:t>
            </a:r>
          </a:p>
          <a:p>
            <a:pPr algn="just">
              <a:lnSpc>
                <a:spcPts val="3188"/>
              </a:lnSpc>
              <a:spcBef>
                <a:spcPts val="598"/>
              </a:spcBef>
              <a:spcAft>
                <a:spcPts val="598"/>
              </a:spcAft>
              <a:buSzPts val="1200"/>
              <a:defRPr/>
            </a:pPr>
            <a:r>
              <a:rPr lang="en-US" altLang="zh-CN" sz="2391" kern="100" dirty="0">
                <a:latin typeface="微软雅黑" panose="020B0503020204020204" pitchFamily="34" charset="-122"/>
                <a:ea typeface="微软雅黑" panose="020B0503020204020204" pitchFamily="34" charset="-122"/>
                <a:cs typeface="Times New Roman" panose="02020603050405020304" pitchFamily="18" charset="0"/>
              </a:rPr>
              <a:t>5. </a:t>
            </a:r>
            <a:r>
              <a:rPr lang="zh-CN" altLang="zh-CN" sz="2391" kern="100" dirty="0">
                <a:latin typeface="微软雅黑" panose="020B0503020204020204" pitchFamily="34" charset="-122"/>
                <a:ea typeface="微软雅黑" panose="020B0503020204020204" pitchFamily="34" charset="-122"/>
                <a:cs typeface="Times New Roman" panose="02020603050405020304" pitchFamily="18" charset="0"/>
              </a:rPr>
              <a:t>中华人民共和国职业病防治法（主席令第</a:t>
            </a:r>
            <a:r>
              <a:rPr lang="en-US" altLang="zh-CN" sz="2391" kern="100" dirty="0">
                <a:latin typeface="微软雅黑" panose="020B0503020204020204" pitchFamily="34" charset="-122"/>
                <a:ea typeface="微软雅黑" panose="020B0503020204020204" pitchFamily="34" charset="-122"/>
                <a:cs typeface="Times New Roman" panose="02020603050405020304" pitchFamily="18" charset="0"/>
              </a:rPr>
              <a:t>52</a:t>
            </a:r>
            <a:r>
              <a:rPr lang="zh-CN" altLang="zh-CN" sz="2391" kern="100" dirty="0">
                <a:latin typeface="微软雅黑" panose="020B0503020204020204" pitchFamily="34" charset="-122"/>
                <a:ea typeface="微软雅黑" panose="020B0503020204020204" pitchFamily="34" charset="-122"/>
                <a:cs typeface="Times New Roman" panose="02020603050405020304" pitchFamily="18" charset="0"/>
              </a:rPr>
              <a:t>号）【</a:t>
            </a:r>
            <a:r>
              <a:rPr lang="en-US" altLang="zh-CN" sz="2391" kern="100" dirty="0">
                <a:latin typeface="微软雅黑" panose="020B0503020204020204" pitchFamily="34" charset="-122"/>
                <a:ea typeface="微软雅黑" panose="020B0503020204020204" pitchFamily="34" charset="-122"/>
                <a:cs typeface="Times New Roman" panose="02020603050405020304" pitchFamily="18" charset="0"/>
              </a:rPr>
              <a:t>2018</a:t>
            </a:r>
            <a:r>
              <a:rPr lang="zh-CN" altLang="zh-CN" sz="2391" kern="100" dirty="0">
                <a:latin typeface="微软雅黑" panose="020B0503020204020204" pitchFamily="34" charset="-122"/>
                <a:ea typeface="微软雅黑" panose="020B0503020204020204" pitchFamily="34" charset="-122"/>
                <a:cs typeface="Times New Roman" panose="02020603050405020304" pitchFamily="18" charset="0"/>
              </a:rPr>
              <a:t>年修正】</a:t>
            </a:r>
          </a:p>
        </p:txBody>
      </p:sp>
    </p:spTree>
    <p:extLst>
      <p:ext uri="{BB962C8B-B14F-4D97-AF65-F5344CB8AC3E}">
        <p14:creationId xmlns:p14="http://schemas.microsoft.com/office/powerpoint/2010/main" val="609599272"/>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492908173"/>
              </p:ext>
            </p:extLst>
          </p:nvPr>
        </p:nvGraphicFramePr>
        <p:xfrm>
          <a:off x="1813417" y="1779335"/>
          <a:ext cx="8586584" cy="4810191"/>
        </p:xfrm>
        <a:graphic>
          <a:graphicData uri="http://schemas.openxmlformats.org/drawingml/2006/table">
            <a:tbl>
              <a:tblPr firstRow="1" bandRow="1">
                <a:effectLst>
                  <a:outerShdw blurRad="50800" dist="38100" dir="18900000" algn="bl" rotWithShape="0">
                    <a:prstClr val="black">
                      <a:alpha val="40000"/>
                    </a:prstClr>
                  </a:outerShdw>
                </a:effectLst>
                <a:tableStyleId>{5C22544A-7EE6-4342-B048-85BDC9FD1C3A}</a:tableStyleId>
              </a:tblPr>
              <a:tblGrid>
                <a:gridCol w="2464667">
                  <a:extLst>
                    <a:ext uri="{9D8B030D-6E8A-4147-A177-3AD203B41FA5}">
                      <a16:colId xmlns="" xmlns:a16="http://schemas.microsoft.com/office/drawing/2014/main" val="20000"/>
                    </a:ext>
                  </a:extLst>
                </a:gridCol>
                <a:gridCol w="2305658">
                  <a:extLst>
                    <a:ext uri="{9D8B030D-6E8A-4147-A177-3AD203B41FA5}">
                      <a16:colId xmlns="" xmlns:a16="http://schemas.microsoft.com/office/drawing/2014/main" val="20001"/>
                    </a:ext>
                  </a:extLst>
                </a:gridCol>
                <a:gridCol w="3816259">
                  <a:extLst>
                    <a:ext uri="{9D8B030D-6E8A-4147-A177-3AD203B41FA5}">
                      <a16:colId xmlns="" xmlns:a16="http://schemas.microsoft.com/office/drawing/2014/main" val="20002"/>
                    </a:ext>
                  </a:extLst>
                </a:gridCol>
              </a:tblGrid>
              <a:tr h="646518">
                <a:tc gridSpan="2">
                  <a:txBody>
                    <a:bodyPr/>
                    <a:lstStyle/>
                    <a:p>
                      <a:pPr algn="ctr"/>
                      <a:r>
                        <a:rPr lang="zh-CN" altLang="en-US" sz="2400" b="1" dirty="0">
                          <a:solidFill>
                            <a:schemeClr val="tx1"/>
                          </a:solidFill>
                          <a:latin typeface="方正正粗黑简体" panose="02000000000000000000" pitchFamily="2" charset="-122"/>
                          <a:ea typeface="方正正粗黑简体" panose="02000000000000000000" pitchFamily="2" charset="-122"/>
                        </a:rPr>
                        <a:t>风险分级</a:t>
                      </a:r>
                    </a:p>
                  </a:txBody>
                  <a:tcPr marL="90852" marR="90852" marT="45426" marB="45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hMerge="1">
                  <a:txBody>
                    <a:bodyPr/>
                    <a:lstStyle/>
                    <a:p>
                      <a:endParaRPr lang="zh-CN"/>
                    </a:p>
                  </a:txBody>
                  <a:tcPr/>
                </a:tc>
                <a:tc>
                  <a:txBody>
                    <a:bodyPr/>
                    <a:lstStyle/>
                    <a:p>
                      <a:pPr algn="ctr"/>
                      <a:r>
                        <a:rPr lang="zh-CN" altLang="en-US" sz="2400" b="1" dirty="0" smtClean="0">
                          <a:solidFill>
                            <a:schemeClr val="tx1"/>
                          </a:solidFill>
                          <a:latin typeface="方正正粗黑简体" panose="02000000000000000000" pitchFamily="2" charset="-122"/>
                          <a:ea typeface="方正正粗黑简体" panose="02000000000000000000" pitchFamily="2" charset="-122"/>
                        </a:rPr>
                        <a:t>风险分级管</a:t>
                      </a:r>
                      <a:r>
                        <a:rPr lang="zh-CN" altLang="en-US" sz="2400" b="1" dirty="0">
                          <a:solidFill>
                            <a:schemeClr val="tx1"/>
                          </a:solidFill>
                          <a:latin typeface="方正正粗黑简体" panose="02000000000000000000" pitchFamily="2" charset="-122"/>
                          <a:ea typeface="方正正粗黑简体" panose="02000000000000000000" pitchFamily="2" charset="-122"/>
                        </a:rPr>
                        <a:t>控</a:t>
                      </a:r>
                    </a:p>
                  </a:txBody>
                  <a:tcPr marL="90852" marR="90852" marT="45426" marB="45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extLst>
                  <a:ext uri="{0D108BD9-81ED-4DB2-BD59-A6C34878D82A}">
                    <a16:rowId xmlns="" xmlns:a16="http://schemas.microsoft.com/office/drawing/2014/main" val="10000"/>
                  </a:ext>
                </a:extLst>
              </a:tr>
              <a:tr h="656905">
                <a:tc rowSpan="2">
                  <a:txBody>
                    <a:bodyPr/>
                    <a:lstStyle/>
                    <a:p>
                      <a:pPr algn="ctr"/>
                      <a:r>
                        <a:rPr lang="zh-CN" altLang="en-US" sz="2400" b="1" dirty="0">
                          <a:solidFill>
                            <a:schemeClr val="tx1"/>
                          </a:solidFill>
                          <a:latin typeface="方正正粗黑简体" panose="02000000000000000000" pitchFamily="2" charset="-122"/>
                          <a:ea typeface="方正正粗黑简体" panose="02000000000000000000" pitchFamily="2" charset="-122"/>
                        </a:rPr>
                        <a:t>不可接受</a:t>
                      </a:r>
                      <a:r>
                        <a:rPr lang="zh-CN" altLang="en-US" sz="2400" b="1" dirty="0" smtClean="0">
                          <a:solidFill>
                            <a:schemeClr val="tx1"/>
                          </a:solidFill>
                          <a:latin typeface="方正正粗黑简体" panose="02000000000000000000" pitchFamily="2" charset="-122"/>
                          <a:ea typeface="方正正粗黑简体" panose="02000000000000000000" pitchFamily="2" charset="-122"/>
                        </a:rPr>
                        <a:t>风险</a:t>
                      </a:r>
                      <a:endParaRPr lang="en-US" altLang="zh-CN" sz="2400" b="1" dirty="0" smtClean="0">
                        <a:solidFill>
                          <a:schemeClr val="tx1"/>
                        </a:solidFill>
                        <a:latin typeface="方正正粗黑简体" panose="02000000000000000000" pitchFamily="2" charset="-122"/>
                        <a:ea typeface="方正正粗黑简体" panose="02000000000000000000" pitchFamily="2" charset="-122"/>
                      </a:endParaRPr>
                    </a:p>
                    <a:p>
                      <a:pPr algn="ctr"/>
                      <a:r>
                        <a:rPr lang="zh-CN" altLang="en-US" sz="2000" b="1" dirty="0" smtClean="0">
                          <a:solidFill>
                            <a:schemeClr val="tx1"/>
                          </a:solidFill>
                          <a:latin typeface="方正正粗黑简体" panose="02000000000000000000" pitchFamily="2" charset="-122"/>
                          <a:ea typeface="方正正粗黑简体" panose="02000000000000000000" pitchFamily="2" charset="-122"/>
                        </a:rPr>
                        <a:t>（</a:t>
                      </a:r>
                      <a:r>
                        <a:rPr lang="zh-CN" altLang="en-US" sz="2000" b="1" dirty="0" smtClean="0">
                          <a:solidFill>
                            <a:srgbClr val="0000FF"/>
                          </a:solidFill>
                          <a:latin typeface="方正正粗黑简体" panose="02000000000000000000" pitchFamily="2" charset="-122"/>
                          <a:ea typeface="方正正粗黑简体" panose="02000000000000000000" pitchFamily="2" charset="-122"/>
                        </a:rPr>
                        <a:t>本质安全实践</a:t>
                      </a:r>
                      <a:r>
                        <a:rPr lang="zh-CN" altLang="en-US" sz="2000" b="1" dirty="0" smtClean="0">
                          <a:solidFill>
                            <a:schemeClr val="tx1"/>
                          </a:solidFill>
                          <a:latin typeface="方正正粗黑简体" panose="02000000000000000000" pitchFamily="2" charset="-122"/>
                          <a:ea typeface="方正正粗黑简体" panose="02000000000000000000" pitchFamily="2" charset="-122"/>
                        </a:rPr>
                        <a:t>）</a:t>
                      </a:r>
                      <a:endParaRPr lang="zh-CN" altLang="en-US" sz="2000" b="1" dirty="0">
                        <a:solidFill>
                          <a:schemeClr val="tx1"/>
                        </a:solidFill>
                        <a:latin typeface="方正正粗黑简体" panose="02000000000000000000" pitchFamily="2" charset="-122"/>
                        <a:ea typeface="方正正粗黑简体" panose="02000000000000000000" pitchFamily="2" charset="-122"/>
                      </a:endParaRPr>
                    </a:p>
                  </a:txBody>
                  <a:tcPr marL="90852" marR="90852" marT="45426" marB="45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lang="zh-CN" altLang="en-US" sz="2400" b="1" dirty="0">
                          <a:solidFill>
                            <a:schemeClr val="tx1"/>
                          </a:solidFill>
                          <a:latin typeface="方正正粗黑简体" panose="02000000000000000000" pitchFamily="2" charset="-122"/>
                          <a:ea typeface="方正正粗黑简体" panose="02000000000000000000" pitchFamily="2" charset="-122"/>
                        </a:rPr>
                        <a:t>重大隐患</a:t>
                      </a:r>
                    </a:p>
                  </a:txBody>
                  <a:tcPr marL="90852" marR="90852" marT="45426" marB="45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rowSpan="2">
                  <a:txBody>
                    <a:bodyPr/>
                    <a:lstStyle/>
                    <a:p>
                      <a:pPr algn="ctr"/>
                      <a:r>
                        <a:rPr lang="zh-CN" altLang="en-US" sz="2400" b="1" dirty="0">
                          <a:solidFill>
                            <a:schemeClr val="tx1"/>
                          </a:solidFill>
                          <a:latin typeface="方正正粗黑简体" panose="02000000000000000000" pitchFamily="2" charset="-122"/>
                          <a:ea typeface="方正正粗黑简体" panose="02000000000000000000" pitchFamily="2" charset="-122"/>
                        </a:rPr>
                        <a:t>治理、降风险</a:t>
                      </a:r>
                      <a:r>
                        <a:rPr lang="en-US" altLang="zh-CN" sz="2400" b="1" dirty="0">
                          <a:solidFill>
                            <a:schemeClr val="tx1"/>
                          </a:solidFill>
                          <a:latin typeface="方正正粗黑简体" panose="02000000000000000000" pitchFamily="2" charset="-122"/>
                          <a:ea typeface="方正正粗黑简体" panose="02000000000000000000" pitchFamily="2" charset="-122"/>
                        </a:rPr>
                        <a:t/>
                      </a:r>
                      <a:br>
                        <a:rPr lang="en-US" altLang="zh-CN" sz="2400" b="1" dirty="0">
                          <a:solidFill>
                            <a:schemeClr val="tx1"/>
                          </a:solidFill>
                          <a:latin typeface="方正正粗黑简体" panose="02000000000000000000" pitchFamily="2" charset="-122"/>
                          <a:ea typeface="方正正粗黑简体" panose="02000000000000000000" pitchFamily="2" charset="-122"/>
                        </a:rPr>
                      </a:br>
                      <a:r>
                        <a:rPr lang="en-US" altLang="zh-CN" sz="2400" b="1" dirty="0">
                          <a:solidFill>
                            <a:schemeClr val="tx1"/>
                          </a:solidFill>
                          <a:latin typeface="方正正粗黑简体" panose="02000000000000000000" pitchFamily="2" charset="-122"/>
                          <a:ea typeface="方正正粗黑简体" panose="02000000000000000000" pitchFamily="2" charset="-122"/>
                        </a:rPr>
                        <a:t>(</a:t>
                      </a:r>
                      <a:r>
                        <a:rPr lang="zh-CN" altLang="en-US" sz="2400" b="1" dirty="0">
                          <a:solidFill>
                            <a:schemeClr val="tx1"/>
                          </a:solidFill>
                          <a:latin typeface="方正正粗黑简体" panose="02000000000000000000" pitchFamily="2" charset="-122"/>
                          <a:ea typeface="方正正粗黑简体" panose="02000000000000000000" pitchFamily="2" charset="-122"/>
                        </a:rPr>
                        <a:t>企业负责人</a:t>
                      </a:r>
                      <a:r>
                        <a:rPr lang="en-US" altLang="zh-CN" sz="2400" b="1" dirty="0">
                          <a:solidFill>
                            <a:schemeClr val="tx1"/>
                          </a:solidFill>
                          <a:latin typeface="方正正粗黑简体" panose="02000000000000000000" pitchFamily="2" charset="-122"/>
                          <a:ea typeface="方正正粗黑简体" panose="02000000000000000000" pitchFamily="2" charset="-122"/>
                        </a:rPr>
                        <a:t>)</a:t>
                      </a:r>
                      <a:endParaRPr lang="zh-CN" altLang="en-US" sz="2400" b="1" dirty="0">
                        <a:solidFill>
                          <a:schemeClr val="tx1"/>
                        </a:solidFill>
                        <a:latin typeface="方正正粗黑简体" panose="02000000000000000000" pitchFamily="2" charset="-122"/>
                        <a:ea typeface="方正正粗黑简体" panose="02000000000000000000" pitchFamily="2" charset="-122"/>
                      </a:endParaRPr>
                    </a:p>
                  </a:txBody>
                  <a:tcPr marL="90852" marR="90852" marT="45426" marB="45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 xmlns:a16="http://schemas.microsoft.com/office/drawing/2014/main" val="10001"/>
                  </a:ext>
                </a:extLst>
              </a:tr>
              <a:tr h="656905">
                <a:tc vMerge="1">
                  <a:txBody>
                    <a:bodyPr/>
                    <a:lstStyle/>
                    <a:p>
                      <a:endParaRPr lang="zh-CN"/>
                    </a:p>
                  </a:txBody>
                  <a:tcPr anchor="ctr"/>
                </a:tc>
                <a:tc>
                  <a:txBody>
                    <a:bodyPr/>
                    <a:lstStyle/>
                    <a:p>
                      <a:pPr marL="0" algn="ctr" defTabSz="914400" rtl="0" eaLnBrk="1" latinLnBrk="0" hangingPunct="1"/>
                      <a:r>
                        <a:rPr lang="zh-CN" altLang="en-US" sz="2400" b="1" kern="1200" dirty="0">
                          <a:solidFill>
                            <a:schemeClr val="tx1"/>
                          </a:solidFill>
                          <a:latin typeface="方正正粗黑简体" panose="02000000000000000000" pitchFamily="2" charset="-122"/>
                          <a:ea typeface="方正正粗黑简体" panose="02000000000000000000" pitchFamily="2" charset="-122"/>
                          <a:cs typeface="+mn-cs"/>
                        </a:rPr>
                        <a:t>重大风险</a:t>
                      </a:r>
                    </a:p>
                  </a:txBody>
                  <a:tcPr marL="90852" marR="90852" marT="45426" marB="45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vMerge="1">
                  <a:txBody>
                    <a:bodyPr/>
                    <a:lstStyle/>
                    <a:p>
                      <a:endParaRPr lang="zh-CN"/>
                    </a:p>
                  </a:txBody>
                  <a:tcPr anchor="ctr"/>
                </a:tc>
                <a:extLst>
                  <a:ext uri="{0D108BD9-81ED-4DB2-BD59-A6C34878D82A}">
                    <a16:rowId xmlns="" xmlns:a16="http://schemas.microsoft.com/office/drawing/2014/main" val="10002"/>
                  </a:ext>
                </a:extLst>
              </a:tr>
              <a:tr h="656905">
                <a:tc rowSpan="4">
                  <a:txBody>
                    <a:bodyPr/>
                    <a:lstStyle/>
                    <a:p>
                      <a:pPr marL="0" algn="ctr" defTabSz="914400" rtl="0" eaLnBrk="1" latinLnBrk="0" hangingPunct="1"/>
                      <a:r>
                        <a:rPr lang="zh-CN" altLang="en-US" sz="2400" b="1" dirty="0">
                          <a:solidFill>
                            <a:srgbClr val="000000"/>
                          </a:solidFill>
                          <a:latin typeface="方正正粗黑简体" panose="02000000000000000000" pitchFamily="2" charset="-122"/>
                          <a:ea typeface="方正正粗黑简体" panose="02000000000000000000" pitchFamily="2" charset="-122"/>
                        </a:rPr>
                        <a:t>可接受</a:t>
                      </a:r>
                      <a:r>
                        <a:rPr lang="zh-CN" altLang="en-US" sz="2400" b="1" kern="1200" dirty="0" smtClean="0">
                          <a:solidFill>
                            <a:srgbClr val="000000"/>
                          </a:solidFill>
                          <a:latin typeface="方正正粗黑简体" panose="02000000000000000000" pitchFamily="2" charset="-122"/>
                          <a:ea typeface="方正正粗黑简体" panose="02000000000000000000" pitchFamily="2" charset="-122"/>
                          <a:cs typeface="+mn-cs"/>
                        </a:rPr>
                        <a:t>风险</a:t>
                      </a:r>
                      <a:endParaRPr lang="en-US" altLang="zh-CN" sz="2400" b="1" kern="1200" dirty="0" smtClean="0">
                        <a:solidFill>
                          <a:srgbClr val="000000"/>
                        </a:solidFill>
                        <a:latin typeface="方正正粗黑简体" panose="02000000000000000000" pitchFamily="2" charset="-122"/>
                        <a:ea typeface="方正正粗黑简体" panose="02000000000000000000" pitchFamily="2" charset="-122"/>
                        <a:cs typeface="+mn-cs"/>
                      </a:endParaRPr>
                    </a:p>
                    <a:p>
                      <a:pPr marL="0" algn="ctr" defTabSz="914400" rtl="0" eaLnBrk="1" latinLnBrk="0" hangingPunct="1"/>
                      <a:r>
                        <a:rPr lang="zh-CN" altLang="en-US" sz="2000" b="1" kern="1200" dirty="0" smtClean="0">
                          <a:solidFill>
                            <a:srgbClr val="000000"/>
                          </a:solidFill>
                          <a:latin typeface="方正正粗黑简体" panose="02000000000000000000" pitchFamily="2" charset="-122"/>
                          <a:ea typeface="方正正粗黑简体" panose="02000000000000000000" pitchFamily="2" charset="-122"/>
                          <a:cs typeface="+mn-cs"/>
                        </a:rPr>
                        <a:t>（</a:t>
                      </a:r>
                      <a:r>
                        <a:rPr lang="zh-CN" altLang="en-US" sz="2000" b="1" kern="1200" dirty="0" smtClean="0">
                          <a:solidFill>
                            <a:srgbClr val="0000FF"/>
                          </a:solidFill>
                          <a:latin typeface="方正正粗黑简体" panose="02000000000000000000" pitchFamily="2" charset="-122"/>
                          <a:ea typeface="方正正粗黑简体" panose="02000000000000000000" pitchFamily="2" charset="-122"/>
                          <a:cs typeface="+mn-cs"/>
                        </a:rPr>
                        <a:t>日常动态管控</a:t>
                      </a:r>
                      <a:r>
                        <a:rPr lang="zh-CN" altLang="en-US" sz="2000" b="1" kern="1200" dirty="0" smtClean="0">
                          <a:solidFill>
                            <a:srgbClr val="000000"/>
                          </a:solidFill>
                          <a:latin typeface="方正正粗黑简体" panose="02000000000000000000" pitchFamily="2" charset="-122"/>
                          <a:ea typeface="方正正粗黑简体" panose="02000000000000000000" pitchFamily="2" charset="-122"/>
                          <a:cs typeface="+mn-cs"/>
                        </a:rPr>
                        <a:t>）</a:t>
                      </a:r>
                      <a:endParaRPr lang="zh-CN" altLang="en-US" sz="2000" b="1" kern="1200" dirty="0">
                        <a:solidFill>
                          <a:srgbClr val="000000"/>
                        </a:solidFill>
                        <a:latin typeface="方正正粗黑简体" panose="02000000000000000000" pitchFamily="2" charset="-122"/>
                        <a:ea typeface="方正正粗黑简体" panose="02000000000000000000" pitchFamily="2" charset="-122"/>
                        <a:cs typeface="+mn-cs"/>
                      </a:endParaRPr>
                    </a:p>
                  </a:txBody>
                  <a:tcPr marL="90852" marR="90852" marT="45426" marB="45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algn="ctr" defTabSz="914400" rtl="0" eaLnBrk="1" latinLnBrk="0" hangingPunct="1"/>
                      <a:r>
                        <a:rPr lang="zh-CN" altLang="en-US" sz="2400" b="1" kern="1200" dirty="0">
                          <a:solidFill>
                            <a:schemeClr val="tx1"/>
                          </a:solidFill>
                          <a:latin typeface="方正正粗黑简体" panose="02000000000000000000" pitchFamily="2" charset="-122"/>
                          <a:ea typeface="方正正粗黑简体" panose="02000000000000000000" pitchFamily="2" charset="-122"/>
                          <a:cs typeface="+mn-cs"/>
                        </a:rPr>
                        <a:t>较大</a:t>
                      </a:r>
                    </a:p>
                  </a:txBody>
                  <a:tcPr marL="90852" marR="90852" marT="45426" marB="45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0"/>
                    </a:solidFill>
                  </a:tcPr>
                </a:tc>
                <a:tc>
                  <a:txBody>
                    <a:bodyPr/>
                    <a:lstStyle/>
                    <a:p>
                      <a:pPr algn="ctr"/>
                      <a:r>
                        <a:rPr lang="zh-CN" altLang="en-US" sz="2400" b="1" dirty="0">
                          <a:solidFill>
                            <a:schemeClr val="tx1"/>
                          </a:solidFill>
                          <a:latin typeface="方正正粗黑简体" panose="02000000000000000000" pitchFamily="2" charset="-122"/>
                          <a:ea typeface="方正正粗黑简体" panose="02000000000000000000" pitchFamily="2" charset="-122"/>
                        </a:rPr>
                        <a:t>高级管理人员</a:t>
                      </a:r>
                    </a:p>
                  </a:txBody>
                  <a:tcPr marL="90852" marR="90852" marT="45426" marB="45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0"/>
                    </a:solidFill>
                  </a:tcPr>
                </a:tc>
                <a:extLst>
                  <a:ext uri="{0D108BD9-81ED-4DB2-BD59-A6C34878D82A}">
                    <a16:rowId xmlns="" xmlns:a16="http://schemas.microsoft.com/office/drawing/2014/main" val="10003"/>
                  </a:ext>
                </a:extLst>
              </a:tr>
              <a:tr h="879148">
                <a:tc vMerge="1">
                  <a:txBody>
                    <a:bodyPr/>
                    <a:lstStyle/>
                    <a:p>
                      <a:endParaRPr lang="zh-CN"/>
                    </a:p>
                  </a:txBody>
                  <a:tcPr anchor="ctr"/>
                </a:tc>
                <a:tc>
                  <a:txBody>
                    <a:bodyPr/>
                    <a:lstStyle/>
                    <a:p>
                      <a:pPr marL="0" algn="ctr" defTabSz="914400" rtl="0" eaLnBrk="1" latinLnBrk="0" hangingPunct="1"/>
                      <a:r>
                        <a:rPr lang="zh-CN" altLang="en-US" sz="2400" b="1" kern="1200" dirty="0">
                          <a:solidFill>
                            <a:schemeClr val="tx1"/>
                          </a:solidFill>
                          <a:latin typeface="方正正粗黑简体" panose="02000000000000000000" pitchFamily="2" charset="-122"/>
                          <a:ea typeface="方正正粗黑简体" panose="02000000000000000000" pitchFamily="2" charset="-122"/>
                          <a:cs typeface="+mn-cs"/>
                        </a:rPr>
                        <a:t>一般</a:t>
                      </a:r>
                    </a:p>
                  </a:txBody>
                  <a:tcPr marL="90852" marR="90852" marT="45426" marB="45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zh-CN" altLang="en-US" sz="2400" b="1" dirty="0">
                          <a:solidFill>
                            <a:schemeClr val="tx1"/>
                          </a:solidFill>
                          <a:latin typeface="方正正粗黑简体" panose="02000000000000000000" pitchFamily="2" charset="-122"/>
                          <a:ea typeface="方正正粗黑简体" panose="02000000000000000000" pitchFamily="2" charset="-122"/>
                        </a:rPr>
                        <a:t>车间、部门负责人</a:t>
                      </a:r>
                    </a:p>
                  </a:txBody>
                  <a:tcPr marL="90852" marR="90852" marT="45426" marB="45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 xmlns:a16="http://schemas.microsoft.com/office/drawing/2014/main" val="10004"/>
                  </a:ext>
                </a:extLst>
              </a:tr>
              <a:tr h="656905">
                <a:tc vMerge="1">
                  <a:txBody>
                    <a:bodyPr/>
                    <a:lstStyle/>
                    <a:p>
                      <a:endParaRPr lang="zh-CN"/>
                    </a:p>
                  </a:txBody>
                  <a:tcPr anchor="ctr"/>
                </a:tc>
                <a:tc>
                  <a:txBody>
                    <a:bodyPr/>
                    <a:lstStyle/>
                    <a:p>
                      <a:pPr marL="0" algn="ctr" defTabSz="914400" rtl="0" eaLnBrk="1" latinLnBrk="0" hangingPunct="1"/>
                      <a:r>
                        <a:rPr lang="zh-CN" altLang="en-US" sz="2400" b="1" kern="1200" dirty="0">
                          <a:solidFill>
                            <a:schemeClr val="tx1"/>
                          </a:solidFill>
                          <a:latin typeface="方正正粗黑简体" panose="02000000000000000000" pitchFamily="2" charset="-122"/>
                          <a:ea typeface="方正正粗黑简体" panose="02000000000000000000" pitchFamily="2" charset="-122"/>
                          <a:cs typeface="+mn-cs"/>
                        </a:rPr>
                        <a:t>低</a:t>
                      </a:r>
                    </a:p>
                  </a:txBody>
                  <a:tcPr marL="90852" marR="90852" marT="45426" marB="45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33FF"/>
                    </a:solidFill>
                  </a:tcPr>
                </a:tc>
                <a:tc>
                  <a:txBody>
                    <a:bodyPr/>
                    <a:lstStyle/>
                    <a:p>
                      <a:pPr algn="ctr"/>
                      <a:r>
                        <a:rPr lang="zh-CN" altLang="en-US" sz="2400" b="1" dirty="0">
                          <a:solidFill>
                            <a:schemeClr val="tx1"/>
                          </a:solidFill>
                          <a:latin typeface="方正正粗黑简体" panose="02000000000000000000" pitchFamily="2" charset="-122"/>
                          <a:ea typeface="方正正粗黑简体" panose="02000000000000000000" pitchFamily="2" charset="-122"/>
                        </a:rPr>
                        <a:t>班组长、操作工</a:t>
                      </a:r>
                    </a:p>
                  </a:txBody>
                  <a:tcPr marL="90852" marR="90852" marT="45426" marB="45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33FF"/>
                    </a:solidFill>
                  </a:tcPr>
                </a:tc>
                <a:extLst>
                  <a:ext uri="{0D108BD9-81ED-4DB2-BD59-A6C34878D82A}">
                    <a16:rowId xmlns="" xmlns:a16="http://schemas.microsoft.com/office/drawing/2014/main" val="10005"/>
                  </a:ext>
                </a:extLst>
              </a:tr>
              <a:tr h="656905">
                <a:tc vMerge="1">
                  <a:txBody>
                    <a:bodyPr/>
                    <a:lstStyle/>
                    <a:p>
                      <a:endParaRPr lang="zh-CN"/>
                    </a:p>
                  </a:txBody>
                  <a:tcPr anchor="ctr"/>
                </a:tc>
                <a:tc>
                  <a:txBody>
                    <a:bodyPr/>
                    <a:lstStyle/>
                    <a:p>
                      <a:pPr marL="0" algn="ctr" defTabSz="914400" rtl="0" eaLnBrk="1" latinLnBrk="0" hangingPunct="1"/>
                      <a:r>
                        <a:rPr lang="zh-CN" altLang="en-US" sz="2400" b="1" kern="1200" dirty="0">
                          <a:solidFill>
                            <a:schemeClr val="tx1"/>
                          </a:solidFill>
                          <a:latin typeface="方正正粗黑简体" panose="02000000000000000000" pitchFamily="2" charset="-122"/>
                          <a:ea typeface="方正正粗黑简体" panose="02000000000000000000" pitchFamily="2" charset="-122"/>
                          <a:cs typeface="+mn-cs"/>
                        </a:rPr>
                        <a:t>可忽略</a:t>
                      </a:r>
                    </a:p>
                  </a:txBody>
                  <a:tcPr marL="90852" marR="90852" marT="45426" marB="45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pPr algn="ctr"/>
                      <a:r>
                        <a:rPr lang="zh-CN" altLang="en-US" sz="2400" b="1" dirty="0">
                          <a:solidFill>
                            <a:schemeClr val="tx1"/>
                          </a:solidFill>
                          <a:latin typeface="方正正粗黑简体" panose="02000000000000000000" pitchFamily="2" charset="-122"/>
                          <a:ea typeface="方正正粗黑简体" panose="02000000000000000000" pitchFamily="2" charset="-122"/>
                        </a:rPr>
                        <a:t>管理、应急</a:t>
                      </a:r>
                    </a:p>
                  </a:txBody>
                  <a:tcPr marL="90852" marR="90852" marT="45426" marB="454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extLst>
                  <a:ext uri="{0D108BD9-81ED-4DB2-BD59-A6C34878D82A}">
                    <a16:rowId xmlns="" xmlns:a16="http://schemas.microsoft.com/office/drawing/2014/main" val="10006"/>
                  </a:ext>
                </a:extLst>
              </a:tr>
            </a:tbl>
          </a:graphicData>
        </a:graphic>
      </p:graphicFrame>
      <p:sp>
        <p:nvSpPr>
          <p:cNvPr id="129027" name="Text Box 13"/>
          <p:cNvSpPr txBox="1">
            <a:spLocks noChangeArrowheads="1"/>
          </p:cNvSpPr>
          <p:nvPr/>
        </p:nvSpPr>
        <p:spPr bwMode="auto">
          <a:xfrm>
            <a:off x="3848580" y="1118537"/>
            <a:ext cx="4582674" cy="460165"/>
          </a:xfrm>
          <a:prstGeom prst="rect">
            <a:avLst/>
          </a:prstGeom>
          <a:solidFill>
            <a:srgbClr val="FFFF99"/>
          </a:solidFill>
          <a:ln w="9525">
            <a:solidFill>
              <a:srgbClr val="000000"/>
            </a:solidFill>
            <a:miter lim="800000"/>
            <a:headEnd/>
            <a:tailEnd/>
          </a:ln>
          <a:effectLst>
            <a:outerShdw dist="107763" dir="2700000" algn="ctr" rotWithShape="0">
              <a:srgbClr val="808080"/>
            </a:outerShdw>
          </a:effectLst>
        </p:spPr>
        <p:txBody>
          <a:bodyPr anchor="ctr">
            <a:spAutoFit/>
          </a:bodyPr>
          <a:lstStyle>
            <a:lvl1pPr>
              <a:lnSpc>
                <a:spcPct val="90000"/>
              </a:lnSpc>
              <a:spcBef>
                <a:spcPts val="1000"/>
              </a:spcBef>
              <a:buFont typeface="Arial" panose="020B0604020202020204" pitchFamily="34" charset="0"/>
              <a:buChar char="•"/>
              <a:defRPr sz="2700">
                <a:solidFill>
                  <a:schemeClr val="tx1"/>
                </a:solidFill>
                <a:latin typeface="Calibri" panose="020F0502020204030204" pitchFamily="34" charset="0"/>
              </a:defRPr>
            </a:lvl1pPr>
            <a:lvl2pPr marL="682625" indent="-227013">
              <a:lnSpc>
                <a:spcPct val="90000"/>
              </a:lnSpc>
              <a:spcBef>
                <a:spcPts val="500"/>
              </a:spcBef>
              <a:buFont typeface="Arial" panose="020B0604020202020204" pitchFamily="34" charset="0"/>
              <a:buChar char="•"/>
              <a:defRPr sz="2300">
                <a:solidFill>
                  <a:schemeClr val="tx1"/>
                </a:solidFill>
                <a:latin typeface="Calibri" panose="020F0502020204030204" pitchFamily="34" charset="0"/>
              </a:defRPr>
            </a:lvl2pPr>
            <a:lvl3pPr marL="1139825" indent="-227013">
              <a:lnSpc>
                <a:spcPct val="90000"/>
              </a:lnSpc>
              <a:spcBef>
                <a:spcPts val="500"/>
              </a:spcBef>
              <a:buFont typeface="Arial" panose="020B0604020202020204" pitchFamily="34" charset="0"/>
              <a:buChar char="•"/>
              <a:defRPr sz="1900">
                <a:solidFill>
                  <a:schemeClr val="tx1"/>
                </a:solidFill>
                <a:latin typeface="Calibri" panose="020F0502020204030204" pitchFamily="34" charset="0"/>
              </a:defRPr>
            </a:lvl3pPr>
            <a:lvl4pPr marL="1595438" indent="-227013">
              <a:lnSpc>
                <a:spcPct val="90000"/>
              </a:lnSpc>
              <a:spcBef>
                <a:spcPts val="500"/>
              </a:spcBef>
              <a:buFont typeface="Arial" panose="020B0604020202020204" pitchFamily="34" charset="0"/>
              <a:buChar char="•"/>
              <a:defRPr sz="1700">
                <a:solidFill>
                  <a:schemeClr val="tx1"/>
                </a:solidFill>
                <a:latin typeface="Calibri" panose="020F0502020204030204" pitchFamily="34" charset="0"/>
              </a:defRPr>
            </a:lvl4pPr>
            <a:lvl5pPr marL="2051050" indent="-227013">
              <a:lnSpc>
                <a:spcPct val="90000"/>
              </a:lnSpc>
              <a:spcBef>
                <a:spcPts val="500"/>
              </a:spcBef>
              <a:buFont typeface="Arial" panose="020B0604020202020204" pitchFamily="34" charset="0"/>
              <a:buChar char="•"/>
              <a:defRPr sz="1700">
                <a:solidFill>
                  <a:schemeClr val="tx1"/>
                </a:solidFill>
                <a:latin typeface="Calibri" panose="020F0502020204030204" pitchFamily="34" charset="0"/>
              </a:defRPr>
            </a:lvl5pPr>
            <a:lvl6pPr marL="2508250" indent="-227013" defTabSz="457200" eaLnBrk="0" fontAlgn="base" hangingPunct="0">
              <a:lnSpc>
                <a:spcPct val="90000"/>
              </a:lnSpc>
              <a:spcBef>
                <a:spcPts val="500"/>
              </a:spcBef>
              <a:spcAft>
                <a:spcPct val="0"/>
              </a:spcAft>
              <a:buFont typeface="Arial" panose="020B0604020202020204" pitchFamily="34" charset="0"/>
              <a:buChar char="•"/>
              <a:defRPr sz="1700">
                <a:solidFill>
                  <a:schemeClr val="tx1"/>
                </a:solidFill>
                <a:latin typeface="Calibri" panose="020F0502020204030204" pitchFamily="34" charset="0"/>
              </a:defRPr>
            </a:lvl6pPr>
            <a:lvl7pPr marL="2965450" indent="-227013" defTabSz="457200" eaLnBrk="0" fontAlgn="base" hangingPunct="0">
              <a:lnSpc>
                <a:spcPct val="90000"/>
              </a:lnSpc>
              <a:spcBef>
                <a:spcPts val="500"/>
              </a:spcBef>
              <a:spcAft>
                <a:spcPct val="0"/>
              </a:spcAft>
              <a:buFont typeface="Arial" panose="020B0604020202020204" pitchFamily="34" charset="0"/>
              <a:buChar char="•"/>
              <a:defRPr sz="1700">
                <a:solidFill>
                  <a:schemeClr val="tx1"/>
                </a:solidFill>
                <a:latin typeface="Calibri" panose="020F0502020204030204" pitchFamily="34" charset="0"/>
              </a:defRPr>
            </a:lvl7pPr>
            <a:lvl8pPr marL="3422650" indent="-227013" defTabSz="457200" eaLnBrk="0" fontAlgn="base" hangingPunct="0">
              <a:lnSpc>
                <a:spcPct val="90000"/>
              </a:lnSpc>
              <a:spcBef>
                <a:spcPts val="500"/>
              </a:spcBef>
              <a:spcAft>
                <a:spcPct val="0"/>
              </a:spcAft>
              <a:buFont typeface="Arial" panose="020B0604020202020204" pitchFamily="34" charset="0"/>
              <a:buChar char="•"/>
              <a:defRPr sz="1700">
                <a:solidFill>
                  <a:schemeClr val="tx1"/>
                </a:solidFill>
                <a:latin typeface="Calibri" panose="020F0502020204030204" pitchFamily="34" charset="0"/>
              </a:defRPr>
            </a:lvl8pPr>
            <a:lvl9pPr marL="3879850" indent="-227013" defTabSz="457200" eaLnBrk="0" fontAlgn="base" hangingPunct="0">
              <a:lnSpc>
                <a:spcPct val="90000"/>
              </a:lnSpc>
              <a:spcBef>
                <a:spcPts val="500"/>
              </a:spcBef>
              <a:spcAft>
                <a:spcPct val="0"/>
              </a:spcAft>
              <a:buFont typeface="Arial" panose="020B0604020202020204" pitchFamily="34" charset="0"/>
              <a:buChar char="•"/>
              <a:defRPr sz="1700">
                <a:solidFill>
                  <a:schemeClr val="tx1"/>
                </a:solidFill>
                <a:latin typeface="Calibri" panose="020F0502020204030204" pitchFamily="34" charset="0"/>
              </a:defRPr>
            </a:lvl9pPr>
          </a:lstStyle>
          <a:p>
            <a:pPr algn="ctr">
              <a:lnSpc>
                <a:spcPct val="100000"/>
              </a:lnSpc>
              <a:spcBef>
                <a:spcPct val="0"/>
              </a:spcBef>
              <a:buFontTx/>
              <a:buNone/>
            </a:pPr>
            <a:r>
              <a:rPr kumimoji="1" lang="zh-CN" altLang="en-US" sz="2391" b="1">
                <a:latin typeface="微软雅黑" panose="020B0503020204020204" pitchFamily="34" charset="-122"/>
                <a:ea typeface="微软雅黑" panose="020B0503020204020204" pitchFamily="34" charset="-122"/>
                <a:cs typeface="方正正粗黑简体"/>
              </a:rPr>
              <a:t>风险分级管控措施</a:t>
            </a:r>
          </a:p>
        </p:txBody>
      </p:sp>
      <p:sp>
        <p:nvSpPr>
          <p:cNvPr id="4" name="TextBox 45"/>
          <p:cNvSpPr txBox="1"/>
          <p:nvPr/>
        </p:nvSpPr>
        <p:spPr>
          <a:xfrm>
            <a:off x="3348035" y="229175"/>
            <a:ext cx="1819729" cy="418576"/>
          </a:xfrm>
          <a:prstGeom prst="rect">
            <a:avLst/>
          </a:prstGeom>
          <a:noFill/>
        </p:spPr>
        <p:txBody>
          <a:bodyPr wrap="none">
            <a:spAutoFit/>
          </a:bodyPr>
          <a:lstStyle/>
          <a:p>
            <a:pPr>
              <a:defRPr/>
            </a:pPr>
            <a:r>
              <a:rPr lang="zh-CN" altLang="en-US" sz="2120" b="1" dirty="0">
                <a:solidFill>
                  <a:schemeClr val="bg1"/>
                </a:solidFill>
                <a:latin typeface="微软雅黑" panose="020B0503020204020204" pitchFamily="34" charset="-122"/>
                <a:ea typeface="微软雅黑" panose="020B0503020204020204" pitchFamily="34" charset="-122"/>
              </a:rPr>
              <a:t>企业主体责任</a:t>
            </a:r>
          </a:p>
        </p:txBody>
      </p:sp>
    </p:spTree>
    <p:extLst>
      <p:ext uri="{BB962C8B-B14F-4D97-AF65-F5344CB8AC3E}">
        <p14:creationId xmlns:p14="http://schemas.microsoft.com/office/powerpoint/2010/main" val="2887471139"/>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标题 1"/>
          <p:cNvSpPr>
            <a:spLocks noGrp="1"/>
          </p:cNvSpPr>
          <p:nvPr>
            <p:ph type="title" idx="4294967295"/>
          </p:nvPr>
        </p:nvSpPr>
        <p:spPr>
          <a:xfrm>
            <a:off x="0" y="947738"/>
            <a:ext cx="6697663" cy="549275"/>
          </a:xfrm>
          <a:solidFill>
            <a:srgbClr val="CCECFF"/>
          </a:solidFill>
        </p:spPr>
        <p:txBody>
          <a:bodyPr/>
          <a:lstStyle/>
          <a:p>
            <a:r>
              <a:rPr lang="zh-CN" altLang="en-US" sz="2789" b="1" dirty="0">
                <a:latin typeface="微软雅黑" panose="020B0503020204020204" pitchFamily="34" charset="-122"/>
                <a:ea typeface="微软雅黑" panose="020B0503020204020204" pitchFamily="34" charset="-122"/>
              </a:rPr>
              <a:t>双重预防机制与安全生产标准化</a:t>
            </a:r>
          </a:p>
        </p:txBody>
      </p:sp>
      <p:sp>
        <p:nvSpPr>
          <p:cNvPr id="130051" name="内容占位符 2"/>
          <p:cNvSpPr>
            <a:spLocks noGrp="1"/>
          </p:cNvSpPr>
          <p:nvPr>
            <p:ph sz="half" idx="4294967295"/>
          </p:nvPr>
        </p:nvSpPr>
        <p:spPr>
          <a:xfrm>
            <a:off x="0" y="1612900"/>
            <a:ext cx="10458450" cy="4781550"/>
          </a:xfrm>
          <a:solidFill>
            <a:srgbClr val="99FFCC"/>
          </a:solidFill>
        </p:spPr>
        <p:txBody>
          <a:bodyPr/>
          <a:lstStyle/>
          <a:p>
            <a:pPr>
              <a:lnSpc>
                <a:spcPts val="2789"/>
              </a:lnSpc>
              <a:buFont typeface="Wingdings" panose="05000000000000000000" pitchFamily="2" charset="2"/>
              <a:buChar char="u"/>
            </a:pPr>
            <a:r>
              <a:rPr lang="zh-CN" altLang="en-US" sz="1793" dirty="0">
                <a:solidFill>
                  <a:srgbClr val="0000FF"/>
                </a:solidFill>
                <a:latin typeface="微软雅黑" panose="020B0503020204020204" pitchFamily="34" charset="-122"/>
                <a:ea typeface="微软雅黑" panose="020B0503020204020204" pitchFamily="34" charset="-122"/>
              </a:rPr>
              <a:t>标准化是源于管理体系</a:t>
            </a:r>
            <a:r>
              <a:rPr lang="zh-CN" altLang="en-US" sz="1793" dirty="0">
                <a:latin typeface="微软雅黑" panose="020B0503020204020204" pitchFamily="34" charset="-122"/>
                <a:ea typeface="微软雅黑" panose="020B0503020204020204" pitchFamily="34" charset="-122"/>
              </a:rPr>
              <a:t>，实际上是职业安全健康体系简化版，适用于中小企业，不太适合体系较为复杂的结构和庞大的系统，是一种适合我国大部分企业的行之有效，简便易行的安全生产管理体系或模式。在后期演变过程中，结合我国安全许可制度，增加了若干安全方面的基础硬件要求。其侧重管理体系，运行按照通用的以</a:t>
            </a:r>
            <a:r>
              <a:rPr lang="en-US" altLang="zh-CN" sz="1793" dirty="0">
                <a:latin typeface="微软雅黑" panose="020B0503020204020204" pitchFamily="34" charset="-122"/>
                <a:ea typeface="微软雅黑" panose="020B0503020204020204" pitchFamily="34" charset="-122"/>
              </a:rPr>
              <a:t>PDCA</a:t>
            </a:r>
            <a:r>
              <a:rPr lang="zh-CN" altLang="en-US" sz="1793" dirty="0">
                <a:latin typeface="微软雅黑" panose="020B0503020204020204" pitchFamily="34" charset="-122"/>
                <a:ea typeface="微软雅黑" panose="020B0503020204020204" pitchFamily="34" charset="-122"/>
              </a:rPr>
              <a:t>循环为特征的体系。</a:t>
            </a:r>
            <a:endParaRPr lang="en-US" altLang="zh-CN" sz="1793" dirty="0">
              <a:latin typeface="微软雅黑" panose="020B0503020204020204" pitchFamily="34" charset="-122"/>
              <a:ea typeface="微软雅黑" panose="020B0503020204020204" pitchFamily="34" charset="-122"/>
            </a:endParaRPr>
          </a:p>
          <a:p>
            <a:pPr>
              <a:lnSpc>
                <a:spcPts val="2789"/>
              </a:lnSpc>
              <a:buFont typeface="Wingdings" panose="05000000000000000000" pitchFamily="2" charset="2"/>
              <a:buChar char="u"/>
            </a:pPr>
            <a:r>
              <a:rPr lang="zh-CN" altLang="en-US" sz="1793" dirty="0">
                <a:solidFill>
                  <a:srgbClr val="0000FF"/>
                </a:solidFill>
                <a:latin typeface="微软雅黑" panose="020B0503020204020204" pitchFamily="34" charset="-122"/>
                <a:ea typeface="微软雅黑" panose="020B0503020204020204" pitchFamily="34" charset="-122"/>
              </a:rPr>
              <a:t>双重预控侧重的不是体系</a:t>
            </a:r>
            <a:r>
              <a:rPr lang="zh-CN" altLang="en-US" sz="1793" dirty="0">
                <a:latin typeface="微软雅黑" panose="020B0503020204020204" pitchFamily="34" charset="-122"/>
                <a:ea typeface="微软雅黑" panose="020B0503020204020204" pitchFamily="34" charset="-122"/>
              </a:rPr>
              <a:t>，而是安全生产工作的两个关口或预防生产安全事故的两方面：即在正常情况下对于风险的识别、分级与控制；在形成隐患以后即非正常情况下对于隐患的排查和治理。</a:t>
            </a:r>
            <a:endParaRPr lang="en-US" altLang="zh-CN" sz="1793" dirty="0">
              <a:latin typeface="微软雅黑" panose="020B0503020204020204" pitchFamily="34" charset="-122"/>
              <a:ea typeface="微软雅黑" panose="020B0503020204020204" pitchFamily="34" charset="-122"/>
            </a:endParaRPr>
          </a:p>
          <a:p>
            <a:pPr>
              <a:lnSpc>
                <a:spcPts val="2789"/>
              </a:lnSpc>
              <a:buFont typeface="Wingdings" panose="05000000000000000000" pitchFamily="2" charset="2"/>
              <a:buChar char="u"/>
            </a:pPr>
            <a:r>
              <a:rPr lang="en-US" altLang="zh-CN" sz="1793" dirty="0">
                <a:latin typeface="微软雅黑" panose="020B0503020204020204" pitchFamily="34" charset="-122"/>
                <a:ea typeface="微软雅黑" panose="020B0503020204020204" pitchFamily="34" charset="-122"/>
              </a:rPr>
              <a:t>《</a:t>
            </a:r>
            <a:r>
              <a:rPr lang="zh-CN" altLang="en-US" sz="1793" dirty="0">
                <a:latin typeface="微软雅黑" panose="020B0503020204020204" pitchFamily="34" charset="-122"/>
                <a:ea typeface="微软雅黑" panose="020B0503020204020204" pitchFamily="34" charset="-122"/>
              </a:rPr>
              <a:t>安全生产法</a:t>
            </a:r>
            <a:r>
              <a:rPr lang="en-US" altLang="zh-CN" sz="1793" dirty="0">
                <a:latin typeface="微软雅黑" panose="020B0503020204020204" pitchFamily="34" charset="-122"/>
                <a:ea typeface="微软雅黑" panose="020B0503020204020204" pitchFamily="34" charset="-122"/>
              </a:rPr>
              <a:t>》</a:t>
            </a:r>
            <a:r>
              <a:rPr lang="zh-CN" altLang="en-US" sz="1793" dirty="0">
                <a:latin typeface="微软雅黑" panose="020B0503020204020204" pitchFamily="34" charset="-122"/>
                <a:ea typeface="微软雅黑" panose="020B0503020204020204" pitchFamily="34" charset="-122"/>
              </a:rPr>
              <a:t>第四条要求生产经营单位“</a:t>
            </a:r>
            <a:r>
              <a:rPr lang="zh-CN" altLang="en-US" sz="1793" dirty="0">
                <a:solidFill>
                  <a:srgbClr val="0000FF"/>
                </a:solidFill>
                <a:latin typeface="微软雅黑" panose="020B0503020204020204" pitchFamily="34" charset="-122"/>
                <a:ea typeface="微软雅黑" panose="020B0503020204020204" pitchFamily="34" charset="-122"/>
              </a:rPr>
              <a:t>构建安全风险分级管控和隐患排查治理双重预防机制</a:t>
            </a:r>
            <a:r>
              <a:rPr lang="zh-CN" altLang="en-US" sz="1793" dirty="0">
                <a:latin typeface="微软雅黑" panose="020B0503020204020204" pitchFamily="34" charset="-122"/>
                <a:ea typeface="微软雅黑" panose="020B0503020204020204" pitchFamily="34" charset="-122"/>
              </a:rPr>
              <a:t>”，并在后边的罚则中对于未能建立制度和采取管控措施的给予相应处罚，属于强制性要求。把“安全生产标准化建设”从“推进”改为“加强”，但也不属于强制性表述，同时后边也没有相应的处罚措施。</a:t>
            </a:r>
            <a:endParaRPr lang="en-US" altLang="zh-CN" sz="1793" dirty="0">
              <a:latin typeface="微软雅黑" panose="020B0503020204020204" pitchFamily="34" charset="-122"/>
              <a:ea typeface="微软雅黑" panose="020B0503020204020204" pitchFamily="34" charset="-122"/>
            </a:endParaRPr>
          </a:p>
          <a:p>
            <a:pPr>
              <a:lnSpc>
                <a:spcPts val="2789"/>
              </a:lnSpc>
              <a:buFont typeface="Wingdings" panose="05000000000000000000" pitchFamily="2" charset="2"/>
              <a:buChar char="u"/>
            </a:pPr>
            <a:r>
              <a:rPr lang="zh-CN" altLang="en-US" sz="1793" dirty="0">
                <a:latin typeface="微软雅黑" panose="020B0503020204020204" pitchFamily="34" charset="-122"/>
                <a:ea typeface="微软雅黑" panose="020B0503020204020204" pitchFamily="34" charset="-122"/>
              </a:rPr>
              <a:t>标准化和双重预控侧重点和作用不尽相同。双重预控和标准化都是要求企业创建，没有提到第三方机构、相关评审、组织、咨询服务，没有提到相关机构和人员资质。</a:t>
            </a:r>
            <a:r>
              <a:rPr lang="zh-CN" altLang="en-US" sz="1793" dirty="0">
                <a:solidFill>
                  <a:srgbClr val="0000FF"/>
                </a:solidFill>
                <a:latin typeface="微软雅黑" panose="020B0503020204020204" pitchFamily="34" charset="-122"/>
                <a:ea typeface="微软雅黑" panose="020B0503020204020204" pitchFamily="34" charset="-122"/>
              </a:rPr>
              <a:t>表明这项工作是企业自主行为</a:t>
            </a:r>
            <a:r>
              <a:rPr lang="zh-CN" altLang="en-US" sz="1793" dirty="0">
                <a:latin typeface="微软雅黑" panose="020B0503020204020204" pitchFamily="34" charset="-122"/>
                <a:ea typeface="微软雅黑" panose="020B0503020204020204" pitchFamily="34" charset="-122"/>
              </a:rPr>
              <a:t>，没有给任何部门设立机构和人员资质的理由，也避免了第三方给企业增加额外的负担的可乘之机。</a:t>
            </a:r>
          </a:p>
        </p:txBody>
      </p:sp>
      <p:sp>
        <p:nvSpPr>
          <p:cNvPr id="4" name="TextBox 45"/>
          <p:cNvSpPr txBox="1"/>
          <p:nvPr/>
        </p:nvSpPr>
        <p:spPr>
          <a:xfrm>
            <a:off x="3348035" y="229175"/>
            <a:ext cx="1819729" cy="418576"/>
          </a:xfrm>
          <a:prstGeom prst="rect">
            <a:avLst/>
          </a:prstGeom>
          <a:noFill/>
        </p:spPr>
        <p:txBody>
          <a:bodyPr wrap="none">
            <a:spAutoFit/>
          </a:bodyPr>
          <a:lstStyle/>
          <a:p>
            <a:pPr>
              <a:defRPr/>
            </a:pPr>
            <a:r>
              <a:rPr lang="zh-CN" altLang="en-US" sz="2120" b="1" dirty="0">
                <a:solidFill>
                  <a:schemeClr val="bg1"/>
                </a:solidFill>
                <a:latin typeface="微软雅黑" panose="020B0503020204020204" pitchFamily="34" charset="-122"/>
                <a:ea typeface="微软雅黑" panose="020B0503020204020204" pitchFamily="34" charset="-122"/>
              </a:rPr>
              <a:t>企业主体责任</a:t>
            </a:r>
          </a:p>
        </p:txBody>
      </p:sp>
    </p:spTree>
    <p:extLst>
      <p:ext uri="{BB962C8B-B14F-4D97-AF65-F5344CB8AC3E}">
        <p14:creationId xmlns:p14="http://schemas.microsoft.com/office/powerpoint/2010/main" val="2612779192"/>
      </p:ext>
    </p:extLst>
  </p:cSld>
  <p:clrMapOvr>
    <a:masterClrMapping/>
  </p:clrMapOvr>
  <p:transition spd="slow" advTm="5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p:cNvPr>
          <p:cNvSpPr/>
          <p:nvPr/>
        </p:nvSpPr>
        <p:spPr>
          <a:xfrm>
            <a:off x="1077941" y="1103039"/>
            <a:ext cx="10019146" cy="469633"/>
          </a:xfrm>
          <a:prstGeom prst="rect">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161479" tIns="80739" rIns="161479" bIns="80739">
            <a:spAutoFit/>
          </a:bodyPr>
          <a:lstStyle/>
          <a:p>
            <a:pPr algn="just" defTabSz="1614693">
              <a:lnSpc>
                <a:spcPts val="2391"/>
              </a:lnSpc>
              <a:defRPr/>
            </a:pPr>
            <a:r>
              <a:rPr lang="en-US" altLang="zh-CN" sz="2120" b="1" dirty="0">
                <a:solidFill>
                  <a:srgbClr val="FFFF00"/>
                </a:solidFill>
                <a:latin typeface="微软雅黑" pitchFamily="34" charset="-122"/>
                <a:ea typeface="微软雅黑" pitchFamily="34" charset="-122"/>
              </a:rPr>
              <a:t>5. </a:t>
            </a:r>
            <a:r>
              <a:rPr lang="zh-CN" altLang="en-US" sz="2120" b="1" dirty="0">
                <a:solidFill>
                  <a:srgbClr val="FFFF00"/>
                </a:solidFill>
                <a:latin typeface="微软雅黑" pitchFamily="34" charset="-122"/>
                <a:ea typeface="微软雅黑" pitchFamily="34" charset="-122"/>
              </a:rPr>
              <a:t>强化了对从业人员的人文关怀和人身保护力度</a:t>
            </a:r>
            <a:endParaRPr lang="en-US" altLang="zh-CN" sz="2120" b="1" dirty="0">
              <a:solidFill>
                <a:srgbClr val="FFFF00"/>
              </a:solidFill>
              <a:latin typeface="微软雅黑" pitchFamily="34" charset="-122"/>
              <a:ea typeface="微软雅黑" pitchFamily="34" charset="-122"/>
            </a:endParaRPr>
          </a:p>
        </p:txBody>
      </p:sp>
      <p:sp>
        <p:nvSpPr>
          <p:cNvPr id="15" name="文本框 14">
            <a:extLst/>
          </p:cNvPr>
          <p:cNvSpPr txBox="1"/>
          <p:nvPr/>
        </p:nvSpPr>
        <p:spPr>
          <a:xfrm>
            <a:off x="1077940" y="2008648"/>
            <a:ext cx="5187262" cy="3416320"/>
          </a:xfrm>
          <a:prstGeom prst="rect">
            <a:avLst/>
          </a:prstGeom>
          <a:ln>
            <a:prstDash val="dashDot"/>
          </a:ln>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50000"/>
              </a:lnSpc>
              <a:defRPr/>
            </a:pPr>
            <a:r>
              <a:rPr lang="zh-CN" altLang="zh-CN" sz="2400" kern="0" dirty="0">
                <a:solidFill>
                  <a:srgbClr val="000000"/>
                </a:solidFill>
                <a:latin typeface="等线" panose="02010600030101010101" pitchFamily="2" charset="-122"/>
                <a:cs typeface="宋体" panose="02010600030101010101" pitchFamily="2" charset="-122"/>
              </a:rPr>
              <a:t>第四十四条　</a:t>
            </a:r>
            <a:r>
              <a:rPr lang="en-US" altLang="zh-CN" sz="2400" kern="0" dirty="0">
                <a:solidFill>
                  <a:srgbClr val="000000"/>
                </a:solidFill>
                <a:latin typeface="等线" panose="02010600030101010101" pitchFamily="2" charset="-122"/>
                <a:cs typeface="宋体" panose="02010600030101010101" pitchFamily="2" charset="-122"/>
              </a:rPr>
              <a:t>……</a:t>
            </a:r>
            <a:br>
              <a:rPr lang="en-US" altLang="zh-CN" sz="2400" kern="0" dirty="0">
                <a:solidFill>
                  <a:srgbClr val="000000"/>
                </a:solidFill>
                <a:latin typeface="等线" panose="02010600030101010101" pitchFamily="2" charset="-122"/>
                <a:cs typeface="宋体" panose="02010600030101010101" pitchFamily="2" charset="-122"/>
              </a:rPr>
            </a:br>
            <a:r>
              <a:rPr lang="zh-CN" altLang="zh-CN" sz="2400" kern="0" dirty="0">
                <a:solidFill>
                  <a:srgbClr val="000000"/>
                </a:solidFill>
                <a:latin typeface="等线" panose="02010600030101010101" pitchFamily="2" charset="-122"/>
                <a:cs typeface="宋体" panose="02010600030101010101" pitchFamily="2" charset="-122"/>
              </a:rPr>
              <a:t>　　生产经营单位应当关注从业人员的</a:t>
            </a:r>
            <a:r>
              <a:rPr lang="zh-CN" altLang="zh-CN" sz="2400" kern="0" dirty="0">
                <a:solidFill>
                  <a:srgbClr val="0000FF"/>
                </a:solidFill>
                <a:latin typeface="等线" panose="02010600030101010101" pitchFamily="2" charset="-122"/>
                <a:cs typeface="宋体" panose="02010600030101010101" pitchFamily="2" charset="-122"/>
              </a:rPr>
              <a:t>身体、心理状况和行为习惯</a:t>
            </a:r>
            <a:r>
              <a:rPr lang="zh-CN" altLang="zh-CN" sz="2400" kern="0" dirty="0">
                <a:solidFill>
                  <a:srgbClr val="000000"/>
                </a:solidFill>
                <a:latin typeface="等线" panose="02010600030101010101" pitchFamily="2" charset="-122"/>
                <a:cs typeface="宋体" panose="02010600030101010101" pitchFamily="2" charset="-122"/>
              </a:rPr>
              <a:t>，加强对从业人员的</a:t>
            </a:r>
            <a:r>
              <a:rPr lang="zh-CN" altLang="zh-CN" sz="2400" kern="0" dirty="0">
                <a:solidFill>
                  <a:srgbClr val="0000FF"/>
                </a:solidFill>
                <a:latin typeface="等线" panose="02010600030101010101" pitchFamily="2" charset="-122"/>
                <a:cs typeface="宋体" panose="02010600030101010101" pitchFamily="2" charset="-122"/>
              </a:rPr>
              <a:t>心理疏导、精神慰藉</a:t>
            </a:r>
            <a:r>
              <a:rPr lang="zh-CN" altLang="zh-CN" sz="2400" kern="0" dirty="0">
                <a:solidFill>
                  <a:srgbClr val="000000"/>
                </a:solidFill>
                <a:latin typeface="等线" panose="02010600030101010101" pitchFamily="2" charset="-122"/>
                <a:cs typeface="宋体" panose="02010600030101010101" pitchFamily="2" charset="-122"/>
              </a:rPr>
              <a:t>，严格落实岗位安全生产责任，防范从业人员行为异常导致事故发生。</a:t>
            </a:r>
            <a:endParaRPr lang="zh-CN" altLang="zh-CN" sz="1600" kern="100" dirty="0">
              <a:latin typeface="等线" panose="02010600030101010101" pitchFamily="2" charset="-122"/>
              <a:cs typeface="Times New Roman" panose="02020603050405020304" pitchFamily="18" charset="0"/>
            </a:endParaRPr>
          </a:p>
        </p:txBody>
      </p:sp>
      <p:sp>
        <p:nvSpPr>
          <p:cNvPr id="131081" name="文本框 18"/>
          <p:cNvSpPr txBox="1">
            <a:spLocks noChangeArrowheads="1"/>
          </p:cNvSpPr>
          <p:nvPr/>
        </p:nvSpPr>
        <p:spPr bwMode="auto">
          <a:xfrm>
            <a:off x="7443288" y="1725125"/>
            <a:ext cx="3219574" cy="368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1793">
                <a:solidFill>
                  <a:srgbClr val="333333"/>
                </a:solidFill>
                <a:latin typeface="microsoft yahei" panose="020B0503020204020204" pitchFamily="34" charset="-122"/>
                <a:ea typeface="microsoft yahei" panose="020B0503020204020204" pitchFamily="34" charset="-122"/>
              </a:rPr>
              <a:t>7·7</a:t>
            </a:r>
            <a:r>
              <a:rPr lang="zh-CN" altLang="en-US" sz="1793">
                <a:solidFill>
                  <a:srgbClr val="333333"/>
                </a:solidFill>
                <a:latin typeface="microsoft yahei" panose="020B0503020204020204" pitchFamily="34" charset="-122"/>
                <a:ea typeface="microsoft yahei" panose="020B0503020204020204" pitchFamily="34" charset="-122"/>
              </a:rPr>
              <a:t>安顺公交车坠湖事故</a:t>
            </a:r>
            <a:endParaRPr lang="zh-CN" altLang="en-US" sz="1793">
              <a:solidFill>
                <a:srgbClr val="000000"/>
              </a:solidFill>
              <a:latin typeface="Arial" panose="020B0604020202020204" pitchFamily="34" charset="0"/>
            </a:endParaRPr>
          </a:p>
        </p:txBody>
      </p:sp>
      <p:sp>
        <p:nvSpPr>
          <p:cNvPr id="13" name="文本框 12">
            <a:extLst/>
          </p:cNvPr>
          <p:cNvSpPr txBox="1"/>
          <p:nvPr/>
        </p:nvSpPr>
        <p:spPr>
          <a:xfrm>
            <a:off x="6265202" y="2161571"/>
            <a:ext cx="4960611" cy="3088323"/>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lnSpc>
                <a:spcPct val="150000"/>
              </a:lnSpc>
              <a:defRPr/>
            </a:pPr>
            <a:r>
              <a:rPr lang="en-US" altLang="zh-CN" sz="1855" dirty="0">
                <a:solidFill>
                  <a:schemeClr val="bg1"/>
                </a:solidFill>
                <a:latin typeface="微软雅黑" panose="020B0503020204020204" pitchFamily="34" charset="-122"/>
                <a:ea typeface="微软雅黑" panose="020B0503020204020204" pitchFamily="34" charset="-122"/>
              </a:rPr>
              <a:t>2020</a:t>
            </a:r>
            <a:r>
              <a:rPr lang="zh-CN" altLang="en-US" sz="1855" dirty="0">
                <a:solidFill>
                  <a:schemeClr val="bg1"/>
                </a:solidFill>
                <a:latin typeface="微软雅黑" panose="020B0503020204020204" pitchFamily="34" charset="-122"/>
                <a:ea typeface="微软雅黑" panose="020B0503020204020204" pitchFamily="34" charset="-122"/>
              </a:rPr>
              <a:t>年</a:t>
            </a:r>
            <a:r>
              <a:rPr lang="en-US" altLang="zh-CN" sz="1855" dirty="0">
                <a:solidFill>
                  <a:schemeClr val="bg1"/>
                </a:solidFill>
                <a:latin typeface="微软雅黑" panose="020B0503020204020204" pitchFamily="34" charset="-122"/>
                <a:ea typeface="微软雅黑" panose="020B0503020204020204" pitchFamily="34" charset="-122"/>
              </a:rPr>
              <a:t>7</a:t>
            </a:r>
            <a:r>
              <a:rPr lang="zh-CN" altLang="en-US" sz="1855" dirty="0">
                <a:solidFill>
                  <a:schemeClr val="bg1"/>
                </a:solidFill>
                <a:latin typeface="微软雅黑" panose="020B0503020204020204" pitchFamily="34" charset="-122"/>
                <a:ea typeface="微软雅黑" panose="020B0503020204020204" pitchFamily="34" charset="-122"/>
              </a:rPr>
              <a:t>月</a:t>
            </a:r>
            <a:r>
              <a:rPr lang="en-US" altLang="zh-CN" sz="1855" dirty="0">
                <a:solidFill>
                  <a:schemeClr val="bg1"/>
                </a:solidFill>
                <a:latin typeface="微软雅黑" panose="020B0503020204020204" pitchFamily="34" charset="-122"/>
                <a:ea typeface="微软雅黑" panose="020B0503020204020204" pitchFamily="34" charset="-122"/>
              </a:rPr>
              <a:t>7</a:t>
            </a:r>
            <a:r>
              <a:rPr lang="zh-CN" altLang="en-US" sz="1855" dirty="0">
                <a:solidFill>
                  <a:schemeClr val="bg1"/>
                </a:solidFill>
                <a:latin typeface="微软雅黑" panose="020B0503020204020204" pitchFamily="34" charset="-122"/>
                <a:ea typeface="微软雅黑" panose="020B0503020204020204" pitchFamily="34" charset="-122"/>
              </a:rPr>
              <a:t>日，公交车从安顺火车站驶向客车东站，在途经</a:t>
            </a:r>
            <a:r>
              <a:rPr lang="zh-CN" altLang="en-US" sz="1855" dirty="0">
                <a:solidFill>
                  <a:srgbClr val="FFFF00"/>
                </a:solidFill>
                <a:latin typeface="微软雅黑" panose="020B0503020204020204" pitchFamily="34" charset="-122"/>
                <a:ea typeface="微软雅黑" panose="020B0503020204020204" pitchFamily="34" charset="-122"/>
                <a:hlinkClick r:id="rId3"/>
              </a:rPr>
              <a:t>虹山湖</a:t>
            </a:r>
            <a:r>
              <a:rPr lang="zh-CN" altLang="en-US" sz="1855" dirty="0">
                <a:solidFill>
                  <a:srgbClr val="FFFF00"/>
                </a:solidFill>
                <a:latin typeface="微软雅黑" panose="020B0503020204020204" pitchFamily="34" charset="-122"/>
                <a:ea typeface="微软雅黑" panose="020B0503020204020204" pitchFamily="34" charset="-122"/>
                <a:hlinkClick r:id="rId4"/>
              </a:rPr>
              <a:t>大坝</a:t>
            </a:r>
            <a:r>
              <a:rPr lang="zh-CN" altLang="en-US" sz="1855" dirty="0">
                <a:solidFill>
                  <a:schemeClr val="bg1"/>
                </a:solidFill>
                <a:latin typeface="微软雅黑" panose="020B0503020204020204" pitchFamily="34" charset="-122"/>
                <a:ea typeface="微软雅黑" panose="020B0503020204020204" pitchFamily="34" charset="-122"/>
              </a:rPr>
              <a:t>中段时，冲破石护栏坠入湖中 。</a:t>
            </a:r>
            <a:r>
              <a:rPr lang="en-US" altLang="zh-CN" sz="1855" dirty="0">
                <a:solidFill>
                  <a:schemeClr val="bg1"/>
                </a:solidFill>
                <a:latin typeface="微软雅黑" panose="020B0503020204020204" pitchFamily="34" charset="-122"/>
                <a:ea typeface="微软雅黑" panose="020B0503020204020204" pitchFamily="34" charset="-122"/>
              </a:rPr>
              <a:t>20</a:t>
            </a:r>
            <a:r>
              <a:rPr lang="zh-CN" altLang="en-US" sz="1855" dirty="0">
                <a:solidFill>
                  <a:schemeClr val="bg1"/>
                </a:solidFill>
                <a:latin typeface="微软雅黑" panose="020B0503020204020204" pitchFamily="34" charset="-122"/>
                <a:ea typeface="微软雅黑" panose="020B0503020204020204" pitchFamily="34" charset="-122"/>
              </a:rPr>
              <a:t>人当场死亡，</a:t>
            </a:r>
            <a:r>
              <a:rPr lang="en-US" altLang="zh-CN" sz="1855" dirty="0">
                <a:solidFill>
                  <a:schemeClr val="bg1"/>
                </a:solidFill>
                <a:latin typeface="微软雅黑" panose="020B0503020204020204" pitchFamily="34" charset="-122"/>
                <a:ea typeface="微软雅黑" panose="020B0503020204020204" pitchFamily="34" charset="-122"/>
              </a:rPr>
              <a:t>1</a:t>
            </a:r>
            <a:r>
              <a:rPr lang="zh-CN" altLang="en-US" sz="1855" dirty="0">
                <a:solidFill>
                  <a:schemeClr val="bg1"/>
                </a:solidFill>
                <a:latin typeface="微软雅黑" panose="020B0503020204020204" pitchFamily="34" charset="-122"/>
                <a:ea typeface="微软雅黑" panose="020B0503020204020204" pitchFamily="34" charset="-122"/>
              </a:rPr>
              <a:t>人经抢救无效死亡，</a:t>
            </a:r>
            <a:r>
              <a:rPr lang="en-US" altLang="zh-CN" sz="1855" dirty="0">
                <a:solidFill>
                  <a:schemeClr val="bg1"/>
                </a:solidFill>
                <a:latin typeface="微软雅黑" panose="020B0503020204020204" pitchFamily="34" charset="-122"/>
                <a:ea typeface="微软雅黑" panose="020B0503020204020204" pitchFamily="34" charset="-122"/>
              </a:rPr>
              <a:t>15</a:t>
            </a:r>
            <a:r>
              <a:rPr lang="zh-CN" altLang="en-US" sz="1855" dirty="0">
                <a:solidFill>
                  <a:schemeClr val="bg1"/>
                </a:solidFill>
                <a:latin typeface="微软雅黑" panose="020B0503020204020204" pitchFamily="34" charset="-122"/>
                <a:ea typeface="微软雅黑" panose="020B0503020204020204" pitchFamily="34" charset="-122"/>
              </a:rPr>
              <a:t>人受伤。</a:t>
            </a:r>
          </a:p>
          <a:p>
            <a:pPr>
              <a:lnSpc>
                <a:spcPct val="150000"/>
              </a:lnSpc>
              <a:defRPr/>
            </a:pPr>
            <a:r>
              <a:rPr lang="en-US" altLang="zh-CN" sz="1855" dirty="0">
                <a:solidFill>
                  <a:schemeClr val="bg1"/>
                </a:solidFill>
                <a:latin typeface="微软雅黑" panose="020B0503020204020204" pitchFamily="34" charset="-122"/>
                <a:ea typeface="微软雅黑" panose="020B0503020204020204" pitchFamily="34" charset="-122"/>
              </a:rPr>
              <a:t>2020</a:t>
            </a:r>
            <a:r>
              <a:rPr lang="zh-CN" altLang="en-US" sz="1855" dirty="0">
                <a:solidFill>
                  <a:schemeClr val="bg1"/>
                </a:solidFill>
                <a:latin typeface="微软雅黑" panose="020B0503020204020204" pitchFamily="34" charset="-122"/>
                <a:ea typeface="微软雅黑" panose="020B0503020204020204" pitchFamily="34" charset="-122"/>
              </a:rPr>
              <a:t>年</a:t>
            </a:r>
            <a:r>
              <a:rPr lang="en-US" altLang="zh-CN" sz="1855" dirty="0">
                <a:solidFill>
                  <a:schemeClr val="bg1"/>
                </a:solidFill>
                <a:latin typeface="微软雅黑" panose="020B0503020204020204" pitchFamily="34" charset="-122"/>
                <a:ea typeface="微软雅黑" panose="020B0503020204020204" pitchFamily="34" charset="-122"/>
              </a:rPr>
              <a:t>7</a:t>
            </a:r>
            <a:r>
              <a:rPr lang="zh-CN" altLang="en-US" sz="1855" dirty="0">
                <a:solidFill>
                  <a:schemeClr val="bg1"/>
                </a:solidFill>
                <a:latin typeface="微软雅黑" panose="020B0503020204020204" pitchFamily="34" charset="-122"/>
                <a:ea typeface="微软雅黑" panose="020B0503020204020204" pitchFamily="34" charset="-122"/>
              </a:rPr>
              <a:t>月</a:t>
            </a:r>
            <a:r>
              <a:rPr lang="en-US" altLang="zh-CN" sz="1855" dirty="0">
                <a:solidFill>
                  <a:schemeClr val="bg1"/>
                </a:solidFill>
                <a:latin typeface="微软雅黑" panose="020B0503020204020204" pitchFamily="34" charset="-122"/>
                <a:ea typeface="微软雅黑" panose="020B0503020204020204" pitchFamily="34" charset="-122"/>
              </a:rPr>
              <a:t>12</a:t>
            </a:r>
            <a:r>
              <a:rPr lang="zh-CN" altLang="en-US" sz="1855" dirty="0">
                <a:solidFill>
                  <a:schemeClr val="bg1"/>
                </a:solidFill>
                <a:latin typeface="微软雅黑" panose="020B0503020204020204" pitchFamily="34" charset="-122"/>
                <a:ea typeface="微软雅黑" panose="020B0503020204020204" pitchFamily="34" charset="-122"/>
              </a:rPr>
              <a:t>日，安顺市公安局通报</a:t>
            </a:r>
            <a:r>
              <a:rPr lang="en-US" altLang="zh-CN" sz="1855" dirty="0">
                <a:solidFill>
                  <a:schemeClr val="bg1"/>
                </a:solidFill>
                <a:latin typeface="微软雅黑" panose="020B0503020204020204" pitchFamily="34" charset="-122"/>
                <a:ea typeface="微软雅黑" panose="020B0503020204020204" pitchFamily="34" charset="-122"/>
              </a:rPr>
              <a:t>:</a:t>
            </a:r>
            <a:r>
              <a:rPr lang="zh-CN" altLang="en-US" sz="1855" dirty="0">
                <a:solidFill>
                  <a:schemeClr val="bg1"/>
                </a:solidFill>
                <a:latin typeface="微软雅黑" panose="020B0503020204020204" pitchFamily="34" charset="-122"/>
                <a:ea typeface="微软雅黑" panose="020B0503020204020204" pitchFamily="34" charset="-122"/>
              </a:rPr>
              <a:t>公交车司机张某刚</a:t>
            </a:r>
            <a:r>
              <a:rPr lang="zh-CN" altLang="en-US" sz="1855" dirty="0">
                <a:solidFill>
                  <a:srgbClr val="FFFF00"/>
                </a:solidFill>
                <a:latin typeface="微软雅黑" panose="020B0503020204020204" pitchFamily="34" charset="-122"/>
                <a:ea typeface="微软雅黑" panose="020B0503020204020204" pitchFamily="34" charset="-122"/>
              </a:rPr>
              <a:t>常感家庭不幸福，生活不如意，有厌世情绪，</a:t>
            </a:r>
            <a:r>
              <a:rPr lang="zh-CN" altLang="en-US" sz="1855" dirty="0">
                <a:solidFill>
                  <a:schemeClr val="bg1"/>
                </a:solidFill>
                <a:latin typeface="微软雅黑" panose="020B0503020204020204" pitchFamily="34" charset="-122"/>
                <a:ea typeface="微软雅黑" panose="020B0503020204020204" pitchFamily="34" charset="-122"/>
              </a:rPr>
              <a:t>事发前饮酒</a:t>
            </a:r>
            <a:r>
              <a:rPr lang="zh-CN" altLang="en-US" sz="1855" dirty="0">
                <a:solidFill>
                  <a:srgbClr val="333333"/>
                </a:solidFill>
                <a:latin typeface="arial" panose="020B0604020202020204" pitchFamily="34" charset="0"/>
              </a:rPr>
              <a:t>。</a:t>
            </a:r>
          </a:p>
        </p:txBody>
      </p:sp>
      <p:pic>
        <p:nvPicPr>
          <p:cNvPr id="131083" name="图片 2"/>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rot="20883156">
            <a:off x="9159024" y="5091761"/>
            <a:ext cx="2545930" cy="1288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45"/>
          <p:cNvSpPr txBox="1"/>
          <p:nvPr/>
        </p:nvSpPr>
        <p:spPr>
          <a:xfrm>
            <a:off x="3348035" y="229175"/>
            <a:ext cx="1819729" cy="418576"/>
          </a:xfrm>
          <a:prstGeom prst="rect">
            <a:avLst/>
          </a:prstGeom>
          <a:noFill/>
        </p:spPr>
        <p:txBody>
          <a:bodyPr wrap="none">
            <a:spAutoFit/>
          </a:bodyPr>
          <a:lstStyle/>
          <a:p>
            <a:pPr>
              <a:defRPr/>
            </a:pPr>
            <a:r>
              <a:rPr lang="zh-CN" altLang="en-US" sz="2120" b="1" dirty="0">
                <a:solidFill>
                  <a:schemeClr val="bg1"/>
                </a:solidFill>
                <a:latin typeface="微软雅黑" panose="020B0503020204020204" pitchFamily="34" charset="-122"/>
                <a:ea typeface="微软雅黑" panose="020B0503020204020204" pitchFamily="34" charset="-122"/>
              </a:rPr>
              <a:t>企业主体责任</a:t>
            </a:r>
          </a:p>
        </p:txBody>
      </p:sp>
    </p:spTree>
    <p:extLst>
      <p:ext uri="{BB962C8B-B14F-4D97-AF65-F5344CB8AC3E}">
        <p14:creationId xmlns:p14="http://schemas.microsoft.com/office/powerpoint/2010/main" val="2368391639"/>
      </p:ext>
    </p:extLst>
  </p:cSld>
  <p:clrMapOvr>
    <a:masterClrMapping/>
  </p:clrMapOvr>
  <p:transition spd="slow" advTm="500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p:cNvPr>
          <p:cNvSpPr/>
          <p:nvPr/>
        </p:nvSpPr>
        <p:spPr bwMode="auto">
          <a:xfrm>
            <a:off x="1093113" y="1256560"/>
            <a:ext cx="10030607" cy="417469"/>
          </a:xfrm>
          <a:prstGeom prst="rect">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defRPr/>
            </a:pPr>
            <a:r>
              <a:rPr lang="en-US" altLang="zh-CN" sz="2120" b="1" smtClean="0">
                <a:solidFill>
                  <a:schemeClr val="bg1"/>
                </a:solidFill>
                <a:latin typeface="微软雅黑" panose="020B0503020204020204" pitchFamily="34" charset="-122"/>
                <a:ea typeface="微软雅黑" panose="020B0503020204020204" pitchFamily="34" charset="-122"/>
              </a:rPr>
              <a:t> </a:t>
            </a:r>
            <a:r>
              <a:rPr lang="en-US" altLang="zh-CN" sz="2120" b="1" smtClean="0">
                <a:solidFill>
                  <a:srgbClr val="FFFF00"/>
                </a:solidFill>
                <a:latin typeface="微软雅黑" panose="020B0503020204020204" pitchFamily="34" charset="-122"/>
                <a:ea typeface="微软雅黑" panose="020B0503020204020204" pitchFamily="34" charset="-122"/>
              </a:rPr>
              <a:t>6</a:t>
            </a:r>
            <a:r>
              <a:rPr lang="en-US" altLang="zh-CN" sz="2120" b="1" dirty="0">
                <a:solidFill>
                  <a:srgbClr val="FFFF00"/>
                </a:solidFill>
                <a:latin typeface="微软雅黑" panose="020B0503020204020204" pitchFamily="34" charset="-122"/>
                <a:ea typeface="微软雅黑" panose="020B0503020204020204" pitchFamily="34" charset="-122"/>
              </a:rPr>
              <a:t>.  </a:t>
            </a:r>
            <a:r>
              <a:rPr lang="zh-CN" altLang="en-US" sz="2120" b="1" dirty="0">
                <a:solidFill>
                  <a:srgbClr val="FFFF00"/>
                </a:solidFill>
                <a:latin typeface="微软雅黑" panose="020B0503020204020204" pitchFamily="34" charset="-122"/>
                <a:ea typeface="微软雅黑" panose="020B0503020204020204" pitchFamily="34" charset="-122"/>
              </a:rPr>
              <a:t>进一步关注重点行业领域</a:t>
            </a:r>
            <a:endParaRPr lang="zh-CN" altLang="en-US" sz="2120" b="1" dirty="0">
              <a:solidFill>
                <a:srgbClr val="FFFF00"/>
              </a:solidFill>
            </a:endParaRPr>
          </a:p>
        </p:txBody>
      </p:sp>
      <p:sp>
        <p:nvSpPr>
          <p:cNvPr id="12" name="文本框 11">
            <a:extLst/>
          </p:cNvPr>
          <p:cNvSpPr txBox="1"/>
          <p:nvPr/>
        </p:nvSpPr>
        <p:spPr>
          <a:xfrm>
            <a:off x="1093113" y="2008181"/>
            <a:ext cx="10030607" cy="1631216"/>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indent="538363" algn="just">
              <a:lnSpc>
                <a:spcPts val="3974"/>
              </a:lnSpc>
              <a:defRPr/>
            </a:pPr>
            <a:r>
              <a:rPr lang="zh-CN" altLang="zh-CN" sz="2385" kern="100" dirty="0">
                <a:latin typeface="微软雅黑" panose="020B0503020204020204" pitchFamily="34" charset="-122"/>
                <a:ea typeface="微软雅黑" panose="020B0503020204020204" pitchFamily="34" charset="-122"/>
              </a:rPr>
              <a:t>《改革发展意见》提出要求，“深化油气开采、输送、炼化、码头接卸等领域安全整治”。为此，第二十</a:t>
            </a:r>
            <a:r>
              <a:rPr lang="zh-CN" altLang="en-US" sz="2385" kern="100" dirty="0">
                <a:latin typeface="微软雅黑" panose="020B0503020204020204" pitchFamily="34" charset="-122"/>
                <a:ea typeface="微软雅黑" panose="020B0503020204020204" pitchFamily="34" charset="-122"/>
              </a:rPr>
              <a:t>四</a:t>
            </a:r>
            <a:r>
              <a:rPr lang="zh-CN" altLang="zh-CN" sz="2385" kern="100" dirty="0">
                <a:latin typeface="微软雅黑" panose="020B0503020204020204" pitchFamily="34" charset="-122"/>
                <a:ea typeface="微软雅黑" panose="020B0503020204020204" pitchFamily="34" charset="-122"/>
              </a:rPr>
              <a:t>条、第二十</a:t>
            </a:r>
            <a:r>
              <a:rPr lang="zh-CN" altLang="en-US" sz="2385" kern="100" dirty="0">
                <a:latin typeface="微软雅黑" panose="020B0503020204020204" pitchFamily="34" charset="-122"/>
                <a:ea typeface="微软雅黑" panose="020B0503020204020204" pitchFamily="34" charset="-122"/>
              </a:rPr>
              <a:t>七</a:t>
            </a:r>
            <a:r>
              <a:rPr lang="zh-CN" altLang="zh-CN" sz="2385" kern="100" dirty="0">
                <a:latin typeface="微软雅黑" panose="020B0503020204020204" pitchFamily="34" charset="-122"/>
                <a:ea typeface="微软雅黑" panose="020B0503020204020204" pitchFamily="34" charset="-122"/>
              </a:rPr>
              <a:t>条、第三十二条、第三十</a:t>
            </a:r>
            <a:r>
              <a:rPr lang="zh-CN" altLang="en-US" sz="2385" kern="100" dirty="0">
                <a:latin typeface="微软雅黑" panose="020B0503020204020204" pitchFamily="34" charset="-122"/>
                <a:ea typeface="微软雅黑" panose="020B0503020204020204" pitchFamily="34" charset="-122"/>
              </a:rPr>
              <a:t>三</a:t>
            </a:r>
            <a:r>
              <a:rPr lang="zh-CN" altLang="zh-CN" sz="2385" kern="100" dirty="0">
                <a:latin typeface="微软雅黑" panose="020B0503020204020204" pitchFamily="34" charset="-122"/>
                <a:ea typeface="微软雅黑" panose="020B0503020204020204" pitchFamily="34" charset="-122"/>
              </a:rPr>
              <a:t>条</a:t>
            </a:r>
            <a:r>
              <a:rPr lang="zh-CN" altLang="en-US" sz="2385" kern="100" dirty="0">
                <a:latin typeface="微软雅黑" panose="020B0503020204020204" pitchFamily="34" charset="-122"/>
                <a:ea typeface="微软雅黑" panose="020B0503020204020204" pitchFamily="34" charset="-122"/>
              </a:rPr>
              <a:t>、</a:t>
            </a:r>
            <a:r>
              <a:rPr lang="zh-CN" altLang="zh-CN" sz="2385" kern="100" dirty="0">
                <a:latin typeface="微软雅黑" panose="020B0503020204020204" pitchFamily="34" charset="-122"/>
                <a:ea typeface="微软雅黑" panose="020B0503020204020204" pitchFamily="34" charset="-122"/>
              </a:rPr>
              <a:t>第三十</a:t>
            </a:r>
            <a:r>
              <a:rPr lang="zh-CN" altLang="en-US" sz="2385" kern="100" dirty="0">
                <a:latin typeface="微软雅黑" panose="020B0503020204020204" pitchFamily="34" charset="-122"/>
                <a:ea typeface="微软雅黑" panose="020B0503020204020204" pitchFamily="34" charset="-122"/>
              </a:rPr>
              <a:t>四</a:t>
            </a:r>
            <a:r>
              <a:rPr lang="zh-CN" altLang="zh-CN" sz="2385" kern="100" dirty="0">
                <a:latin typeface="微软雅黑" panose="020B0503020204020204" pitchFamily="34" charset="-122"/>
                <a:ea typeface="微软雅黑" panose="020B0503020204020204" pitchFamily="34" charset="-122"/>
              </a:rPr>
              <a:t>条</a:t>
            </a:r>
            <a:r>
              <a:rPr lang="zh-CN" altLang="en-US" sz="2385" kern="100" dirty="0">
                <a:latin typeface="微软雅黑" panose="020B0503020204020204" pitchFamily="34" charset="-122"/>
                <a:ea typeface="微软雅黑" panose="020B0503020204020204" pitchFamily="34" charset="-122"/>
              </a:rPr>
              <a:t>、</a:t>
            </a:r>
            <a:r>
              <a:rPr lang="zh-CN" altLang="zh-CN" sz="2385" kern="100" dirty="0">
                <a:latin typeface="微软雅黑" panose="020B0503020204020204" pitchFamily="34" charset="-122"/>
                <a:ea typeface="微软雅黑" panose="020B0503020204020204" pitchFamily="34" charset="-122"/>
              </a:rPr>
              <a:t>第</a:t>
            </a:r>
            <a:r>
              <a:rPr lang="zh-CN" altLang="en-US" sz="2385" kern="100" dirty="0">
                <a:latin typeface="微软雅黑" panose="020B0503020204020204" pitchFamily="34" charset="-122"/>
                <a:ea typeface="微软雅黑" panose="020B0503020204020204" pitchFamily="34" charset="-122"/>
              </a:rPr>
              <a:t>四十九</a:t>
            </a:r>
            <a:r>
              <a:rPr lang="zh-CN" altLang="zh-CN" sz="2385" kern="100" dirty="0">
                <a:latin typeface="微软雅黑" panose="020B0503020204020204" pitchFamily="34" charset="-122"/>
                <a:ea typeface="微软雅黑" panose="020B0503020204020204" pitchFamily="34" charset="-122"/>
              </a:rPr>
              <a:t>条</a:t>
            </a:r>
            <a:r>
              <a:rPr lang="zh-CN" altLang="en-US" sz="2385" kern="100" dirty="0">
                <a:latin typeface="微软雅黑" panose="020B0503020204020204" pitchFamily="34" charset="-122"/>
                <a:ea typeface="微软雅黑" panose="020B0503020204020204" pitchFamily="34" charset="-122"/>
              </a:rPr>
              <a:t>、</a:t>
            </a:r>
            <a:r>
              <a:rPr lang="zh-CN" altLang="zh-CN" sz="2385" kern="100" dirty="0">
                <a:latin typeface="微软雅黑" panose="020B0503020204020204" pitchFamily="34" charset="-122"/>
                <a:ea typeface="微软雅黑" panose="020B0503020204020204" pitchFamily="34" charset="-122"/>
              </a:rPr>
              <a:t>第九十</a:t>
            </a:r>
            <a:r>
              <a:rPr lang="zh-CN" altLang="en-US" sz="2385" kern="100" dirty="0">
                <a:latin typeface="微软雅黑" panose="020B0503020204020204" pitchFamily="34" charset="-122"/>
                <a:ea typeface="微软雅黑" panose="020B0503020204020204" pitchFamily="34" charset="-122"/>
              </a:rPr>
              <a:t>八</a:t>
            </a:r>
            <a:r>
              <a:rPr lang="zh-CN" altLang="zh-CN" sz="2385" kern="100" dirty="0">
                <a:latin typeface="微软雅黑" panose="020B0503020204020204" pitchFamily="34" charset="-122"/>
                <a:ea typeface="微软雅黑" panose="020B0503020204020204" pitchFamily="34" charset="-122"/>
              </a:rPr>
              <a:t>条等均增加了装卸单位。</a:t>
            </a:r>
          </a:p>
        </p:txBody>
      </p:sp>
      <p:sp>
        <p:nvSpPr>
          <p:cNvPr id="13" name="文本框 12">
            <a:extLst/>
          </p:cNvPr>
          <p:cNvSpPr txBox="1"/>
          <p:nvPr/>
        </p:nvSpPr>
        <p:spPr>
          <a:xfrm>
            <a:off x="2969726" y="4303706"/>
            <a:ext cx="6056467" cy="458584"/>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zh-CN" altLang="zh-CN" sz="2385" kern="0" dirty="0">
                <a:solidFill>
                  <a:srgbClr val="000000"/>
                </a:solidFill>
                <a:cs typeface="宋体" panose="02010600030101010101" pitchFamily="2" charset="-122"/>
              </a:rPr>
              <a:t>危险物品的生产、经营、储存单位</a:t>
            </a:r>
            <a:endParaRPr lang="zh-CN" altLang="en-US" sz="1793" dirty="0"/>
          </a:p>
        </p:txBody>
      </p:sp>
      <p:sp>
        <p:nvSpPr>
          <p:cNvPr id="15" name="文本框 14">
            <a:extLst/>
          </p:cNvPr>
          <p:cNvSpPr txBox="1"/>
          <p:nvPr/>
        </p:nvSpPr>
        <p:spPr>
          <a:xfrm>
            <a:off x="4225296" y="5593041"/>
            <a:ext cx="6056467" cy="458584"/>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zh-CN" altLang="zh-CN" sz="2385" kern="0" dirty="0">
                <a:solidFill>
                  <a:srgbClr val="0000FF"/>
                </a:solidFill>
                <a:cs typeface="宋体" panose="02010600030101010101" pitchFamily="2" charset="-122"/>
              </a:rPr>
              <a:t>危险物品的生产、经营、储存</a:t>
            </a:r>
            <a:r>
              <a:rPr lang="zh-CN" altLang="zh-CN" sz="2385" b="1" kern="0" dirty="0">
                <a:solidFill>
                  <a:srgbClr val="0000FF"/>
                </a:solidFill>
                <a:cs typeface="宋体" panose="02010600030101010101" pitchFamily="2" charset="-122"/>
              </a:rPr>
              <a:t>、装卸</a:t>
            </a:r>
            <a:r>
              <a:rPr lang="zh-CN" altLang="zh-CN" sz="2385" kern="0" dirty="0">
                <a:solidFill>
                  <a:srgbClr val="0000FF"/>
                </a:solidFill>
                <a:cs typeface="宋体" panose="02010600030101010101" pitchFamily="2" charset="-122"/>
              </a:rPr>
              <a:t>单位</a:t>
            </a:r>
            <a:r>
              <a:rPr lang="en-US" altLang="zh-CN" sz="2385" kern="0" dirty="0">
                <a:solidFill>
                  <a:srgbClr val="0000FF"/>
                </a:solidFill>
                <a:cs typeface="宋体" panose="02010600030101010101" pitchFamily="2" charset="-122"/>
              </a:rPr>
              <a:t>,</a:t>
            </a:r>
            <a:endParaRPr lang="zh-CN" altLang="en-US" sz="1793" dirty="0">
              <a:solidFill>
                <a:srgbClr val="0000FF"/>
              </a:solidFill>
            </a:endParaRPr>
          </a:p>
        </p:txBody>
      </p:sp>
      <p:sp>
        <p:nvSpPr>
          <p:cNvPr id="4" name="箭头: 下 3">
            <a:extLst/>
          </p:cNvPr>
          <p:cNvSpPr/>
          <p:nvPr/>
        </p:nvSpPr>
        <p:spPr>
          <a:xfrm>
            <a:off x="5997960" y="5185060"/>
            <a:ext cx="585089" cy="2862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793"/>
          </a:p>
        </p:txBody>
      </p:sp>
      <p:sp>
        <p:nvSpPr>
          <p:cNvPr id="14" name="TextBox 45"/>
          <p:cNvSpPr txBox="1"/>
          <p:nvPr/>
        </p:nvSpPr>
        <p:spPr>
          <a:xfrm>
            <a:off x="3348035" y="229175"/>
            <a:ext cx="1819729" cy="418576"/>
          </a:xfrm>
          <a:prstGeom prst="rect">
            <a:avLst/>
          </a:prstGeom>
          <a:noFill/>
        </p:spPr>
        <p:txBody>
          <a:bodyPr wrap="none">
            <a:spAutoFit/>
          </a:bodyPr>
          <a:lstStyle/>
          <a:p>
            <a:pPr>
              <a:defRPr/>
            </a:pPr>
            <a:r>
              <a:rPr lang="zh-CN" altLang="en-US" sz="2120" b="1" dirty="0">
                <a:solidFill>
                  <a:schemeClr val="bg1"/>
                </a:solidFill>
                <a:latin typeface="微软雅黑" panose="020B0503020204020204" pitchFamily="34" charset="-122"/>
                <a:ea typeface="微软雅黑" panose="020B0503020204020204" pitchFamily="34" charset="-122"/>
              </a:rPr>
              <a:t>企业主体责任</a:t>
            </a:r>
          </a:p>
        </p:txBody>
      </p:sp>
    </p:spTree>
    <p:extLst>
      <p:ext uri="{BB962C8B-B14F-4D97-AF65-F5344CB8AC3E}">
        <p14:creationId xmlns:p14="http://schemas.microsoft.com/office/powerpoint/2010/main" val="473806316"/>
      </p:ext>
    </p:extLst>
  </p:cSld>
  <p:clrMapOvr>
    <a:masterClrMapping/>
  </p:clrMapOvr>
  <p:transition spd="slow" advTm="5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p:cNvPr>
          <p:cNvSpPr/>
          <p:nvPr/>
        </p:nvSpPr>
        <p:spPr bwMode="auto">
          <a:xfrm>
            <a:off x="1042792" y="1151258"/>
            <a:ext cx="10151950" cy="417469"/>
          </a:xfrm>
          <a:prstGeom prst="rect">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defRPr/>
            </a:pPr>
            <a:r>
              <a:rPr lang="en-US" altLang="zh-CN" sz="2120" b="1" smtClean="0">
                <a:solidFill>
                  <a:schemeClr val="bg1"/>
                </a:solidFill>
                <a:latin typeface="微软雅黑" panose="020B0503020204020204" pitchFamily="34" charset="-122"/>
                <a:ea typeface="微软雅黑" panose="020B0503020204020204" pitchFamily="34" charset="-122"/>
              </a:rPr>
              <a:t> </a:t>
            </a:r>
            <a:r>
              <a:rPr lang="en-US" altLang="zh-CN" sz="2120" b="1" smtClean="0">
                <a:solidFill>
                  <a:srgbClr val="FFFF00"/>
                </a:solidFill>
                <a:latin typeface="微软雅黑" panose="020B0503020204020204" pitchFamily="34" charset="-122"/>
                <a:ea typeface="微软雅黑" panose="020B0503020204020204" pitchFamily="34" charset="-122"/>
              </a:rPr>
              <a:t>7</a:t>
            </a:r>
            <a:r>
              <a:rPr lang="en-US" altLang="zh-CN" sz="2120" b="1" dirty="0">
                <a:solidFill>
                  <a:srgbClr val="FFFF00"/>
                </a:solidFill>
                <a:latin typeface="微软雅黑" panose="020B0503020204020204" pitchFamily="34" charset="-122"/>
                <a:ea typeface="微软雅黑" panose="020B0503020204020204" pitchFamily="34" charset="-122"/>
              </a:rPr>
              <a:t>.  </a:t>
            </a:r>
            <a:r>
              <a:rPr lang="zh-CN" altLang="en-US" sz="2120" b="1" dirty="0">
                <a:solidFill>
                  <a:srgbClr val="FFFF00"/>
                </a:solidFill>
                <a:latin typeface="微软雅黑" panose="020B0503020204020204" pitchFamily="34" charset="-122"/>
                <a:ea typeface="微软雅黑" panose="020B0503020204020204" pitchFamily="34" charset="-122"/>
              </a:rPr>
              <a:t>强制高危行业领域安责险</a:t>
            </a:r>
            <a:endParaRPr lang="zh-CN" altLang="en-US" sz="2120" b="1" dirty="0">
              <a:solidFill>
                <a:srgbClr val="FFFF00"/>
              </a:solidFill>
            </a:endParaRPr>
          </a:p>
        </p:txBody>
      </p:sp>
      <p:sp>
        <p:nvSpPr>
          <p:cNvPr id="12" name="文本框 11">
            <a:extLst/>
          </p:cNvPr>
          <p:cNvSpPr txBox="1"/>
          <p:nvPr/>
        </p:nvSpPr>
        <p:spPr>
          <a:xfrm>
            <a:off x="1042792" y="1672941"/>
            <a:ext cx="10151950" cy="155918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defTabSz="1211318">
              <a:lnSpc>
                <a:spcPct val="150000"/>
              </a:lnSpc>
              <a:defRPr/>
            </a:pPr>
            <a:r>
              <a:rPr lang="zh-CN" altLang="en-US" sz="2120" kern="0" dirty="0">
                <a:solidFill>
                  <a:srgbClr val="000000"/>
                </a:solidFill>
                <a:latin typeface="等线" panose="02010600030101010101" pitchFamily="2" charset="-122"/>
                <a:cs typeface="宋体" panose="02010600030101010101" pitchFamily="2" charset="-122"/>
              </a:rPr>
              <a:t>第五十一条　</a:t>
            </a:r>
            <a:r>
              <a:rPr lang="en-US" altLang="zh-CN" sz="2120" kern="0" dirty="0">
                <a:solidFill>
                  <a:srgbClr val="000000"/>
                </a:solidFill>
                <a:latin typeface="等线" panose="02010600030101010101" pitchFamily="2" charset="-122"/>
                <a:cs typeface="宋体" panose="02010600030101010101" pitchFamily="2" charset="-122"/>
              </a:rPr>
              <a:t>……</a:t>
            </a:r>
            <a:r>
              <a:rPr lang="zh-CN" altLang="en-US" sz="2120" b="1" kern="0" dirty="0">
                <a:solidFill>
                  <a:srgbClr val="000000"/>
                </a:solidFill>
                <a:latin typeface="等线" panose="02010600030101010101" pitchFamily="2" charset="-122"/>
                <a:cs typeface="宋体" panose="02010600030101010101" pitchFamily="2" charset="-122"/>
              </a:rPr>
              <a:t>属于国家规定的高危行业、领域的生产经营单位，应当投保安全生产责任保险</a:t>
            </a:r>
            <a:r>
              <a:rPr lang="zh-CN" altLang="en-US" sz="2120" kern="0" dirty="0">
                <a:solidFill>
                  <a:srgbClr val="000000"/>
                </a:solidFill>
                <a:latin typeface="等线" panose="02010600030101010101" pitchFamily="2" charset="-122"/>
                <a:cs typeface="宋体" panose="02010600030101010101" pitchFamily="2" charset="-122"/>
              </a:rPr>
              <a:t>。</a:t>
            </a:r>
            <a:r>
              <a:rPr lang="zh-CN" altLang="en-US" sz="2120" b="1" kern="0" dirty="0">
                <a:solidFill>
                  <a:srgbClr val="000000"/>
                </a:solidFill>
                <a:latin typeface="等线" panose="02010600030101010101" pitchFamily="2" charset="-122"/>
                <a:cs typeface="宋体" panose="02010600030101010101" pitchFamily="2" charset="-122"/>
              </a:rPr>
              <a:t>具体范围和实施办法由国务院应急管理部门会同国务院财政部门、国务院保险监督管理机构和相关行业主管部门制定。</a:t>
            </a:r>
            <a:endParaRPr lang="zh-CN" altLang="en-US" sz="1391" kern="100" dirty="0">
              <a:solidFill>
                <a:prstClr val="black"/>
              </a:solidFill>
              <a:latin typeface="等线" panose="02010600030101010101" pitchFamily="2" charset="-122"/>
              <a:cs typeface="Times New Roman" panose="02020603050405020304" pitchFamily="18" charset="0"/>
            </a:endParaRPr>
          </a:p>
        </p:txBody>
      </p:sp>
      <p:sp>
        <p:nvSpPr>
          <p:cNvPr id="16" name="Freeform 18">
            <a:extLst/>
          </p:cNvPr>
          <p:cNvSpPr/>
          <p:nvPr/>
        </p:nvSpPr>
        <p:spPr>
          <a:xfrm>
            <a:off x="7621977" y="4517742"/>
            <a:ext cx="1214456" cy="774848"/>
          </a:xfrm>
          <a:custGeom>
            <a:avLst/>
            <a:gdLst>
              <a:gd name="connsiteX0" fmla="*/ 0 w 1600200"/>
              <a:gd name="connsiteY0" fmla="*/ 800100 h 1600200"/>
              <a:gd name="connsiteX1" fmla="*/ 234345 w 1600200"/>
              <a:gd name="connsiteY1" fmla="*/ 234344 h 1600200"/>
              <a:gd name="connsiteX2" fmla="*/ 800102 w 1600200"/>
              <a:gd name="connsiteY2" fmla="*/ 1 h 1600200"/>
              <a:gd name="connsiteX3" fmla="*/ 1365858 w 1600200"/>
              <a:gd name="connsiteY3" fmla="*/ 234346 h 1600200"/>
              <a:gd name="connsiteX4" fmla="*/ 1600201 w 1600200"/>
              <a:gd name="connsiteY4" fmla="*/ 800103 h 1600200"/>
              <a:gd name="connsiteX5" fmla="*/ 1365857 w 1600200"/>
              <a:gd name="connsiteY5" fmla="*/ 1365859 h 1600200"/>
              <a:gd name="connsiteX6" fmla="*/ 800101 w 1600200"/>
              <a:gd name="connsiteY6" fmla="*/ 1600203 h 1600200"/>
              <a:gd name="connsiteX7" fmla="*/ 234345 w 1600200"/>
              <a:gd name="connsiteY7" fmla="*/ 1365859 h 1600200"/>
              <a:gd name="connsiteX8" fmla="*/ 2 w 1600200"/>
              <a:gd name="connsiteY8" fmla="*/ 800102 h 1600200"/>
              <a:gd name="connsiteX9" fmla="*/ 0 w 1600200"/>
              <a:gd name="connsiteY9" fmla="*/ 800100 h 1600200"/>
              <a:gd name="connsiteX0" fmla="*/ 0 w 1600201"/>
              <a:gd name="connsiteY0" fmla="*/ 1166064 h 1966167"/>
              <a:gd name="connsiteX1" fmla="*/ 234345 w 1600201"/>
              <a:gd name="connsiteY1" fmla="*/ 600308 h 1966167"/>
              <a:gd name="connsiteX2" fmla="*/ 800102 w 1600201"/>
              <a:gd name="connsiteY2" fmla="*/ 0 h 1966167"/>
              <a:gd name="connsiteX3" fmla="*/ 1365858 w 1600201"/>
              <a:gd name="connsiteY3" fmla="*/ 600310 h 1966167"/>
              <a:gd name="connsiteX4" fmla="*/ 1600201 w 1600201"/>
              <a:gd name="connsiteY4" fmla="*/ 1166067 h 1966167"/>
              <a:gd name="connsiteX5" fmla="*/ 1365857 w 1600201"/>
              <a:gd name="connsiteY5" fmla="*/ 1731823 h 1966167"/>
              <a:gd name="connsiteX6" fmla="*/ 800101 w 1600201"/>
              <a:gd name="connsiteY6" fmla="*/ 1966167 h 1966167"/>
              <a:gd name="connsiteX7" fmla="*/ 234345 w 1600201"/>
              <a:gd name="connsiteY7" fmla="*/ 1731823 h 1966167"/>
              <a:gd name="connsiteX8" fmla="*/ 2 w 1600201"/>
              <a:gd name="connsiteY8" fmla="*/ 1166066 h 1966167"/>
              <a:gd name="connsiteX9" fmla="*/ 0 w 1600201"/>
              <a:gd name="connsiteY9" fmla="*/ 1166064 h 1966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201" h="1966167">
                <a:moveTo>
                  <a:pt x="0" y="1166064"/>
                </a:moveTo>
                <a:cubicBezTo>
                  <a:pt x="0" y="953864"/>
                  <a:pt x="100995" y="794652"/>
                  <a:pt x="234345" y="600308"/>
                </a:cubicBezTo>
                <a:cubicBezTo>
                  <a:pt x="367695" y="405964"/>
                  <a:pt x="587902" y="0"/>
                  <a:pt x="800102" y="0"/>
                </a:cubicBezTo>
                <a:cubicBezTo>
                  <a:pt x="1012302" y="0"/>
                  <a:pt x="1232508" y="405965"/>
                  <a:pt x="1365858" y="600310"/>
                </a:cubicBezTo>
                <a:cubicBezTo>
                  <a:pt x="1499208" y="794655"/>
                  <a:pt x="1600201" y="953867"/>
                  <a:pt x="1600201" y="1166067"/>
                </a:cubicBezTo>
                <a:cubicBezTo>
                  <a:pt x="1600201" y="1378267"/>
                  <a:pt x="1515905" y="1581775"/>
                  <a:pt x="1365857" y="1731823"/>
                </a:cubicBezTo>
                <a:cubicBezTo>
                  <a:pt x="1215809" y="1881871"/>
                  <a:pt x="1012300" y="1966167"/>
                  <a:pt x="800101" y="1966167"/>
                </a:cubicBezTo>
                <a:cubicBezTo>
                  <a:pt x="587901" y="1966167"/>
                  <a:pt x="384393" y="1881871"/>
                  <a:pt x="234345" y="1731823"/>
                </a:cubicBezTo>
                <a:cubicBezTo>
                  <a:pt x="84297" y="1581775"/>
                  <a:pt x="1" y="1378266"/>
                  <a:pt x="2" y="1166066"/>
                </a:cubicBezTo>
                <a:lnTo>
                  <a:pt x="0" y="1166064"/>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90">
              <a:latin typeface="微软雅黑" panose="020B0503020204020204" pitchFamily="34" charset="-122"/>
              <a:ea typeface="微软雅黑" panose="020B0503020204020204" pitchFamily="34" charset="-122"/>
            </a:endParaRPr>
          </a:p>
        </p:txBody>
      </p:sp>
      <p:sp>
        <p:nvSpPr>
          <p:cNvPr id="17" name="Freeform 21">
            <a:extLst/>
          </p:cNvPr>
          <p:cNvSpPr/>
          <p:nvPr/>
        </p:nvSpPr>
        <p:spPr>
          <a:xfrm flipV="1">
            <a:off x="9472125" y="4527230"/>
            <a:ext cx="1214456" cy="774848"/>
          </a:xfrm>
          <a:custGeom>
            <a:avLst/>
            <a:gdLst>
              <a:gd name="connsiteX0" fmla="*/ 0 w 1600200"/>
              <a:gd name="connsiteY0" fmla="*/ 800100 h 1600200"/>
              <a:gd name="connsiteX1" fmla="*/ 234345 w 1600200"/>
              <a:gd name="connsiteY1" fmla="*/ 234344 h 1600200"/>
              <a:gd name="connsiteX2" fmla="*/ 800102 w 1600200"/>
              <a:gd name="connsiteY2" fmla="*/ 1 h 1600200"/>
              <a:gd name="connsiteX3" fmla="*/ 1365858 w 1600200"/>
              <a:gd name="connsiteY3" fmla="*/ 234346 h 1600200"/>
              <a:gd name="connsiteX4" fmla="*/ 1600201 w 1600200"/>
              <a:gd name="connsiteY4" fmla="*/ 800103 h 1600200"/>
              <a:gd name="connsiteX5" fmla="*/ 1365857 w 1600200"/>
              <a:gd name="connsiteY5" fmla="*/ 1365859 h 1600200"/>
              <a:gd name="connsiteX6" fmla="*/ 800101 w 1600200"/>
              <a:gd name="connsiteY6" fmla="*/ 1600203 h 1600200"/>
              <a:gd name="connsiteX7" fmla="*/ 234345 w 1600200"/>
              <a:gd name="connsiteY7" fmla="*/ 1365859 h 1600200"/>
              <a:gd name="connsiteX8" fmla="*/ 2 w 1600200"/>
              <a:gd name="connsiteY8" fmla="*/ 800102 h 1600200"/>
              <a:gd name="connsiteX9" fmla="*/ 0 w 1600200"/>
              <a:gd name="connsiteY9" fmla="*/ 800100 h 1600200"/>
              <a:gd name="connsiteX0" fmla="*/ 0 w 1600201"/>
              <a:gd name="connsiteY0" fmla="*/ 1166064 h 1966167"/>
              <a:gd name="connsiteX1" fmla="*/ 234345 w 1600201"/>
              <a:gd name="connsiteY1" fmla="*/ 600308 h 1966167"/>
              <a:gd name="connsiteX2" fmla="*/ 800102 w 1600201"/>
              <a:gd name="connsiteY2" fmla="*/ 0 h 1966167"/>
              <a:gd name="connsiteX3" fmla="*/ 1365858 w 1600201"/>
              <a:gd name="connsiteY3" fmla="*/ 600310 h 1966167"/>
              <a:gd name="connsiteX4" fmla="*/ 1600201 w 1600201"/>
              <a:gd name="connsiteY4" fmla="*/ 1166067 h 1966167"/>
              <a:gd name="connsiteX5" fmla="*/ 1365857 w 1600201"/>
              <a:gd name="connsiteY5" fmla="*/ 1731823 h 1966167"/>
              <a:gd name="connsiteX6" fmla="*/ 800101 w 1600201"/>
              <a:gd name="connsiteY6" fmla="*/ 1966167 h 1966167"/>
              <a:gd name="connsiteX7" fmla="*/ 234345 w 1600201"/>
              <a:gd name="connsiteY7" fmla="*/ 1731823 h 1966167"/>
              <a:gd name="connsiteX8" fmla="*/ 2 w 1600201"/>
              <a:gd name="connsiteY8" fmla="*/ 1166066 h 1966167"/>
              <a:gd name="connsiteX9" fmla="*/ 0 w 1600201"/>
              <a:gd name="connsiteY9" fmla="*/ 1166064 h 1966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201" h="1966167">
                <a:moveTo>
                  <a:pt x="0" y="1166064"/>
                </a:moveTo>
                <a:cubicBezTo>
                  <a:pt x="0" y="953864"/>
                  <a:pt x="100995" y="794652"/>
                  <a:pt x="234345" y="600308"/>
                </a:cubicBezTo>
                <a:cubicBezTo>
                  <a:pt x="367695" y="405964"/>
                  <a:pt x="587902" y="0"/>
                  <a:pt x="800102" y="0"/>
                </a:cubicBezTo>
                <a:cubicBezTo>
                  <a:pt x="1012302" y="0"/>
                  <a:pt x="1232508" y="405965"/>
                  <a:pt x="1365858" y="600310"/>
                </a:cubicBezTo>
                <a:cubicBezTo>
                  <a:pt x="1499208" y="794655"/>
                  <a:pt x="1600201" y="953867"/>
                  <a:pt x="1600201" y="1166067"/>
                </a:cubicBezTo>
                <a:cubicBezTo>
                  <a:pt x="1600201" y="1378267"/>
                  <a:pt x="1515905" y="1581775"/>
                  <a:pt x="1365857" y="1731823"/>
                </a:cubicBezTo>
                <a:cubicBezTo>
                  <a:pt x="1215809" y="1881871"/>
                  <a:pt x="1012300" y="1966167"/>
                  <a:pt x="800101" y="1966167"/>
                </a:cubicBezTo>
                <a:cubicBezTo>
                  <a:pt x="587901" y="1966167"/>
                  <a:pt x="384393" y="1881871"/>
                  <a:pt x="234345" y="1731823"/>
                </a:cubicBezTo>
                <a:cubicBezTo>
                  <a:pt x="84297" y="1581775"/>
                  <a:pt x="1" y="1378266"/>
                  <a:pt x="2" y="1166066"/>
                </a:cubicBezTo>
                <a:lnTo>
                  <a:pt x="0" y="1166064"/>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90">
              <a:latin typeface="微软雅黑" panose="020B0503020204020204" pitchFamily="34" charset="-122"/>
              <a:ea typeface="微软雅黑" panose="020B0503020204020204" pitchFamily="34" charset="-122"/>
            </a:endParaRPr>
          </a:p>
        </p:txBody>
      </p:sp>
      <p:sp>
        <p:nvSpPr>
          <p:cNvPr id="18" name="Freeform 90">
            <a:extLst/>
          </p:cNvPr>
          <p:cNvSpPr>
            <a:spLocks noEditPoints="1"/>
          </p:cNvSpPr>
          <p:nvPr/>
        </p:nvSpPr>
        <p:spPr bwMode="auto">
          <a:xfrm>
            <a:off x="7990426" y="4816611"/>
            <a:ext cx="477560" cy="248268"/>
          </a:xfrm>
          <a:custGeom>
            <a:avLst/>
            <a:gdLst/>
            <a:ahLst/>
            <a:cxnLst>
              <a:cxn ang="0">
                <a:pos x="77" y="14"/>
              </a:cxn>
              <a:cxn ang="0">
                <a:pos x="51" y="34"/>
              </a:cxn>
              <a:cxn ang="0">
                <a:pos x="0" y="54"/>
              </a:cxn>
              <a:cxn ang="0">
                <a:pos x="23" y="80"/>
              </a:cxn>
              <a:cxn ang="0">
                <a:pos x="31" y="123"/>
              </a:cxn>
              <a:cxn ang="0">
                <a:pos x="54" y="115"/>
              </a:cxn>
              <a:cxn ang="0">
                <a:pos x="50" y="103"/>
              </a:cxn>
              <a:cxn ang="0">
                <a:pos x="50" y="76"/>
              </a:cxn>
              <a:cxn ang="0">
                <a:pos x="51" y="74"/>
              </a:cxn>
              <a:cxn ang="0">
                <a:pos x="52" y="73"/>
              </a:cxn>
              <a:cxn ang="0">
                <a:pos x="53" y="73"/>
              </a:cxn>
              <a:cxn ang="0">
                <a:pos x="77" y="94"/>
              </a:cxn>
              <a:cxn ang="0">
                <a:pos x="123" y="54"/>
              </a:cxn>
              <a:cxn ang="0">
                <a:pos x="77" y="54"/>
              </a:cxn>
              <a:cxn ang="0">
                <a:pos x="88" y="42"/>
              </a:cxn>
              <a:cxn ang="0">
                <a:pos x="88" y="65"/>
              </a:cxn>
              <a:cxn ang="0">
                <a:pos x="77" y="54"/>
              </a:cxn>
              <a:cxn ang="0">
                <a:pos x="15" y="42"/>
              </a:cxn>
              <a:cxn ang="0">
                <a:pos x="38" y="54"/>
              </a:cxn>
              <a:cxn ang="0">
                <a:pos x="15" y="65"/>
              </a:cxn>
              <a:cxn ang="0">
                <a:pos x="46" y="115"/>
              </a:cxn>
              <a:cxn ang="0">
                <a:pos x="31" y="80"/>
              </a:cxn>
              <a:cxn ang="0">
                <a:pos x="31" y="73"/>
              </a:cxn>
              <a:cxn ang="0">
                <a:pos x="43" y="73"/>
              </a:cxn>
              <a:cxn ang="0">
                <a:pos x="42" y="103"/>
              </a:cxn>
              <a:cxn ang="0">
                <a:pos x="46" y="112"/>
              </a:cxn>
              <a:cxn ang="0">
                <a:pos x="51" y="65"/>
              </a:cxn>
              <a:cxn ang="0">
                <a:pos x="50" y="65"/>
              </a:cxn>
              <a:cxn ang="0">
                <a:pos x="50" y="42"/>
              </a:cxn>
              <a:cxn ang="0">
                <a:pos x="71" y="34"/>
              </a:cxn>
              <a:cxn ang="0">
                <a:pos x="71" y="73"/>
              </a:cxn>
              <a:cxn ang="0">
                <a:pos x="96" y="100"/>
              </a:cxn>
              <a:cxn ang="0">
                <a:pos x="88" y="73"/>
              </a:cxn>
              <a:cxn ang="0">
                <a:pos x="88" y="34"/>
              </a:cxn>
              <a:cxn ang="0">
                <a:pos x="96" y="8"/>
              </a:cxn>
              <a:cxn ang="0">
                <a:pos x="96" y="100"/>
              </a:cxn>
              <a:cxn ang="0">
                <a:pos x="96" y="100"/>
              </a:cxn>
            </a:cxnLst>
            <a:rect l="0" t="0" r="r" b="b"/>
            <a:pathLst>
              <a:path w="123" h="123">
                <a:moveTo>
                  <a:pt x="96" y="0"/>
                </a:moveTo>
                <a:cubicBezTo>
                  <a:pt x="88" y="0"/>
                  <a:pt x="82" y="5"/>
                  <a:pt x="77" y="14"/>
                </a:cubicBezTo>
                <a:cubicBezTo>
                  <a:pt x="77" y="14"/>
                  <a:pt x="77" y="14"/>
                  <a:pt x="77" y="14"/>
                </a:cubicBezTo>
                <a:cubicBezTo>
                  <a:pt x="71" y="26"/>
                  <a:pt x="61" y="34"/>
                  <a:pt x="51" y="34"/>
                </a:cubicBezTo>
                <a:cubicBezTo>
                  <a:pt x="15" y="34"/>
                  <a:pt x="15" y="34"/>
                  <a:pt x="15" y="34"/>
                </a:cubicBezTo>
                <a:cubicBezTo>
                  <a:pt x="7" y="34"/>
                  <a:pt x="0" y="43"/>
                  <a:pt x="0" y="54"/>
                </a:cubicBezTo>
                <a:cubicBezTo>
                  <a:pt x="0" y="64"/>
                  <a:pt x="7" y="73"/>
                  <a:pt x="15" y="73"/>
                </a:cubicBezTo>
                <a:cubicBezTo>
                  <a:pt x="20" y="73"/>
                  <a:pt x="23" y="76"/>
                  <a:pt x="23" y="80"/>
                </a:cubicBezTo>
                <a:cubicBezTo>
                  <a:pt x="23" y="115"/>
                  <a:pt x="23" y="115"/>
                  <a:pt x="23" y="115"/>
                </a:cubicBezTo>
                <a:cubicBezTo>
                  <a:pt x="23" y="119"/>
                  <a:pt x="26" y="123"/>
                  <a:pt x="31" y="123"/>
                </a:cubicBezTo>
                <a:cubicBezTo>
                  <a:pt x="46" y="123"/>
                  <a:pt x="46" y="123"/>
                  <a:pt x="46" y="123"/>
                </a:cubicBezTo>
                <a:cubicBezTo>
                  <a:pt x="50" y="123"/>
                  <a:pt x="54" y="119"/>
                  <a:pt x="54" y="115"/>
                </a:cubicBezTo>
                <a:cubicBezTo>
                  <a:pt x="54" y="111"/>
                  <a:pt x="54" y="111"/>
                  <a:pt x="54" y="111"/>
                </a:cubicBezTo>
                <a:cubicBezTo>
                  <a:pt x="54" y="107"/>
                  <a:pt x="50" y="106"/>
                  <a:pt x="50" y="103"/>
                </a:cubicBezTo>
                <a:cubicBezTo>
                  <a:pt x="50" y="77"/>
                  <a:pt x="50" y="77"/>
                  <a:pt x="50" y="77"/>
                </a:cubicBezTo>
                <a:cubicBezTo>
                  <a:pt x="50" y="76"/>
                  <a:pt x="50" y="76"/>
                  <a:pt x="50" y="76"/>
                </a:cubicBezTo>
                <a:cubicBezTo>
                  <a:pt x="50" y="76"/>
                  <a:pt x="50" y="75"/>
                  <a:pt x="50" y="75"/>
                </a:cubicBezTo>
                <a:cubicBezTo>
                  <a:pt x="50" y="75"/>
                  <a:pt x="51" y="75"/>
                  <a:pt x="51" y="74"/>
                </a:cubicBezTo>
                <a:cubicBezTo>
                  <a:pt x="51" y="74"/>
                  <a:pt x="51" y="74"/>
                  <a:pt x="52" y="73"/>
                </a:cubicBezTo>
                <a:cubicBezTo>
                  <a:pt x="52" y="73"/>
                  <a:pt x="52" y="73"/>
                  <a:pt x="52" y="73"/>
                </a:cubicBezTo>
                <a:cubicBezTo>
                  <a:pt x="52" y="73"/>
                  <a:pt x="52" y="73"/>
                  <a:pt x="52" y="73"/>
                </a:cubicBezTo>
                <a:cubicBezTo>
                  <a:pt x="52" y="73"/>
                  <a:pt x="53" y="73"/>
                  <a:pt x="53" y="73"/>
                </a:cubicBezTo>
                <a:cubicBezTo>
                  <a:pt x="63" y="74"/>
                  <a:pt x="71" y="82"/>
                  <a:pt x="77" y="94"/>
                </a:cubicBezTo>
                <a:cubicBezTo>
                  <a:pt x="77" y="94"/>
                  <a:pt x="77" y="94"/>
                  <a:pt x="77" y="94"/>
                </a:cubicBezTo>
                <a:cubicBezTo>
                  <a:pt x="82" y="102"/>
                  <a:pt x="88" y="107"/>
                  <a:pt x="96" y="107"/>
                </a:cubicBezTo>
                <a:cubicBezTo>
                  <a:pt x="114" y="107"/>
                  <a:pt x="123" y="80"/>
                  <a:pt x="123" y="54"/>
                </a:cubicBezTo>
                <a:cubicBezTo>
                  <a:pt x="123" y="27"/>
                  <a:pt x="114" y="0"/>
                  <a:pt x="96" y="0"/>
                </a:cubicBezTo>
                <a:close/>
                <a:moveTo>
                  <a:pt x="77" y="54"/>
                </a:moveTo>
                <a:cubicBezTo>
                  <a:pt x="77" y="50"/>
                  <a:pt x="77" y="46"/>
                  <a:pt x="77" y="42"/>
                </a:cubicBezTo>
                <a:cubicBezTo>
                  <a:pt x="88" y="42"/>
                  <a:pt x="88" y="42"/>
                  <a:pt x="88" y="42"/>
                </a:cubicBezTo>
                <a:cubicBezTo>
                  <a:pt x="92" y="42"/>
                  <a:pt x="96" y="47"/>
                  <a:pt x="96" y="54"/>
                </a:cubicBezTo>
                <a:cubicBezTo>
                  <a:pt x="96" y="60"/>
                  <a:pt x="92" y="65"/>
                  <a:pt x="88" y="65"/>
                </a:cubicBezTo>
                <a:cubicBezTo>
                  <a:pt x="77" y="65"/>
                  <a:pt x="77" y="65"/>
                  <a:pt x="77" y="65"/>
                </a:cubicBezTo>
                <a:cubicBezTo>
                  <a:pt x="77" y="61"/>
                  <a:pt x="77" y="58"/>
                  <a:pt x="77" y="54"/>
                </a:cubicBezTo>
                <a:close/>
                <a:moveTo>
                  <a:pt x="8" y="54"/>
                </a:moveTo>
                <a:cubicBezTo>
                  <a:pt x="8" y="47"/>
                  <a:pt x="11" y="42"/>
                  <a:pt x="15" y="42"/>
                </a:cubicBezTo>
                <a:cubicBezTo>
                  <a:pt x="42" y="42"/>
                  <a:pt x="42" y="42"/>
                  <a:pt x="42" y="42"/>
                </a:cubicBezTo>
                <a:cubicBezTo>
                  <a:pt x="40" y="45"/>
                  <a:pt x="38" y="49"/>
                  <a:pt x="38" y="54"/>
                </a:cubicBezTo>
                <a:cubicBezTo>
                  <a:pt x="38" y="58"/>
                  <a:pt x="40" y="62"/>
                  <a:pt x="42" y="65"/>
                </a:cubicBezTo>
                <a:cubicBezTo>
                  <a:pt x="15" y="65"/>
                  <a:pt x="15" y="65"/>
                  <a:pt x="15" y="65"/>
                </a:cubicBezTo>
                <a:cubicBezTo>
                  <a:pt x="11" y="65"/>
                  <a:pt x="8" y="60"/>
                  <a:pt x="8" y="54"/>
                </a:cubicBezTo>
                <a:close/>
                <a:moveTo>
                  <a:pt x="46" y="115"/>
                </a:moveTo>
                <a:cubicBezTo>
                  <a:pt x="31" y="115"/>
                  <a:pt x="31" y="115"/>
                  <a:pt x="31" y="115"/>
                </a:cubicBezTo>
                <a:cubicBezTo>
                  <a:pt x="31" y="80"/>
                  <a:pt x="31" y="80"/>
                  <a:pt x="31" y="80"/>
                </a:cubicBezTo>
                <a:cubicBezTo>
                  <a:pt x="31" y="78"/>
                  <a:pt x="30" y="75"/>
                  <a:pt x="29" y="73"/>
                </a:cubicBezTo>
                <a:cubicBezTo>
                  <a:pt x="31" y="73"/>
                  <a:pt x="31" y="73"/>
                  <a:pt x="31" y="73"/>
                </a:cubicBezTo>
                <a:cubicBezTo>
                  <a:pt x="31" y="73"/>
                  <a:pt x="31" y="73"/>
                  <a:pt x="31" y="73"/>
                </a:cubicBezTo>
                <a:cubicBezTo>
                  <a:pt x="43" y="73"/>
                  <a:pt x="43" y="73"/>
                  <a:pt x="43" y="73"/>
                </a:cubicBezTo>
                <a:cubicBezTo>
                  <a:pt x="42" y="74"/>
                  <a:pt x="42" y="75"/>
                  <a:pt x="42" y="77"/>
                </a:cubicBezTo>
                <a:cubicBezTo>
                  <a:pt x="42" y="103"/>
                  <a:pt x="42" y="103"/>
                  <a:pt x="42" y="103"/>
                </a:cubicBezTo>
                <a:cubicBezTo>
                  <a:pt x="42" y="107"/>
                  <a:pt x="44" y="110"/>
                  <a:pt x="46" y="111"/>
                </a:cubicBezTo>
                <a:cubicBezTo>
                  <a:pt x="46" y="111"/>
                  <a:pt x="46" y="111"/>
                  <a:pt x="46" y="112"/>
                </a:cubicBezTo>
                <a:lnTo>
                  <a:pt x="46" y="115"/>
                </a:lnTo>
                <a:close/>
                <a:moveTo>
                  <a:pt x="51" y="65"/>
                </a:moveTo>
                <a:cubicBezTo>
                  <a:pt x="50" y="65"/>
                  <a:pt x="50" y="65"/>
                  <a:pt x="50" y="65"/>
                </a:cubicBezTo>
                <a:cubicBezTo>
                  <a:pt x="50" y="65"/>
                  <a:pt x="50" y="65"/>
                  <a:pt x="50" y="65"/>
                </a:cubicBezTo>
                <a:cubicBezTo>
                  <a:pt x="46" y="65"/>
                  <a:pt x="42" y="60"/>
                  <a:pt x="42" y="54"/>
                </a:cubicBezTo>
                <a:cubicBezTo>
                  <a:pt x="42" y="47"/>
                  <a:pt x="46" y="42"/>
                  <a:pt x="50" y="42"/>
                </a:cubicBezTo>
                <a:cubicBezTo>
                  <a:pt x="51" y="42"/>
                  <a:pt x="51" y="42"/>
                  <a:pt x="51" y="42"/>
                </a:cubicBezTo>
                <a:cubicBezTo>
                  <a:pt x="58" y="42"/>
                  <a:pt x="65" y="39"/>
                  <a:pt x="71" y="34"/>
                </a:cubicBezTo>
                <a:cubicBezTo>
                  <a:pt x="70" y="40"/>
                  <a:pt x="69" y="47"/>
                  <a:pt x="69" y="54"/>
                </a:cubicBezTo>
                <a:cubicBezTo>
                  <a:pt x="69" y="60"/>
                  <a:pt x="70" y="67"/>
                  <a:pt x="71" y="73"/>
                </a:cubicBezTo>
                <a:cubicBezTo>
                  <a:pt x="65" y="68"/>
                  <a:pt x="58" y="65"/>
                  <a:pt x="51" y="65"/>
                </a:cubicBezTo>
                <a:close/>
                <a:moveTo>
                  <a:pt x="96" y="100"/>
                </a:moveTo>
                <a:cubicBezTo>
                  <a:pt x="88" y="100"/>
                  <a:pt x="82" y="89"/>
                  <a:pt x="79" y="73"/>
                </a:cubicBezTo>
                <a:cubicBezTo>
                  <a:pt x="88" y="73"/>
                  <a:pt x="88" y="73"/>
                  <a:pt x="88" y="73"/>
                </a:cubicBezTo>
                <a:cubicBezTo>
                  <a:pt x="97" y="73"/>
                  <a:pt x="104" y="64"/>
                  <a:pt x="104" y="54"/>
                </a:cubicBezTo>
                <a:cubicBezTo>
                  <a:pt x="104" y="43"/>
                  <a:pt x="97" y="34"/>
                  <a:pt x="88" y="34"/>
                </a:cubicBezTo>
                <a:cubicBezTo>
                  <a:pt x="79" y="34"/>
                  <a:pt x="79" y="34"/>
                  <a:pt x="79" y="34"/>
                </a:cubicBezTo>
                <a:cubicBezTo>
                  <a:pt x="82" y="19"/>
                  <a:pt x="88" y="8"/>
                  <a:pt x="96" y="8"/>
                </a:cubicBezTo>
                <a:cubicBezTo>
                  <a:pt x="107" y="8"/>
                  <a:pt x="115" y="28"/>
                  <a:pt x="115" y="54"/>
                </a:cubicBezTo>
                <a:cubicBezTo>
                  <a:pt x="115" y="79"/>
                  <a:pt x="107" y="100"/>
                  <a:pt x="96" y="100"/>
                </a:cubicBezTo>
                <a:close/>
                <a:moveTo>
                  <a:pt x="96" y="100"/>
                </a:moveTo>
                <a:cubicBezTo>
                  <a:pt x="96" y="100"/>
                  <a:pt x="96" y="100"/>
                  <a:pt x="96" y="100"/>
                </a:cubicBezTo>
              </a:path>
            </a:pathLst>
          </a:custGeom>
          <a:solidFill>
            <a:schemeClr val="bg1"/>
          </a:solidFill>
          <a:ln w="9525">
            <a:noFill/>
            <a:round/>
            <a:headEnd/>
            <a:tailEnd/>
          </a:ln>
        </p:spPr>
        <p:txBody>
          <a:bodyPr lIns="121137" tIns="60568" rIns="121137" bIns="60568"/>
          <a:lstStyle/>
          <a:p>
            <a:pPr>
              <a:defRPr/>
            </a:pPr>
            <a:endParaRPr lang="en-US" sz="1590">
              <a:latin typeface="微软雅黑" panose="020B0503020204020204" pitchFamily="34" charset="-122"/>
              <a:ea typeface="微软雅黑" panose="020B0503020204020204" pitchFamily="34" charset="-122"/>
            </a:endParaRPr>
          </a:p>
        </p:txBody>
      </p:sp>
      <p:sp>
        <p:nvSpPr>
          <p:cNvPr id="19" name="Freeform 153">
            <a:extLst/>
          </p:cNvPr>
          <p:cNvSpPr>
            <a:spLocks noEditPoints="1"/>
          </p:cNvSpPr>
          <p:nvPr/>
        </p:nvSpPr>
        <p:spPr bwMode="auto">
          <a:xfrm>
            <a:off x="9845317" y="4729638"/>
            <a:ext cx="468072" cy="245105"/>
          </a:xfrm>
          <a:custGeom>
            <a:avLst/>
            <a:gdLst/>
            <a:ahLst/>
            <a:cxnLst>
              <a:cxn ang="0">
                <a:pos x="0" y="59"/>
              </a:cxn>
              <a:cxn ang="0">
                <a:pos x="118" y="59"/>
              </a:cxn>
              <a:cxn ang="0">
                <a:pos x="111" y="57"/>
              </a:cxn>
              <a:cxn ang="0">
                <a:pos x="83" y="33"/>
              </a:cxn>
              <a:cxn ang="0">
                <a:pos x="111" y="57"/>
              </a:cxn>
              <a:cxn ang="0">
                <a:pos x="41" y="91"/>
              </a:cxn>
              <a:cxn ang="0">
                <a:pos x="57" y="111"/>
              </a:cxn>
              <a:cxn ang="0">
                <a:pos x="61" y="8"/>
              </a:cxn>
              <a:cxn ang="0">
                <a:pos x="61" y="34"/>
              </a:cxn>
              <a:cxn ang="0">
                <a:pos x="61" y="8"/>
              </a:cxn>
              <a:cxn ang="0">
                <a:pos x="95" y="22"/>
              </a:cxn>
              <a:cxn ang="0">
                <a:pos x="67" y="8"/>
              </a:cxn>
              <a:cxn ang="0">
                <a:pos x="57" y="34"/>
              </a:cxn>
              <a:cxn ang="0">
                <a:pos x="57" y="8"/>
              </a:cxn>
              <a:cxn ang="0">
                <a:pos x="36" y="30"/>
              </a:cxn>
              <a:cxn ang="0">
                <a:pos x="50" y="8"/>
              </a:cxn>
              <a:cxn ang="0">
                <a:pos x="38" y="35"/>
              </a:cxn>
              <a:cxn ang="0">
                <a:pos x="57" y="57"/>
              </a:cxn>
              <a:cxn ang="0">
                <a:pos x="38" y="35"/>
              </a:cxn>
              <a:cxn ang="0">
                <a:pos x="57" y="84"/>
              </a:cxn>
              <a:cxn ang="0">
                <a:pos x="34" y="61"/>
              </a:cxn>
              <a:cxn ang="0">
                <a:pos x="50" y="110"/>
              </a:cxn>
              <a:cxn ang="0">
                <a:pos x="38" y="92"/>
              </a:cxn>
              <a:cxn ang="0">
                <a:pos x="61" y="111"/>
              </a:cxn>
              <a:cxn ang="0">
                <a:pos x="77" y="91"/>
              </a:cxn>
              <a:cxn ang="0">
                <a:pos x="61" y="111"/>
              </a:cxn>
              <a:cxn ang="0">
                <a:pos x="93" y="99"/>
              </a:cxn>
              <a:cxn ang="0">
                <a:pos x="80" y="92"/>
              </a:cxn>
              <a:cxn ang="0">
                <a:pos x="61" y="84"/>
              </a:cxn>
              <a:cxn ang="0">
                <a:pos x="84" y="61"/>
              </a:cxn>
              <a:cxn ang="0">
                <a:pos x="61" y="57"/>
              </a:cxn>
              <a:cxn ang="0">
                <a:pos x="80" y="35"/>
              </a:cxn>
              <a:cxn ang="0">
                <a:pos x="61" y="57"/>
              </a:cxn>
              <a:cxn ang="0">
                <a:pos x="35" y="33"/>
              </a:cxn>
              <a:cxn ang="0">
                <a:pos x="7" y="57"/>
              </a:cxn>
              <a:cxn ang="0">
                <a:pos x="7" y="61"/>
              </a:cxn>
              <a:cxn ang="0">
                <a:pos x="36" y="89"/>
              </a:cxn>
              <a:cxn ang="0">
                <a:pos x="7" y="61"/>
              </a:cxn>
              <a:cxn ang="0">
                <a:pos x="82" y="89"/>
              </a:cxn>
              <a:cxn ang="0">
                <a:pos x="111" y="61"/>
              </a:cxn>
              <a:cxn ang="0">
                <a:pos x="95" y="96"/>
              </a:cxn>
            </a:cxnLst>
            <a:rect l="0" t="0" r="r" b="b"/>
            <a:pathLst>
              <a:path w="118" h="119">
                <a:moveTo>
                  <a:pt x="59" y="0"/>
                </a:moveTo>
                <a:cubicBezTo>
                  <a:pt x="26" y="0"/>
                  <a:pt x="0" y="27"/>
                  <a:pt x="0" y="59"/>
                </a:cubicBezTo>
                <a:cubicBezTo>
                  <a:pt x="0" y="92"/>
                  <a:pt x="26" y="119"/>
                  <a:pt x="59" y="119"/>
                </a:cubicBezTo>
                <a:cubicBezTo>
                  <a:pt x="92" y="119"/>
                  <a:pt x="118" y="92"/>
                  <a:pt x="118" y="59"/>
                </a:cubicBezTo>
                <a:cubicBezTo>
                  <a:pt x="118" y="27"/>
                  <a:pt x="92" y="0"/>
                  <a:pt x="59" y="0"/>
                </a:cubicBezTo>
                <a:close/>
                <a:moveTo>
                  <a:pt x="111" y="57"/>
                </a:moveTo>
                <a:cubicBezTo>
                  <a:pt x="88" y="57"/>
                  <a:pt x="88" y="57"/>
                  <a:pt x="88" y="57"/>
                </a:cubicBezTo>
                <a:cubicBezTo>
                  <a:pt x="87" y="49"/>
                  <a:pt x="86" y="41"/>
                  <a:pt x="83" y="33"/>
                </a:cubicBezTo>
                <a:cubicBezTo>
                  <a:pt x="88" y="31"/>
                  <a:pt x="93" y="28"/>
                  <a:pt x="98" y="25"/>
                </a:cubicBezTo>
                <a:cubicBezTo>
                  <a:pt x="105" y="34"/>
                  <a:pt x="110" y="45"/>
                  <a:pt x="111" y="57"/>
                </a:cubicBezTo>
                <a:close/>
                <a:moveTo>
                  <a:pt x="57" y="111"/>
                </a:moveTo>
                <a:cubicBezTo>
                  <a:pt x="50" y="106"/>
                  <a:pt x="45" y="99"/>
                  <a:pt x="41" y="91"/>
                </a:cubicBezTo>
                <a:cubicBezTo>
                  <a:pt x="46" y="89"/>
                  <a:pt x="52" y="88"/>
                  <a:pt x="57" y="88"/>
                </a:cubicBezTo>
                <a:cubicBezTo>
                  <a:pt x="57" y="111"/>
                  <a:pt x="57" y="111"/>
                  <a:pt x="57" y="111"/>
                </a:cubicBezTo>
                <a:cubicBezTo>
                  <a:pt x="57" y="111"/>
                  <a:pt x="57" y="111"/>
                  <a:pt x="57" y="111"/>
                </a:cubicBezTo>
                <a:close/>
                <a:moveTo>
                  <a:pt x="61" y="8"/>
                </a:moveTo>
                <a:cubicBezTo>
                  <a:pt x="68" y="14"/>
                  <a:pt x="74" y="22"/>
                  <a:pt x="78" y="31"/>
                </a:cubicBezTo>
                <a:cubicBezTo>
                  <a:pt x="73" y="33"/>
                  <a:pt x="67" y="34"/>
                  <a:pt x="61" y="34"/>
                </a:cubicBezTo>
                <a:cubicBezTo>
                  <a:pt x="61" y="8"/>
                  <a:pt x="61" y="8"/>
                  <a:pt x="61" y="8"/>
                </a:cubicBezTo>
                <a:cubicBezTo>
                  <a:pt x="61" y="8"/>
                  <a:pt x="61" y="8"/>
                  <a:pt x="61" y="8"/>
                </a:cubicBezTo>
                <a:close/>
                <a:moveTo>
                  <a:pt x="67" y="8"/>
                </a:moveTo>
                <a:cubicBezTo>
                  <a:pt x="78" y="10"/>
                  <a:pt x="88" y="15"/>
                  <a:pt x="95" y="22"/>
                </a:cubicBezTo>
                <a:cubicBezTo>
                  <a:pt x="91" y="25"/>
                  <a:pt x="87" y="28"/>
                  <a:pt x="82" y="30"/>
                </a:cubicBezTo>
                <a:cubicBezTo>
                  <a:pt x="78" y="22"/>
                  <a:pt x="73" y="14"/>
                  <a:pt x="67" y="8"/>
                </a:cubicBezTo>
                <a:close/>
                <a:moveTo>
                  <a:pt x="57" y="8"/>
                </a:moveTo>
                <a:cubicBezTo>
                  <a:pt x="57" y="34"/>
                  <a:pt x="57" y="34"/>
                  <a:pt x="57" y="34"/>
                </a:cubicBezTo>
                <a:cubicBezTo>
                  <a:pt x="51" y="34"/>
                  <a:pt x="45" y="33"/>
                  <a:pt x="40" y="31"/>
                </a:cubicBezTo>
                <a:cubicBezTo>
                  <a:pt x="44" y="22"/>
                  <a:pt x="50" y="14"/>
                  <a:pt x="57" y="8"/>
                </a:cubicBezTo>
                <a:cubicBezTo>
                  <a:pt x="57" y="8"/>
                  <a:pt x="57" y="8"/>
                  <a:pt x="57" y="8"/>
                </a:cubicBezTo>
                <a:close/>
                <a:moveTo>
                  <a:pt x="36" y="30"/>
                </a:moveTo>
                <a:cubicBezTo>
                  <a:pt x="31" y="28"/>
                  <a:pt x="27" y="25"/>
                  <a:pt x="23" y="22"/>
                </a:cubicBezTo>
                <a:cubicBezTo>
                  <a:pt x="30" y="15"/>
                  <a:pt x="40" y="10"/>
                  <a:pt x="50" y="8"/>
                </a:cubicBezTo>
                <a:cubicBezTo>
                  <a:pt x="45" y="14"/>
                  <a:pt x="40" y="22"/>
                  <a:pt x="36" y="30"/>
                </a:cubicBezTo>
                <a:close/>
                <a:moveTo>
                  <a:pt x="38" y="35"/>
                </a:moveTo>
                <a:cubicBezTo>
                  <a:pt x="44" y="37"/>
                  <a:pt x="50" y="38"/>
                  <a:pt x="57" y="38"/>
                </a:cubicBezTo>
                <a:cubicBezTo>
                  <a:pt x="57" y="57"/>
                  <a:pt x="57" y="57"/>
                  <a:pt x="57" y="57"/>
                </a:cubicBezTo>
                <a:cubicBezTo>
                  <a:pt x="34" y="57"/>
                  <a:pt x="34" y="57"/>
                  <a:pt x="34" y="57"/>
                </a:cubicBezTo>
                <a:cubicBezTo>
                  <a:pt x="34" y="49"/>
                  <a:pt x="36" y="42"/>
                  <a:pt x="38" y="35"/>
                </a:cubicBezTo>
                <a:close/>
                <a:moveTo>
                  <a:pt x="57" y="61"/>
                </a:moveTo>
                <a:cubicBezTo>
                  <a:pt x="57" y="84"/>
                  <a:pt x="57" y="84"/>
                  <a:pt x="57" y="84"/>
                </a:cubicBezTo>
                <a:cubicBezTo>
                  <a:pt x="51" y="85"/>
                  <a:pt x="45" y="86"/>
                  <a:pt x="40" y="87"/>
                </a:cubicBezTo>
                <a:cubicBezTo>
                  <a:pt x="36" y="79"/>
                  <a:pt x="34" y="71"/>
                  <a:pt x="34" y="61"/>
                </a:cubicBezTo>
                <a:lnTo>
                  <a:pt x="57" y="61"/>
                </a:lnTo>
                <a:close/>
                <a:moveTo>
                  <a:pt x="50" y="110"/>
                </a:moveTo>
                <a:cubicBezTo>
                  <a:pt x="41" y="109"/>
                  <a:pt x="32" y="105"/>
                  <a:pt x="25" y="99"/>
                </a:cubicBezTo>
                <a:cubicBezTo>
                  <a:pt x="29" y="96"/>
                  <a:pt x="33" y="94"/>
                  <a:pt x="38" y="92"/>
                </a:cubicBezTo>
                <a:cubicBezTo>
                  <a:pt x="41" y="99"/>
                  <a:pt x="45" y="105"/>
                  <a:pt x="50" y="110"/>
                </a:cubicBezTo>
                <a:close/>
                <a:moveTo>
                  <a:pt x="61" y="111"/>
                </a:moveTo>
                <a:cubicBezTo>
                  <a:pt x="61" y="88"/>
                  <a:pt x="61" y="88"/>
                  <a:pt x="61" y="88"/>
                </a:cubicBezTo>
                <a:cubicBezTo>
                  <a:pt x="66" y="88"/>
                  <a:pt x="72" y="89"/>
                  <a:pt x="77" y="91"/>
                </a:cubicBezTo>
                <a:cubicBezTo>
                  <a:pt x="73" y="99"/>
                  <a:pt x="67" y="106"/>
                  <a:pt x="61" y="111"/>
                </a:cubicBezTo>
                <a:cubicBezTo>
                  <a:pt x="61" y="111"/>
                  <a:pt x="61" y="111"/>
                  <a:pt x="61" y="111"/>
                </a:cubicBezTo>
                <a:close/>
                <a:moveTo>
                  <a:pt x="80" y="92"/>
                </a:moveTo>
                <a:cubicBezTo>
                  <a:pt x="85" y="94"/>
                  <a:pt x="89" y="96"/>
                  <a:pt x="93" y="99"/>
                </a:cubicBezTo>
                <a:cubicBezTo>
                  <a:pt x="86" y="105"/>
                  <a:pt x="77" y="109"/>
                  <a:pt x="67" y="110"/>
                </a:cubicBezTo>
                <a:cubicBezTo>
                  <a:pt x="73" y="105"/>
                  <a:pt x="77" y="99"/>
                  <a:pt x="80" y="92"/>
                </a:cubicBezTo>
                <a:close/>
                <a:moveTo>
                  <a:pt x="78" y="87"/>
                </a:moveTo>
                <a:cubicBezTo>
                  <a:pt x="73" y="86"/>
                  <a:pt x="67" y="85"/>
                  <a:pt x="61" y="84"/>
                </a:cubicBezTo>
                <a:cubicBezTo>
                  <a:pt x="61" y="61"/>
                  <a:pt x="61" y="61"/>
                  <a:pt x="61" y="61"/>
                </a:cubicBezTo>
                <a:cubicBezTo>
                  <a:pt x="84" y="61"/>
                  <a:pt x="84" y="61"/>
                  <a:pt x="84" y="61"/>
                </a:cubicBezTo>
                <a:cubicBezTo>
                  <a:pt x="84" y="71"/>
                  <a:pt x="82" y="79"/>
                  <a:pt x="78" y="87"/>
                </a:cubicBezTo>
                <a:close/>
                <a:moveTo>
                  <a:pt x="61" y="57"/>
                </a:moveTo>
                <a:cubicBezTo>
                  <a:pt x="61" y="38"/>
                  <a:pt x="61" y="38"/>
                  <a:pt x="61" y="38"/>
                </a:cubicBezTo>
                <a:cubicBezTo>
                  <a:pt x="67" y="38"/>
                  <a:pt x="74" y="37"/>
                  <a:pt x="80" y="35"/>
                </a:cubicBezTo>
                <a:cubicBezTo>
                  <a:pt x="82" y="42"/>
                  <a:pt x="84" y="49"/>
                  <a:pt x="84" y="57"/>
                </a:cubicBezTo>
                <a:lnTo>
                  <a:pt x="61" y="57"/>
                </a:lnTo>
                <a:close/>
                <a:moveTo>
                  <a:pt x="20" y="25"/>
                </a:moveTo>
                <a:cubicBezTo>
                  <a:pt x="25" y="28"/>
                  <a:pt x="30" y="31"/>
                  <a:pt x="35" y="33"/>
                </a:cubicBezTo>
                <a:cubicBezTo>
                  <a:pt x="32" y="41"/>
                  <a:pt x="30" y="49"/>
                  <a:pt x="30" y="57"/>
                </a:cubicBezTo>
                <a:cubicBezTo>
                  <a:pt x="7" y="57"/>
                  <a:pt x="7" y="57"/>
                  <a:pt x="7" y="57"/>
                </a:cubicBezTo>
                <a:cubicBezTo>
                  <a:pt x="8" y="45"/>
                  <a:pt x="13" y="34"/>
                  <a:pt x="20" y="25"/>
                </a:cubicBezTo>
                <a:close/>
                <a:moveTo>
                  <a:pt x="7" y="61"/>
                </a:moveTo>
                <a:cubicBezTo>
                  <a:pt x="30" y="61"/>
                  <a:pt x="30" y="61"/>
                  <a:pt x="30" y="61"/>
                </a:cubicBezTo>
                <a:cubicBezTo>
                  <a:pt x="31" y="71"/>
                  <a:pt x="33" y="80"/>
                  <a:pt x="36" y="89"/>
                </a:cubicBezTo>
                <a:cubicBezTo>
                  <a:pt x="31" y="91"/>
                  <a:pt x="27" y="93"/>
                  <a:pt x="22" y="96"/>
                </a:cubicBezTo>
                <a:cubicBezTo>
                  <a:pt x="13" y="87"/>
                  <a:pt x="8" y="75"/>
                  <a:pt x="7" y="61"/>
                </a:cubicBezTo>
                <a:close/>
                <a:moveTo>
                  <a:pt x="95" y="96"/>
                </a:moveTo>
                <a:cubicBezTo>
                  <a:pt x="91" y="93"/>
                  <a:pt x="87" y="91"/>
                  <a:pt x="82" y="89"/>
                </a:cubicBezTo>
                <a:cubicBezTo>
                  <a:pt x="85" y="80"/>
                  <a:pt x="87" y="71"/>
                  <a:pt x="88" y="61"/>
                </a:cubicBezTo>
                <a:cubicBezTo>
                  <a:pt x="111" y="61"/>
                  <a:pt x="111" y="61"/>
                  <a:pt x="111" y="61"/>
                </a:cubicBezTo>
                <a:cubicBezTo>
                  <a:pt x="110" y="75"/>
                  <a:pt x="104" y="87"/>
                  <a:pt x="95" y="96"/>
                </a:cubicBezTo>
                <a:close/>
                <a:moveTo>
                  <a:pt x="95" y="96"/>
                </a:moveTo>
                <a:cubicBezTo>
                  <a:pt x="95" y="96"/>
                  <a:pt x="95" y="96"/>
                  <a:pt x="95" y="96"/>
                </a:cubicBezTo>
              </a:path>
            </a:pathLst>
          </a:custGeom>
          <a:solidFill>
            <a:schemeClr val="bg1"/>
          </a:solidFill>
          <a:ln w="9525">
            <a:noFill/>
            <a:round/>
            <a:headEnd/>
            <a:tailEnd/>
          </a:ln>
        </p:spPr>
        <p:txBody>
          <a:bodyPr lIns="121137" tIns="60568" rIns="121137" bIns="60568"/>
          <a:lstStyle/>
          <a:p>
            <a:pPr>
              <a:defRPr/>
            </a:pPr>
            <a:endParaRPr lang="en-US" sz="1590">
              <a:latin typeface="微软雅黑" panose="020B0503020204020204" pitchFamily="34" charset="-122"/>
              <a:ea typeface="微软雅黑" panose="020B0503020204020204" pitchFamily="34" charset="-122"/>
            </a:endParaRPr>
          </a:p>
        </p:txBody>
      </p:sp>
      <p:sp>
        <p:nvSpPr>
          <p:cNvPr id="23" name="Freeform 3">
            <a:extLst/>
          </p:cNvPr>
          <p:cNvSpPr/>
          <p:nvPr/>
        </p:nvSpPr>
        <p:spPr>
          <a:xfrm flipV="1">
            <a:off x="1878612" y="4430768"/>
            <a:ext cx="1214456" cy="774848"/>
          </a:xfrm>
          <a:custGeom>
            <a:avLst/>
            <a:gdLst>
              <a:gd name="connsiteX0" fmla="*/ 0 w 1600200"/>
              <a:gd name="connsiteY0" fmla="*/ 800100 h 1600200"/>
              <a:gd name="connsiteX1" fmla="*/ 234345 w 1600200"/>
              <a:gd name="connsiteY1" fmla="*/ 234344 h 1600200"/>
              <a:gd name="connsiteX2" fmla="*/ 800102 w 1600200"/>
              <a:gd name="connsiteY2" fmla="*/ 1 h 1600200"/>
              <a:gd name="connsiteX3" fmla="*/ 1365858 w 1600200"/>
              <a:gd name="connsiteY3" fmla="*/ 234346 h 1600200"/>
              <a:gd name="connsiteX4" fmla="*/ 1600201 w 1600200"/>
              <a:gd name="connsiteY4" fmla="*/ 800103 h 1600200"/>
              <a:gd name="connsiteX5" fmla="*/ 1365857 w 1600200"/>
              <a:gd name="connsiteY5" fmla="*/ 1365859 h 1600200"/>
              <a:gd name="connsiteX6" fmla="*/ 800101 w 1600200"/>
              <a:gd name="connsiteY6" fmla="*/ 1600203 h 1600200"/>
              <a:gd name="connsiteX7" fmla="*/ 234345 w 1600200"/>
              <a:gd name="connsiteY7" fmla="*/ 1365859 h 1600200"/>
              <a:gd name="connsiteX8" fmla="*/ 2 w 1600200"/>
              <a:gd name="connsiteY8" fmla="*/ 800102 h 1600200"/>
              <a:gd name="connsiteX9" fmla="*/ 0 w 1600200"/>
              <a:gd name="connsiteY9" fmla="*/ 800100 h 1600200"/>
              <a:gd name="connsiteX0" fmla="*/ 0 w 1600201"/>
              <a:gd name="connsiteY0" fmla="*/ 1166064 h 1966167"/>
              <a:gd name="connsiteX1" fmla="*/ 234345 w 1600201"/>
              <a:gd name="connsiteY1" fmla="*/ 600308 h 1966167"/>
              <a:gd name="connsiteX2" fmla="*/ 800102 w 1600201"/>
              <a:gd name="connsiteY2" fmla="*/ 0 h 1966167"/>
              <a:gd name="connsiteX3" fmla="*/ 1365858 w 1600201"/>
              <a:gd name="connsiteY3" fmla="*/ 600310 h 1966167"/>
              <a:gd name="connsiteX4" fmla="*/ 1600201 w 1600201"/>
              <a:gd name="connsiteY4" fmla="*/ 1166067 h 1966167"/>
              <a:gd name="connsiteX5" fmla="*/ 1365857 w 1600201"/>
              <a:gd name="connsiteY5" fmla="*/ 1731823 h 1966167"/>
              <a:gd name="connsiteX6" fmla="*/ 800101 w 1600201"/>
              <a:gd name="connsiteY6" fmla="*/ 1966167 h 1966167"/>
              <a:gd name="connsiteX7" fmla="*/ 234345 w 1600201"/>
              <a:gd name="connsiteY7" fmla="*/ 1731823 h 1966167"/>
              <a:gd name="connsiteX8" fmla="*/ 2 w 1600201"/>
              <a:gd name="connsiteY8" fmla="*/ 1166066 h 1966167"/>
              <a:gd name="connsiteX9" fmla="*/ 0 w 1600201"/>
              <a:gd name="connsiteY9" fmla="*/ 1166064 h 1966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201" h="1966167">
                <a:moveTo>
                  <a:pt x="0" y="1166064"/>
                </a:moveTo>
                <a:cubicBezTo>
                  <a:pt x="0" y="953864"/>
                  <a:pt x="100995" y="794652"/>
                  <a:pt x="234345" y="600308"/>
                </a:cubicBezTo>
                <a:cubicBezTo>
                  <a:pt x="367695" y="405964"/>
                  <a:pt x="587902" y="0"/>
                  <a:pt x="800102" y="0"/>
                </a:cubicBezTo>
                <a:cubicBezTo>
                  <a:pt x="1012302" y="0"/>
                  <a:pt x="1232508" y="405965"/>
                  <a:pt x="1365858" y="600310"/>
                </a:cubicBezTo>
                <a:cubicBezTo>
                  <a:pt x="1499208" y="794655"/>
                  <a:pt x="1600201" y="953867"/>
                  <a:pt x="1600201" y="1166067"/>
                </a:cubicBezTo>
                <a:cubicBezTo>
                  <a:pt x="1600201" y="1378267"/>
                  <a:pt x="1515905" y="1581775"/>
                  <a:pt x="1365857" y="1731823"/>
                </a:cubicBezTo>
                <a:cubicBezTo>
                  <a:pt x="1215809" y="1881871"/>
                  <a:pt x="1012300" y="1966167"/>
                  <a:pt x="800101" y="1966167"/>
                </a:cubicBezTo>
                <a:cubicBezTo>
                  <a:pt x="587901" y="1966167"/>
                  <a:pt x="384393" y="1881871"/>
                  <a:pt x="234345" y="1731823"/>
                </a:cubicBezTo>
                <a:cubicBezTo>
                  <a:pt x="84297" y="1581775"/>
                  <a:pt x="1" y="1378266"/>
                  <a:pt x="2" y="1166066"/>
                </a:cubicBezTo>
                <a:lnTo>
                  <a:pt x="0" y="116606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90">
              <a:latin typeface="微软雅黑" panose="020B0503020204020204" pitchFamily="34" charset="-122"/>
              <a:ea typeface="微软雅黑" panose="020B0503020204020204" pitchFamily="34" charset="-122"/>
            </a:endParaRPr>
          </a:p>
        </p:txBody>
      </p:sp>
      <p:sp>
        <p:nvSpPr>
          <p:cNvPr id="24" name="Freeform 10">
            <a:extLst/>
          </p:cNvPr>
          <p:cNvSpPr/>
          <p:nvPr/>
        </p:nvSpPr>
        <p:spPr>
          <a:xfrm>
            <a:off x="3682902" y="4484533"/>
            <a:ext cx="1214456" cy="774848"/>
          </a:xfrm>
          <a:custGeom>
            <a:avLst/>
            <a:gdLst>
              <a:gd name="connsiteX0" fmla="*/ 0 w 1600200"/>
              <a:gd name="connsiteY0" fmla="*/ 800100 h 1600200"/>
              <a:gd name="connsiteX1" fmla="*/ 234345 w 1600200"/>
              <a:gd name="connsiteY1" fmla="*/ 234344 h 1600200"/>
              <a:gd name="connsiteX2" fmla="*/ 800102 w 1600200"/>
              <a:gd name="connsiteY2" fmla="*/ 1 h 1600200"/>
              <a:gd name="connsiteX3" fmla="*/ 1365858 w 1600200"/>
              <a:gd name="connsiteY3" fmla="*/ 234346 h 1600200"/>
              <a:gd name="connsiteX4" fmla="*/ 1600201 w 1600200"/>
              <a:gd name="connsiteY4" fmla="*/ 800103 h 1600200"/>
              <a:gd name="connsiteX5" fmla="*/ 1365857 w 1600200"/>
              <a:gd name="connsiteY5" fmla="*/ 1365859 h 1600200"/>
              <a:gd name="connsiteX6" fmla="*/ 800101 w 1600200"/>
              <a:gd name="connsiteY6" fmla="*/ 1600203 h 1600200"/>
              <a:gd name="connsiteX7" fmla="*/ 234345 w 1600200"/>
              <a:gd name="connsiteY7" fmla="*/ 1365859 h 1600200"/>
              <a:gd name="connsiteX8" fmla="*/ 2 w 1600200"/>
              <a:gd name="connsiteY8" fmla="*/ 800102 h 1600200"/>
              <a:gd name="connsiteX9" fmla="*/ 0 w 1600200"/>
              <a:gd name="connsiteY9" fmla="*/ 800100 h 1600200"/>
              <a:gd name="connsiteX0" fmla="*/ 0 w 1600201"/>
              <a:gd name="connsiteY0" fmla="*/ 1166064 h 1966167"/>
              <a:gd name="connsiteX1" fmla="*/ 234345 w 1600201"/>
              <a:gd name="connsiteY1" fmla="*/ 600308 h 1966167"/>
              <a:gd name="connsiteX2" fmla="*/ 800102 w 1600201"/>
              <a:gd name="connsiteY2" fmla="*/ 0 h 1966167"/>
              <a:gd name="connsiteX3" fmla="*/ 1365858 w 1600201"/>
              <a:gd name="connsiteY3" fmla="*/ 600310 h 1966167"/>
              <a:gd name="connsiteX4" fmla="*/ 1600201 w 1600201"/>
              <a:gd name="connsiteY4" fmla="*/ 1166067 h 1966167"/>
              <a:gd name="connsiteX5" fmla="*/ 1365857 w 1600201"/>
              <a:gd name="connsiteY5" fmla="*/ 1731823 h 1966167"/>
              <a:gd name="connsiteX6" fmla="*/ 800101 w 1600201"/>
              <a:gd name="connsiteY6" fmla="*/ 1966167 h 1966167"/>
              <a:gd name="connsiteX7" fmla="*/ 234345 w 1600201"/>
              <a:gd name="connsiteY7" fmla="*/ 1731823 h 1966167"/>
              <a:gd name="connsiteX8" fmla="*/ 2 w 1600201"/>
              <a:gd name="connsiteY8" fmla="*/ 1166066 h 1966167"/>
              <a:gd name="connsiteX9" fmla="*/ 0 w 1600201"/>
              <a:gd name="connsiteY9" fmla="*/ 1166064 h 1966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201" h="1966167">
                <a:moveTo>
                  <a:pt x="0" y="1166064"/>
                </a:moveTo>
                <a:cubicBezTo>
                  <a:pt x="0" y="953864"/>
                  <a:pt x="100995" y="794652"/>
                  <a:pt x="234345" y="600308"/>
                </a:cubicBezTo>
                <a:cubicBezTo>
                  <a:pt x="367695" y="405964"/>
                  <a:pt x="587902" y="0"/>
                  <a:pt x="800102" y="0"/>
                </a:cubicBezTo>
                <a:cubicBezTo>
                  <a:pt x="1012302" y="0"/>
                  <a:pt x="1232508" y="405965"/>
                  <a:pt x="1365858" y="600310"/>
                </a:cubicBezTo>
                <a:cubicBezTo>
                  <a:pt x="1499208" y="794655"/>
                  <a:pt x="1600201" y="953867"/>
                  <a:pt x="1600201" y="1166067"/>
                </a:cubicBezTo>
                <a:cubicBezTo>
                  <a:pt x="1600201" y="1378267"/>
                  <a:pt x="1515905" y="1581775"/>
                  <a:pt x="1365857" y="1731823"/>
                </a:cubicBezTo>
                <a:cubicBezTo>
                  <a:pt x="1215809" y="1881871"/>
                  <a:pt x="1012300" y="1966167"/>
                  <a:pt x="800101" y="1966167"/>
                </a:cubicBezTo>
                <a:cubicBezTo>
                  <a:pt x="587901" y="1966167"/>
                  <a:pt x="384393" y="1881871"/>
                  <a:pt x="234345" y="1731823"/>
                </a:cubicBezTo>
                <a:cubicBezTo>
                  <a:pt x="84297" y="1581775"/>
                  <a:pt x="1" y="1378266"/>
                  <a:pt x="2" y="1166066"/>
                </a:cubicBezTo>
                <a:lnTo>
                  <a:pt x="0" y="11660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90">
              <a:latin typeface="微软雅黑" panose="020B0503020204020204" pitchFamily="34" charset="-122"/>
              <a:ea typeface="微软雅黑" panose="020B0503020204020204" pitchFamily="34" charset="-122"/>
            </a:endParaRPr>
          </a:p>
        </p:txBody>
      </p:sp>
      <p:sp>
        <p:nvSpPr>
          <p:cNvPr id="25" name="Freeform 15">
            <a:extLst/>
          </p:cNvPr>
          <p:cNvSpPr/>
          <p:nvPr/>
        </p:nvSpPr>
        <p:spPr>
          <a:xfrm flipV="1">
            <a:off x="5563095" y="4552531"/>
            <a:ext cx="1214456" cy="774848"/>
          </a:xfrm>
          <a:custGeom>
            <a:avLst/>
            <a:gdLst>
              <a:gd name="connsiteX0" fmla="*/ 0 w 1600200"/>
              <a:gd name="connsiteY0" fmla="*/ 800100 h 1600200"/>
              <a:gd name="connsiteX1" fmla="*/ 234345 w 1600200"/>
              <a:gd name="connsiteY1" fmla="*/ 234344 h 1600200"/>
              <a:gd name="connsiteX2" fmla="*/ 800102 w 1600200"/>
              <a:gd name="connsiteY2" fmla="*/ 1 h 1600200"/>
              <a:gd name="connsiteX3" fmla="*/ 1365858 w 1600200"/>
              <a:gd name="connsiteY3" fmla="*/ 234346 h 1600200"/>
              <a:gd name="connsiteX4" fmla="*/ 1600201 w 1600200"/>
              <a:gd name="connsiteY4" fmla="*/ 800103 h 1600200"/>
              <a:gd name="connsiteX5" fmla="*/ 1365857 w 1600200"/>
              <a:gd name="connsiteY5" fmla="*/ 1365859 h 1600200"/>
              <a:gd name="connsiteX6" fmla="*/ 800101 w 1600200"/>
              <a:gd name="connsiteY6" fmla="*/ 1600203 h 1600200"/>
              <a:gd name="connsiteX7" fmla="*/ 234345 w 1600200"/>
              <a:gd name="connsiteY7" fmla="*/ 1365859 h 1600200"/>
              <a:gd name="connsiteX8" fmla="*/ 2 w 1600200"/>
              <a:gd name="connsiteY8" fmla="*/ 800102 h 1600200"/>
              <a:gd name="connsiteX9" fmla="*/ 0 w 1600200"/>
              <a:gd name="connsiteY9" fmla="*/ 800100 h 1600200"/>
              <a:gd name="connsiteX0" fmla="*/ 0 w 1600201"/>
              <a:gd name="connsiteY0" fmla="*/ 1166064 h 1966167"/>
              <a:gd name="connsiteX1" fmla="*/ 234345 w 1600201"/>
              <a:gd name="connsiteY1" fmla="*/ 600308 h 1966167"/>
              <a:gd name="connsiteX2" fmla="*/ 800102 w 1600201"/>
              <a:gd name="connsiteY2" fmla="*/ 0 h 1966167"/>
              <a:gd name="connsiteX3" fmla="*/ 1365858 w 1600201"/>
              <a:gd name="connsiteY3" fmla="*/ 600310 h 1966167"/>
              <a:gd name="connsiteX4" fmla="*/ 1600201 w 1600201"/>
              <a:gd name="connsiteY4" fmla="*/ 1166067 h 1966167"/>
              <a:gd name="connsiteX5" fmla="*/ 1365857 w 1600201"/>
              <a:gd name="connsiteY5" fmla="*/ 1731823 h 1966167"/>
              <a:gd name="connsiteX6" fmla="*/ 800101 w 1600201"/>
              <a:gd name="connsiteY6" fmla="*/ 1966167 h 1966167"/>
              <a:gd name="connsiteX7" fmla="*/ 234345 w 1600201"/>
              <a:gd name="connsiteY7" fmla="*/ 1731823 h 1966167"/>
              <a:gd name="connsiteX8" fmla="*/ 2 w 1600201"/>
              <a:gd name="connsiteY8" fmla="*/ 1166066 h 1966167"/>
              <a:gd name="connsiteX9" fmla="*/ 0 w 1600201"/>
              <a:gd name="connsiteY9" fmla="*/ 1166064 h 1966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201" h="1966167">
                <a:moveTo>
                  <a:pt x="0" y="1166064"/>
                </a:moveTo>
                <a:cubicBezTo>
                  <a:pt x="0" y="953864"/>
                  <a:pt x="100995" y="794652"/>
                  <a:pt x="234345" y="600308"/>
                </a:cubicBezTo>
                <a:cubicBezTo>
                  <a:pt x="367695" y="405964"/>
                  <a:pt x="587902" y="0"/>
                  <a:pt x="800102" y="0"/>
                </a:cubicBezTo>
                <a:cubicBezTo>
                  <a:pt x="1012302" y="0"/>
                  <a:pt x="1232508" y="405965"/>
                  <a:pt x="1365858" y="600310"/>
                </a:cubicBezTo>
                <a:cubicBezTo>
                  <a:pt x="1499208" y="794655"/>
                  <a:pt x="1600201" y="953867"/>
                  <a:pt x="1600201" y="1166067"/>
                </a:cubicBezTo>
                <a:cubicBezTo>
                  <a:pt x="1600201" y="1378267"/>
                  <a:pt x="1515905" y="1581775"/>
                  <a:pt x="1365857" y="1731823"/>
                </a:cubicBezTo>
                <a:cubicBezTo>
                  <a:pt x="1215809" y="1881871"/>
                  <a:pt x="1012300" y="1966167"/>
                  <a:pt x="800101" y="1966167"/>
                </a:cubicBezTo>
                <a:cubicBezTo>
                  <a:pt x="587901" y="1966167"/>
                  <a:pt x="384393" y="1881871"/>
                  <a:pt x="234345" y="1731823"/>
                </a:cubicBezTo>
                <a:cubicBezTo>
                  <a:pt x="84297" y="1581775"/>
                  <a:pt x="1" y="1378266"/>
                  <a:pt x="2" y="1166066"/>
                </a:cubicBezTo>
                <a:lnTo>
                  <a:pt x="0" y="116606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90">
              <a:latin typeface="微软雅黑" panose="020B0503020204020204" pitchFamily="34" charset="-122"/>
              <a:ea typeface="微软雅黑" panose="020B0503020204020204" pitchFamily="34" charset="-122"/>
            </a:endParaRPr>
          </a:p>
        </p:txBody>
      </p:sp>
      <p:grpSp>
        <p:nvGrpSpPr>
          <p:cNvPr id="26" name="Group 28">
            <a:extLst/>
          </p:cNvPr>
          <p:cNvGrpSpPr/>
          <p:nvPr/>
        </p:nvGrpSpPr>
        <p:grpSpPr>
          <a:xfrm>
            <a:off x="4036617" y="4773211"/>
            <a:ext cx="507379" cy="264793"/>
            <a:chOff x="4019550" y="3568701"/>
            <a:chExt cx="358775" cy="360363"/>
          </a:xfrm>
          <a:solidFill>
            <a:schemeClr val="bg1"/>
          </a:solidFill>
        </p:grpSpPr>
        <p:sp>
          <p:nvSpPr>
            <p:cNvPr id="35" name="Freeform 105">
              <a:extLst/>
            </p:cNvPr>
            <p:cNvSpPr>
              <a:spLocks noEditPoints="1"/>
            </p:cNvSpPr>
            <p:nvPr/>
          </p:nvSpPr>
          <p:spPr bwMode="auto">
            <a:xfrm>
              <a:off x="4019550" y="3568701"/>
              <a:ext cx="358775" cy="360363"/>
            </a:xfrm>
            <a:custGeom>
              <a:avLst/>
              <a:gdLst/>
              <a:ahLst/>
              <a:cxnLst>
                <a:cxn ang="0">
                  <a:pos x="77" y="0"/>
                </a:cxn>
                <a:cxn ang="0">
                  <a:pos x="31" y="46"/>
                </a:cxn>
                <a:cxn ang="0">
                  <a:pos x="36" y="68"/>
                </a:cxn>
                <a:cxn ang="0">
                  <a:pos x="4" y="100"/>
                </a:cxn>
                <a:cxn ang="0">
                  <a:pos x="4" y="100"/>
                </a:cxn>
                <a:cxn ang="0">
                  <a:pos x="0" y="109"/>
                </a:cxn>
                <a:cxn ang="0">
                  <a:pos x="13" y="123"/>
                </a:cxn>
                <a:cxn ang="0">
                  <a:pos x="23" y="119"/>
                </a:cxn>
                <a:cxn ang="0">
                  <a:pos x="23" y="119"/>
                </a:cxn>
                <a:cxn ang="0">
                  <a:pos x="55" y="87"/>
                </a:cxn>
                <a:cxn ang="0">
                  <a:pos x="77" y="92"/>
                </a:cxn>
                <a:cxn ang="0">
                  <a:pos x="123" y="46"/>
                </a:cxn>
                <a:cxn ang="0">
                  <a:pos x="77" y="0"/>
                </a:cxn>
                <a:cxn ang="0">
                  <a:pos x="18" y="114"/>
                </a:cxn>
                <a:cxn ang="0">
                  <a:pos x="13" y="116"/>
                </a:cxn>
                <a:cxn ang="0">
                  <a:pos x="7" y="109"/>
                </a:cxn>
                <a:cxn ang="0">
                  <a:pos x="9" y="104"/>
                </a:cxn>
                <a:cxn ang="0">
                  <a:pos x="9" y="104"/>
                </a:cxn>
                <a:cxn ang="0">
                  <a:pos x="40" y="73"/>
                </a:cxn>
                <a:cxn ang="0">
                  <a:pos x="49" y="83"/>
                </a:cxn>
                <a:cxn ang="0">
                  <a:pos x="18" y="114"/>
                </a:cxn>
                <a:cxn ang="0">
                  <a:pos x="77" y="84"/>
                </a:cxn>
                <a:cxn ang="0">
                  <a:pos x="38" y="46"/>
                </a:cxn>
                <a:cxn ang="0">
                  <a:pos x="77" y="8"/>
                </a:cxn>
                <a:cxn ang="0">
                  <a:pos x="115" y="46"/>
                </a:cxn>
                <a:cxn ang="0">
                  <a:pos x="77" y="84"/>
                </a:cxn>
                <a:cxn ang="0">
                  <a:pos x="77" y="84"/>
                </a:cxn>
                <a:cxn ang="0">
                  <a:pos x="77" y="84"/>
                </a:cxn>
              </a:cxnLst>
              <a:rect l="0" t="0" r="r" b="b"/>
              <a:pathLst>
                <a:path w="123" h="123">
                  <a:moveTo>
                    <a:pt x="77" y="0"/>
                  </a:moveTo>
                  <a:cubicBezTo>
                    <a:pt x="51" y="0"/>
                    <a:pt x="31" y="21"/>
                    <a:pt x="31" y="46"/>
                  </a:cubicBezTo>
                  <a:cubicBezTo>
                    <a:pt x="31" y="54"/>
                    <a:pt x="33" y="61"/>
                    <a:pt x="36" y="68"/>
                  </a:cubicBezTo>
                  <a:cubicBezTo>
                    <a:pt x="4" y="100"/>
                    <a:pt x="4" y="100"/>
                    <a:pt x="4" y="100"/>
                  </a:cubicBezTo>
                  <a:cubicBezTo>
                    <a:pt x="4" y="100"/>
                    <a:pt x="4" y="100"/>
                    <a:pt x="4" y="100"/>
                  </a:cubicBezTo>
                  <a:cubicBezTo>
                    <a:pt x="2" y="102"/>
                    <a:pt x="0" y="105"/>
                    <a:pt x="0" y="109"/>
                  </a:cubicBezTo>
                  <a:cubicBezTo>
                    <a:pt x="0" y="117"/>
                    <a:pt x="6" y="123"/>
                    <a:pt x="13" y="123"/>
                  </a:cubicBezTo>
                  <a:cubicBezTo>
                    <a:pt x="17" y="123"/>
                    <a:pt x="21" y="121"/>
                    <a:pt x="23" y="119"/>
                  </a:cubicBezTo>
                  <a:cubicBezTo>
                    <a:pt x="23" y="119"/>
                    <a:pt x="23" y="119"/>
                    <a:pt x="23" y="119"/>
                  </a:cubicBezTo>
                  <a:cubicBezTo>
                    <a:pt x="55" y="87"/>
                    <a:pt x="55" y="87"/>
                    <a:pt x="55" y="87"/>
                  </a:cubicBezTo>
                  <a:cubicBezTo>
                    <a:pt x="62" y="90"/>
                    <a:pt x="69" y="92"/>
                    <a:pt x="77" y="92"/>
                  </a:cubicBezTo>
                  <a:cubicBezTo>
                    <a:pt x="102" y="92"/>
                    <a:pt x="123" y="71"/>
                    <a:pt x="123" y="46"/>
                  </a:cubicBezTo>
                  <a:cubicBezTo>
                    <a:pt x="123" y="21"/>
                    <a:pt x="102" y="0"/>
                    <a:pt x="77" y="0"/>
                  </a:cubicBezTo>
                  <a:close/>
                  <a:moveTo>
                    <a:pt x="18" y="114"/>
                  </a:moveTo>
                  <a:cubicBezTo>
                    <a:pt x="17" y="115"/>
                    <a:pt x="15" y="116"/>
                    <a:pt x="13" y="116"/>
                  </a:cubicBezTo>
                  <a:cubicBezTo>
                    <a:pt x="10" y="116"/>
                    <a:pt x="7" y="113"/>
                    <a:pt x="7" y="109"/>
                  </a:cubicBezTo>
                  <a:cubicBezTo>
                    <a:pt x="7" y="107"/>
                    <a:pt x="8" y="106"/>
                    <a:pt x="9" y="104"/>
                  </a:cubicBezTo>
                  <a:cubicBezTo>
                    <a:pt x="9" y="104"/>
                    <a:pt x="9" y="104"/>
                    <a:pt x="9" y="104"/>
                  </a:cubicBezTo>
                  <a:cubicBezTo>
                    <a:pt x="40" y="73"/>
                    <a:pt x="40" y="73"/>
                    <a:pt x="40" y="73"/>
                  </a:cubicBezTo>
                  <a:cubicBezTo>
                    <a:pt x="42" y="77"/>
                    <a:pt x="46" y="80"/>
                    <a:pt x="49" y="83"/>
                  </a:cubicBezTo>
                  <a:lnTo>
                    <a:pt x="18" y="114"/>
                  </a:lnTo>
                  <a:close/>
                  <a:moveTo>
                    <a:pt x="77" y="84"/>
                  </a:moveTo>
                  <a:cubicBezTo>
                    <a:pt x="55" y="84"/>
                    <a:pt x="38" y="67"/>
                    <a:pt x="38" y="46"/>
                  </a:cubicBezTo>
                  <a:cubicBezTo>
                    <a:pt x="38" y="25"/>
                    <a:pt x="55" y="8"/>
                    <a:pt x="77" y="8"/>
                  </a:cubicBezTo>
                  <a:cubicBezTo>
                    <a:pt x="98" y="8"/>
                    <a:pt x="115" y="25"/>
                    <a:pt x="115" y="46"/>
                  </a:cubicBezTo>
                  <a:cubicBezTo>
                    <a:pt x="115" y="67"/>
                    <a:pt x="98" y="84"/>
                    <a:pt x="77" y="84"/>
                  </a:cubicBezTo>
                  <a:close/>
                  <a:moveTo>
                    <a:pt x="77" y="84"/>
                  </a:moveTo>
                  <a:cubicBezTo>
                    <a:pt x="77" y="84"/>
                    <a:pt x="77" y="84"/>
                    <a:pt x="77" y="84"/>
                  </a:cubicBezTo>
                </a:path>
              </a:pathLst>
            </a:custGeom>
            <a:grpFill/>
            <a:ln w="9525">
              <a:noFill/>
              <a:round/>
              <a:headEnd/>
              <a:tailEnd/>
            </a:ln>
          </p:spPr>
          <p:txBody>
            <a:bodyPr lIns="121137" tIns="60568" rIns="121137" bIns="60568"/>
            <a:lstStyle/>
            <a:p>
              <a:pPr>
                <a:defRPr/>
              </a:pPr>
              <a:endParaRPr lang="en-US" sz="1590">
                <a:latin typeface="微软雅黑" panose="020B0503020204020204" pitchFamily="34" charset="-122"/>
                <a:ea typeface="微软雅黑" panose="020B0503020204020204" pitchFamily="34" charset="-122"/>
              </a:endParaRPr>
            </a:p>
          </p:txBody>
        </p:sp>
        <p:sp>
          <p:nvSpPr>
            <p:cNvPr id="36" name="Freeform 106">
              <a:extLst/>
            </p:cNvPr>
            <p:cNvSpPr>
              <a:spLocks noEditPoints="1"/>
            </p:cNvSpPr>
            <p:nvPr/>
          </p:nvSpPr>
          <p:spPr bwMode="auto">
            <a:xfrm>
              <a:off x="4165600" y="3624263"/>
              <a:ext cx="84138" cy="85725"/>
            </a:xfrm>
            <a:custGeom>
              <a:avLst/>
              <a:gdLst/>
              <a:ahLst/>
              <a:cxnLst>
                <a:cxn ang="0">
                  <a:pos x="27" y="0"/>
                </a:cxn>
                <a:cxn ang="0">
                  <a:pos x="0" y="27"/>
                </a:cxn>
                <a:cxn ang="0">
                  <a:pos x="2" y="29"/>
                </a:cxn>
                <a:cxn ang="0">
                  <a:pos x="4" y="27"/>
                </a:cxn>
                <a:cxn ang="0">
                  <a:pos x="27" y="4"/>
                </a:cxn>
                <a:cxn ang="0">
                  <a:pos x="29" y="2"/>
                </a:cxn>
                <a:cxn ang="0">
                  <a:pos x="27" y="0"/>
                </a:cxn>
                <a:cxn ang="0">
                  <a:pos x="27" y="0"/>
                </a:cxn>
                <a:cxn ang="0">
                  <a:pos x="27" y="0"/>
                </a:cxn>
              </a:cxnLst>
              <a:rect l="0" t="0" r="r" b="b"/>
              <a:pathLst>
                <a:path w="29" h="29">
                  <a:moveTo>
                    <a:pt x="27" y="0"/>
                  </a:moveTo>
                  <a:cubicBezTo>
                    <a:pt x="12" y="0"/>
                    <a:pt x="0" y="12"/>
                    <a:pt x="0" y="27"/>
                  </a:cubicBezTo>
                  <a:cubicBezTo>
                    <a:pt x="0" y="28"/>
                    <a:pt x="1" y="29"/>
                    <a:pt x="2" y="29"/>
                  </a:cubicBezTo>
                  <a:cubicBezTo>
                    <a:pt x="3" y="29"/>
                    <a:pt x="4" y="28"/>
                    <a:pt x="4" y="27"/>
                  </a:cubicBezTo>
                  <a:cubicBezTo>
                    <a:pt x="4" y="14"/>
                    <a:pt x="14" y="4"/>
                    <a:pt x="27" y="4"/>
                  </a:cubicBezTo>
                  <a:cubicBezTo>
                    <a:pt x="28" y="4"/>
                    <a:pt x="29" y="3"/>
                    <a:pt x="29" y="2"/>
                  </a:cubicBezTo>
                  <a:cubicBezTo>
                    <a:pt x="29" y="1"/>
                    <a:pt x="28" y="0"/>
                    <a:pt x="27" y="0"/>
                  </a:cubicBezTo>
                  <a:close/>
                  <a:moveTo>
                    <a:pt x="27" y="0"/>
                  </a:moveTo>
                  <a:cubicBezTo>
                    <a:pt x="27" y="0"/>
                    <a:pt x="27" y="0"/>
                    <a:pt x="27" y="0"/>
                  </a:cubicBezTo>
                </a:path>
              </a:pathLst>
            </a:custGeom>
            <a:grpFill/>
            <a:ln w="9525">
              <a:noFill/>
              <a:round/>
              <a:headEnd/>
              <a:tailEnd/>
            </a:ln>
          </p:spPr>
          <p:txBody>
            <a:bodyPr lIns="121137" tIns="60568" rIns="121137" bIns="60568"/>
            <a:lstStyle/>
            <a:p>
              <a:pPr>
                <a:defRPr/>
              </a:pPr>
              <a:endParaRPr lang="en-US" sz="1590">
                <a:latin typeface="微软雅黑" panose="020B0503020204020204" pitchFamily="34" charset="-122"/>
                <a:ea typeface="微软雅黑" panose="020B0503020204020204" pitchFamily="34" charset="-122"/>
              </a:endParaRPr>
            </a:p>
          </p:txBody>
        </p:sp>
      </p:grpSp>
      <p:grpSp>
        <p:nvGrpSpPr>
          <p:cNvPr id="27" name="Group 31">
            <a:extLst/>
          </p:cNvPr>
          <p:cNvGrpSpPr/>
          <p:nvPr/>
        </p:nvGrpSpPr>
        <p:grpSpPr>
          <a:xfrm>
            <a:off x="5914497" y="4764968"/>
            <a:ext cx="511052" cy="223236"/>
            <a:chOff x="4856163" y="2736851"/>
            <a:chExt cx="358775" cy="301625"/>
          </a:xfrm>
          <a:solidFill>
            <a:schemeClr val="bg1"/>
          </a:solidFill>
        </p:grpSpPr>
        <p:sp>
          <p:nvSpPr>
            <p:cNvPr id="32" name="Freeform 128">
              <a:extLst/>
            </p:cNvPr>
            <p:cNvSpPr>
              <a:spLocks noEditPoints="1"/>
            </p:cNvSpPr>
            <p:nvPr/>
          </p:nvSpPr>
          <p:spPr bwMode="auto">
            <a:xfrm>
              <a:off x="4946650" y="2814638"/>
              <a:ext cx="177800" cy="179388"/>
            </a:xfrm>
            <a:custGeom>
              <a:avLst/>
              <a:gdLst/>
              <a:ahLst/>
              <a:cxnLst>
                <a:cxn ang="0">
                  <a:pos x="31" y="0"/>
                </a:cxn>
                <a:cxn ang="0">
                  <a:pos x="0" y="30"/>
                </a:cxn>
                <a:cxn ang="0">
                  <a:pos x="31" y="61"/>
                </a:cxn>
                <a:cxn ang="0">
                  <a:pos x="61" y="30"/>
                </a:cxn>
                <a:cxn ang="0">
                  <a:pos x="31" y="0"/>
                </a:cxn>
                <a:cxn ang="0">
                  <a:pos x="48" y="45"/>
                </a:cxn>
                <a:cxn ang="0">
                  <a:pos x="16" y="48"/>
                </a:cxn>
                <a:cxn ang="0">
                  <a:pos x="13" y="15"/>
                </a:cxn>
                <a:cxn ang="0">
                  <a:pos x="46" y="13"/>
                </a:cxn>
                <a:cxn ang="0">
                  <a:pos x="48" y="45"/>
                </a:cxn>
                <a:cxn ang="0">
                  <a:pos x="48" y="45"/>
                </a:cxn>
                <a:cxn ang="0">
                  <a:pos x="48" y="45"/>
                </a:cxn>
              </a:cxnLst>
              <a:rect l="0" t="0" r="r" b="b"/>
              <a:pathLst>
                <a:path w="61" h="61">
                  <a:moveTo>
                    <a:pt x="31" y="0"/>
                  </a:moveTo>
                  <a:cubicBezTo>
                    <a:pt x="14" y="0"/>
                    <a:pt x="0" y="13"/>
                    <a:pt x="0" y="30"/>
                  </a:cubicBezTo>
                  <a:cubicBezTo>
                    <a:pt x="0" y="47"/>
                    <a:pt x="14" y="61"/>
                    <a:pt x="31" y="61"/>
                  </a:cubicBezTo>
                  <a:cubicBezTo>
                    <a:pt x="48" y="61"/>
                    <a:pt x="61" y="47"/>
                    <a:pt x="61" y="30"/>
                  </a:cubicBezTo>
                  <a:cubicBezTo>
                    <a:pt x="61" y="13"/>
                    <a:pt x="48" y="0"/>
                    <a:pt x="31" y="0"/>
                  </a:cubicBezTo>
                  <a:close/>
                  <a:moveTo>
                    <a:pt x="48" y="45"/>
                  </a:moveTo>
                  <a:cubicBezTo>
                    <a:pt x="40" y="55"/>
                    <a:pt x="25" y="56"/>
                    <a:pt x="16" y="48"/>
                  </a:cubicBezTo>
                  <a:cubicBezTo>
                    <a:pt x="6" y="39"/>
                    <a:pt x="5" y="25"/>
                    <a:pt x="13" y="15"/>
                  </a:cubicBezTo>
                  <a:cubicBezTo>
                    <a:pt x="22" y="6"/>
                    <a:pt x="36" y="5"/>
                    <a:pt x="46" y="13"/>
                  </a:cubicBezTo>
                  <a:cubicBezTo>
                    <a:pt x="55" y="21"/>
                    <a:pt x="57" y="36"/>
                    <a:pt x="48" y="45"/>
                  </a:cubicBezTo>
                  <a:close/>
                  <a:moveTo>
                    <a:pt x="48" y="45"/>
                  </a:moveTo>
                  <a:cubicBezTo>
                    <a:pt x="48" y="45"/>
                    <a:pt x="48" y="45"/>
                    <a:pt x="48" y="45"/>
                  </a:cubicBezTo>
                </a:path>
              </a:pathLst>
            </a:custGeom>
            <a:grpFill/>
            <a:ln w="9525">
              <a:noFill/>
              <a:round/>
              <a:headEnd/>
              <a:tailEnd/>
            </a:ln>
          </p:spPr>
          <p:txBody>
            <a:bodyPr lIns="121137" tIns="60568" rIns="121137" bIns="60568"/>
            <a:lstStyle/>
            <a:p>
              <a:pPr>
                <a:defRPr/>
              </a:pPr>
              <a:endParaRPr lang="en-US" sz="1590">
                <a:latin typeface="微软雅黑" panose="020B0503020204020204" pitchFamily="34" charset="-122"/>
                <a:ea typeface="微软雅黑" panose="020B0503020204020204" pitchFamily="34" charset="-122"/>
              </a:endParaRPr>
            </a:p>
          </p:txBody>
        </p:sp>
        <p:sp>
          <p:nvSpPr>
            <p:cNvPr id="33" name="Freeform 129">
              <a:extLst/>
            </p:cNvPr>
            <p:cNvSpPr>
              <a:spLocks noEditPoints="1"/>
            </p:cNvSpPr>
            <p:nvPr/>
          </p:nvSpPr>
          <p:spPr bwMode="auto">
            <a:xfrm>
              <a:off x="4989513" y="2859088"/>
              <a:ext cx="53975" cy="50800"/>
            </a:xfrm>
            <a:custGeom>
              <a:avLst/>
              <a:gdLst/>
              <a:ahLst/>
              <a:cxnLst>
                <a:cxn ang="0">
                  <a:pos x="16" y="0"/>
                </a:cxn>
                <a:cxn ang="0">
                  <a:pos x="0" y="15"/>
                </a:cxn>
                <a:cxn ang="0">
                  <a:pos x="2" y="17"/>
                </a:cxn>
                <a:cxn ang="0">
                  <a:pos x="4" y="15"/>
                </a:cxn>
                <a:cxn ang="0">
                  <a:pos x="16" y="4"/>
                </a:cxn>
                <a:cxn ang="0">
                  <a:pos x="18" y="2"/>
                </a:cxn>
                <a:cxn ang="0">
                  <a:pos x="16" y="0"/>
                </a:cxn>
                <a:cxn ang="0">
                  <a:pos x="16" y="0"/>
                </a:cxn>
                <a:cxn ang="0">
                  <a:pos x="16" y="0"/>
                </a:cxn>
              </a:cxnLst>
              <a:rect l="0" t="0" r="r" b="b"/>
              <a:pathLst>
                <a:path w="18" h="17">
                  <a:moveTo>
                    <a:pt x="16" y="0"/>
                  </a:moveTo>
                  <a:cubicBezTo>
                    <a:pt x="7" y="0"/>
                    <a:pt x="0" y="7"/>
                    <a:pt x="0" y="15"/>
                  </a:cubicBezTo>
                  <a:cubicBezTo>
                    <a:pt x="0" y="16"/>
                    <a:pt x="1" y="17"/>
                    <a:pt x="2" y="17"/>
                  </a:cubicBezTo>
                  <a:cubicBezTo>
                    <a:pt x="3" y="17"/>
                    <a:pt x="4" y="16"/>
                    <a:pt x="4" y="15"/>
                  </a:cubicBezTo>
                  <a:cubicBezTo>
                    <a:pt x="4" y="9"/>
                    <a:pt x="9" y="4"/>
                    <a:pt x="16" y="4"/>
                  </a:cubicBezTo>
                  <a:cubicBezTo>
                    <a:pt x="17" y="4"/>
                    <a:pt x="18" y="3"/>
                    <a:pt x="18" y="2"/>
                  </a:cubicBezTo>
                  <a:cubicBezTo>
                    <a:pt x="18" y="1"/>
                    <a:pt x="17" y="0"/>
                    <a:pt x="16" y="0"/>
                  </a:cubicBezTo>
                  <a:close/>
                  <a:moveTo>
                    <a:pt x="16" y="0"/>
                  </a:moveTo>
                  <a:cubicBezTo>
                    <a:pt x="16" y="0"/>
                    <a:pt x="16" y="0"/>
                    <a:pt x="16" y="0"/>
                  </a:cubicBezTo>
                </a:path>
              </a:pathLst>
            </a:custGeom>
            <a:grpFill/>
            <a:ln w="9525">
              <a:noFill/>
              <a:round/>
              <a:headEnd/>
              <a:tailEnd/>
            </a:ln>
          </p:spPr>
          <p:txBody>
            <a:bodyPr lIns="121137" tIns="60568" rIns="121137" bIns="60568"/>
            <a:lstStyle/>
            <a:p>
              <a:pPr>
                <a:defRPr/>
              </a:pPr>
              <a:endParaRPr lang="en-US" sz="1590">
                <a:latin typeface="微软雅黑" panose="020B0503020204020204" pitchFamily="34" charset="-122"/>
                <a:ea typeface="微软雅黑" panose="020B0503020204020204" pitchFamily="34" charset="-122"/>
              </a:endParaRPr>
            </a:p>
          </p:txBody>
        </p:sp>
        <p:sp>
          <p:nvSpPr>
            <p:cNvPr id="34" name="Freeform 130">
              <a:extLst/>
            </p:cNvPr>
            <p:cNvSpPr>
              <a:spLocks noEditPoints="1"/>
            </p:cNvSpPr>
            <p:nvPr/>
          </p:nvSpPr>
          <p:spPr bwMode="auto">
            <a:xfrm>
              <a:off x="4856163" y="2736851"/>
              <a:ext cx="358775" cy="301625"/>
            </a:xfrm>
            <a:custGeom>
              <a:avLst/>
              <a:gdLst/>
              <a:ahLst/>
              <a:cxnLst>
                <a:cxn ang="0">
                  <a:pos x="114" y="23"/>
                </a:cxn>
                <a:cxn ang="0">
                  <a:pos x="97" y="20"/>
                </a:cxn>
                <a:cxn ang="0">
                  <a:pos x="92" y="7"/>
                </a:cxn>
                <a:cxn ang="0">
                  <a:pos x="81" y="0"/>
                </a:cxn>
                <a:cxn ang="0">
                  <a:pos x="43" y="0"/>
                </a:cxn>
                <a:cxn ang="0">
                  <a:pos x="32" y="7"/>
                </a:cxn>
                <a:cxn ang="0">
                  <a:pos x="27" y="20"/>
                </a:cxn>
                <a:cxn ang="0">
                  <a:pos x="10" y="23"/>
                </a:cxn>
                <a:cxn ang="0">
                  <a:pos x="0" y="34"/>
                </a:cxn>
                <a:cxn ang="0">
                  <a:pos x="0" y="92"/>
                </a:cxn>
                <a:cxn ang="0">
                  <a:pos x="12" y="103"/>
                </a:cxn>
                <a:cxn ang="0">
                  <a:pos x="112" y="103"/>
                </a:cxn>
                <a:cxn ang="0">
                  <a:pos x="123" y="92"/>
                </a:cxn>
                <a:cxn ang="0">
                  <a:pos x="123" y="34"/>
                </a:cxn>
                <a:cxn ang="0">
                  <a:pos x="114" y="23"/>
                </a:cxn>
                <a:cxn ang="0">
                  <a:pos x="115" y="92"/>
                </a:cxn>
                <a:cxn ang="0">
                  <a:pos x="112" y="96"/>
                </a:cxn>
                <a:cxn ang="0">
                  <a:pos x="12" y="96"/>
                </a:cxn>
                <a:cxn ang="0">
                  <a:pos x="8" y="92"/>
                </a:cxn>
                <a:cxn ang="0">
                  <a:pos x="8" y="34"/>
                </a:cxn>
                <a:cxn ang="0">
                  <a:pos x="11" y="30"/>
                </a:cxn>
                <a:cxn ang="0">
                  <a:pos x="32" y="27"/>
                </a:cxn>
                <a:cxn ang="0">
                  <a:pos x="39" y="10"/>
                </a:cxn>
                <a:cxn ang="0">
                  <a:pos x="43" y="7"/>
                </a:cxn>
                <a:cxn ang="0">
                  <a:pos x="81" y="7"/>
                </a:cxn>
                <a:cxn ang="0">
                  <a:pos x="85" y="10"/>
                </a:cxn>
                <a:cxn ang="0">
                  <a:pos x="91" y="27"/>
                </a:cxn>
                <a:cxn ang="0">
                  <a:pos x="112" y="30"/>
                </a:cxn>
                <a:cxn ang="0">
                  <a:pos x="115" y="34"/>
                </a:cxn>
                <a:cxn ang="0">
                  <a:pos x="115" y="92"/>
                </a:cxn>
                <a:cxn ang="0">
                  <a:pos x="115" y="92"/>
                </a:cxn>
                <a:cxn ang="0">
                  <a:pos x="115" y="92"/>
                </a:cxn>
              </a:cxnLst>
              <a:rect l="0" t="0" r="r" b="b"/>
              <a:pathLst>
                <a:path w="123" h="103">
                  <a:moveTo>
                    <a:pt x="114" y="23"/>
                  </a:moveTo>
                  <a:cubicBezTo>
                    <a:pt x="97" y="20"/>
                    <a:pt x="97" y="20"/>
                    <a:pt x="97" y="20"/>
                  </a:cubicBezTo>
                  <a:cubicBezTo>
                    <a:pt x="92" y="7"/>
                    <a:pt x="92" y="7"/>
                    <a:pt x="92" y="7"/>
                  </a:cubicBezTo>
                  <a:cubicBezTo>
                    <a:pt x="90" y="3"/>
                    <a:pt x="86" y="0"/>
                    <a:pt x="81" y="0"/>
                  </a:cubicBezTo>
                  <a:cubicBezTo>
                    <a:pt x="43" y="0"/>
                    <a:pt x="43" y="0"/>
                    <a:pt x="43" y="0"/>
                  </a:cubicBezTo>
                  <a:cubicBezTo>
                    <a:pt x="38" y="0"/>
                    <a:pt x="34" y="3"/>
                    <a:pt x="32" y="7"/>
                  </a:cubicBezTo>
                  <a:cubicBezTo>
                    <a:pt x="27" y="20"/>
                    <a:pt x="27" y="20"/>
                    <a:pt x="27" y="20"/>
                  </a:cubicBezTo>
                  <a:cubicBezTo>
                    <a:pt x="10" y="23"/>
                    <a:pt x="10" y="23"/>
                    <a:pt x="10" y="23"/>
                  </a:cubicBezTo>
                  <a:cubicBezTo>
                    <a:pt x="4" y="24"/>
                    <a:pt x="0" y="29"/>
                    <a:pt x="0" y="34"/>
                  </a:cubicBezTo>
                  <a:cubicBezTo>
                    <a:pt x="0" y="92"/>
                    <a:pt x="0" y="92"/>
                    <a:pt x="0" y="92"/>
                  </a:cubicBezTo>
                  <a:cubicBezTo>
                    <a:pt x="0" y="98"/>
                    <a:pt x="6" y="103"/>
                    <a:pt x="12" y="103"/>
                  </a:cubicBezTo>
                  <a:cubicBezTo>
                    <a:pt x="112" y="103"/>
                    <a:pt x="112" y="103"/>
                    <a:pt x="112" y="103"/>
                  </a:cubicBezTo>
                  <a:cubicBezTo>
                    <a:pt x="118" y="103"/>
                    <a:pt x="123" y="98"/>
                    <a:pt x="123" y="92"/>
                  </a:cubicBezTo>
                  <a:cubicBezTo>
                    <a:pt x="123" y="34"/>
                    <a:pt x="123" y="34"/>
                    <a:pt x="123" y="34"/>
                  </a:cubicBezTo>
                  <a:cubicBezTo>
                    <a:pt x="123" y="29"/>
                    <a:pt x="119" y="24"/>
                    <a:pt x="114" y="23"/>
                  </a:cubicBezTo>
                  <a:close/>
                  <a:moveTo>
                    <a:pt x="115" y="92"/>
                  </a:moveTo>
                  <a:cubicBezTo>
                    <a:pt x="115" y="94"/>
                    <a:pt x="114" y="96"/>
                    <a:pt x="112" y="96"/>
                  </a:cubicBezTo>
                  <a:cubicBezTo>
                    <a:pt x="12" y="96"/>
                    <a:pt x="12" y="96"/>
                    <a:pt x="12" y="96"/>
                  </a:cubicBezTo>
                  <a:cubicBezTo>
                    <a:pt x="10" y="96"/>
                    <a:pt x="8" y="94"/>
                    <a:pt x="8" y="92"/>
                  </a:cubicBezTo>
                  <a:cubicBezTo>
                    <a:pt x="8" y="34"/>
                    <a:pt x="8" y="34"/>
                    <a:pt x="8" y="34"/>
                  </a:cubicBezTo>
                  <a:cubicBezTo>
                    <a:pt x="8" y="32"/>
                    <a:pt x="9" y="31"/>
                    <a:pt x="11" y="30"/>
                  </a:cubicBezTo>
                  <a:cubicBezTo>
                    <a:pt x="32" y="27"/>
                    <a:pt x="32" y="27"/>
                    <a:pt x="32" y="27"/>
                  </a:cubicBezTo>
                  <a:cubicBezTo>
                    <a:pt x="39" y="10"/>
                    <a:pt x="39" y="10"/>
                    <a:pt x="39" y="10"/>
                  </a:cubicBezTo>
                  <a:cubicBezTo>
                    <a:pt x="40" y="8"/>
                    <a:pt x="41" y="7"/>
                    <a:pt x="43" y="7"/>
                  </a:cubicBezTo>
                  <a:cubicBezTo>
                    <a:pt x="81" y="7"/>
                    <a:pt x="81" y="7"/>
                    <a:pt x="81" y="7"/>
                  </a:cubicBezTo>
                  <a:cubicBezTo>
                    <a:pt x="83" y="7"/>
                    <a:pt x="84" y="8"/>
                    <a:pt x="85" y="10"/>
                  </a:cubicBezTo>
                  <a:cubicBezTo>
                    <a:pt x="91" y="27"/>
                    <a:pt x="91" y="27"/>
                    <a:pt x="91" y="27"/>
                  </a:cubicBezTo>
                  <a:cubicBezTo>
                    <a:pt x="112" y="30"/>
                    <a:pt x="112" y="30"/>
                    <a:pt x="112" y="30"/>
                  </a:cubicBezTo>
                  <a:cubicBezTo>
                    <a:pt x="114" y="31"/>
                    <a:pt x="115" y="32"/>
                    <a:pt x="115" y="34"/>
                  </a:cubicBezTo>
                  <a:lnTo>
                    <a:pt x="115" y="92"/>
                  </a:lnTo>
                  <a:close/>
                  <a:moveTo>
                    <a:pt x="115" y="92"/>
                  </a:moveTo>
                  <a:cubicBezTo>
                    <a:pt x="115" y="92"/>
                    <a:pt x="115" y="92"/>
                    <a:pt x="115" y="92"/>
                  </a:cubicBezTo>
                </a:path>
              </a:pathLst>
            </a:custGeom>
            <a:grpFill/>
            <a:ln w="9525">
              <a:noFill/>
              <a:round/>
              <a:headEnd/>
              <a:tailEnd/>
            </a:ln>
          </p:spPr>
          <p:txBody>
            <a:bodyPr lIns="121137" tIns="60568" rIns="121137" bIns="60568"/>
            <a:lstStyle/>
            <a:p>
              <a:pPr>
                <a:defRPr/>
              </a:pPr>
              <a:endParaRPr lang="en-US" sz="1590">
                <a:latin typeface="微软雅黑" panose="020B0503020204020204" pitchFamily="34" charset="-122"/>
                <a:ea typeface="微软雅黑" panose="020B0503020204020204" pitchFamily="34" charset="-122"/>
              </a:endParaRPr>
            </a:p>
          </p:txBody>
        </p:sp>
      </p:grpSp>
      <p:sp>
        <p:nvSpPr>
          <p:cNvPr id="28" name="Freeform 131">
            <a:extLst/>
          </p:cNvPr>
          <p:cNvSpPr>
            <a:spLocks noEditPoints="1"/>
          </p:cNvSpPr>
          <p:nvPr/>
        </p:nvSpPr>
        <p:spPr bwMode="auto">
          <a:xfrm>
            <a:off x="2296082" y="4679037"/>
            <a:ext cx="433282" cy="211897"/>
          </a:xfrm>
          <a:custGeom>
            <a:avLst/>
            <a:gdLst/>
            <a:ahLst/>
            <a:cxnLst>
              <a:cxn ang="0">
                <a:pos x="111" y="0"/>
              </a:cxn>
              <a:cxn ang="0">
                <a:pos x="12" y="0"/>
              </a:cxn>
              <a:cxn ang="0">
                <a:pos x="0" y="12"/>
              </a:cxn>
              <a:cxn ang="0">
                <a:pos x="0" y="88"/>
              </a:cxn>
              <a:cxn ang="0">
                <a:pos x="12" y="100"/>
              </a:cxn>
              <a:cxn ang="0">
                <a:pos x="50" y="100"/>
              </a:cxn>
              <a:cxn ang="0">
                <a:pos x="50" y="104"/>
              </a:cxn>
              <a:cxn ang="0">
                <a:pos x="26" y="108"/>
              </a:cxn>
              <a:cxn ang="0">
                <a:pos x="23" y="111"/>
              </a:cxn>
              <a:cxn ang="0">
                <a:pos x="27" y="115"/>
              </a:cxn>
              <a:cxn ang="0">
                <a:pos x="96" y="115"/>
              </a:cxn>
              <a:cxn ang="0">
                <a:pos x="100" y="111"/>
              </a:cxn>
              <a:cxn ang="0">
                <a:pos x="97" y="108"/>
              </a:cxn>
              <a:cxn ang="0">
                <a:pos x="73" y="104"/>
              </a:cxn>
              <a:cxn ang="0">
                <a:pos x="73" y="100"/>
              </a:cxn>
              <a:cxn ang="0">
                <a:pos x="111" y="100"/>
              </a:cxn>
              <a:cxn ang="0">
                <a:pos x="123" y="88"/>
              </a:cxn>
              <a:cxn ang="0">
                <a:pos x="123" y="12"/>
              </a:cxn>
              <a:cxn ang="0">
                <a:pos x="111" y="0"/>
              </a:cxn>
              <a:cxn ang="0">
                <a:pos x="115" y="88"/>
              </a:cxn>
              <a:cxn ang="0">
                <a:pos x="111" y="92"/>
              </a:cxn>
              <a:cxn ang="0">
                <a:pos x="12" y="92"/>
              </a:cxn>
              <a:cxn ang="0">
                <a:pos x="8" y="88"/>
              </a:cxn>
              <a:cxn ang="0">
                <a:pos x="8" y="12"/>
              </a:cxn>
              <a:cxn ang="0">
                <a:pos x="12" y="8"/>
              </a:cxn>
              <a:cxn ang="0">
                <a:pos x="111" y="8"/>
              </a:cxn>
              <a:cxn ang="0">
                <a:pos x="115" y="12"/>
              </a:cxn>
              <a:cxn ang="0">
                <a:pos x="115" y="88"/>
              </a:cxn>
              <a:cxn ang="0">
                <a:pos x="104" y="15"/>
              </a:cxn>
              <a:cxn ang="0">
                <a:pos x="19" y="15"/>
              </a:cxn>
              <a:cxn ang="0">
                <a:pos x="16" y="19"/>
              </a:cxn>
              <a:cxn ang="0">
                <a:pos x="16" y="73"/>
              </a:cxn>
              <a:cxn ang="0">
                <a:pos x="19" y="77"/>
              </a:cxn>
              <a:cxn ang="0">
                <a:pos x="104" y="77"/>
              </a:cxn>
              <a:cxn ang="0">
                <a:pos x="108" y="73"/>
              </a:cxn>
              <a:cxn ang="0">
                <a:pos x="108" y="19"/>
              </a:cxn>
              <a:cxn ang="0">
                <a:pos x="104" y="15"/>
              </a:cxn>
              <a:cxn ang="0">
                <a:pos x="104" y="73"/>
              </a:cxn>
              <a:cxn ang="0">
                <a:pos x="19" y="73"/>
              </a:cxn>
              <a:cxn ang="0">
                <a:pos x="19" y="19"/>
              </a:cxn>
              <a:cxn ang="0">
                <a:pos x="104" y="19"/>
              </a:cxn>
              <a:cxn ang="0">
                <a:pos x="104" y="73"/>
              </a:cxn>
              <a:cxn ang="0">
                <a:pos x="104" y="73"/>
              </a:cxn>
              <a:cxn ang="0">
                <a:pos x="104" y="73"/>
              </a:cxn>
            </a:cxnLst>
            <a:rect l="0" t="0" r="r" b="b"/>
            <a:pathLst>
              <a:path w="123" h="115">
                <a:moveTo>
                  <a:pt x="111" y="0"/>
                </a:moveTo>
                <a:cubicBezTo>
                  <a:pt x="12" y="0"/>
                  <a:pt x="12" y="0"/>
                  <a:pt x="12" y="0"/>
                </a:cubicBezTo>
                <a:cubicBezTo>
                  <a:pt x="5" y="0"/>
                  <a:pt x="0" y="5"/>
                  <a:pt x="0" y="12"/>
                </a:cubicBezTo>
                <a:cubicBezTo>
                  <a:pt x="0" y="88"/>
                  <a:pt x="0" y="88"/>
                  <a:pt x="0" y="88"/>
                </a:cubicBezTo>
                <a:cubicBezTo>
                  <a:pt x="0" y="95"/>
                  <a:pt x="5" y="100"/>
                  <a:pt x="12" y="100"/>
                </a:cubicBezTo>
                <a:cubicBezTo>
                  <a:pt x="50" y="100"/>
                  <a:pt x="50" y="100"/>
                  <a:pt x="50" y="100"/>
                </a:cubicBezTo>
                <a:cubicBezTo>
                  <a:pt x="50" y="104"/>
                  <a:pt x="50" y="104"/>
                  <a:pt x="50" y="104"/>
                </a:cubicBezTo>
                <a:cubicBezTo>
                  <a:pt x="26" y="108"/>
                  <a:pt x="26" y="108"/>
                  <a:pt x="26" y="108"/>
                </a:cubicBezTo>
                <a:cubicBezTo>
                  <a:pt x="24" y="108"/>
                  <a:pt x="23" y="109"/>
                  <a:pt x="23" y="111"/>
                </a:cubicBezTo>
                <a:cubicBezTo>
                  <a:pt x="23" y="113"/>
                  <a:pt x="25" y="115"/>
                  <a:pt x="27" y="115"/>
                </a:cubicBezTo>
                <a:cubicBezTo>
                  <a:pt x="96" y="115"/>
                  <a:pt x="96" y="115"/>
                  <a:pt x="96" y="115"/>
                </a:cubicBezTo>
                <a:cubicBezTo>
                  <a:pt x="98" y="115"/>
                  <a:pt x="100" y="113"/>
                  <a:pt x="100" y="111"/>
                </a:cubicBezTo>
                <a:cubicBezTo>
                  <a:pt x="100" y="109"/>
                  <a:pt x="99" y="108"/>
                  <a:pt x="97" y="108"/>
                </a:cubicBezTo>
                <a:cubicBezTo>
                  <a:pt x="73" y="104"/>
                  <a:pt x="73" y="104"/>
                  <a:pt x="73" y="104"/>
                </a:cubicBezTo>
                <a:cubicBezTo>
                  <a:pt x="73" y="100"/>
                  <a:pt x="73" y="100"/>
                  <a:pt x="73" y="100"/>
                </a:cubicBezTo>
                <a:cubicBezTo>
                  <a:pt x="111" y="100"/>
                  <a:pt x="111" y="100"/>
                  <a:pt x="111" y="100"/>
                </a:cubicBezTo>
                <a:cubicBezTo>
                  <a:pt x="118" y="100"/>
                  <a:pt x="123" y="95"/>
                  <a:pt x="123" y="88"/>
                </a:cubicBezTo>
                <a:cubicBezTo>
                  <a:pt x="123" y="12"/>
                  <a:pt x="123" y="12"/>
                  <a:pt x="123" y="12"/>
                </a:cubicBezTo>
                <a:cubicBezTo>
                  <a:pt x="123" y="5"/>
                  <a:pt x="118" y="0"/>
                  <a:pt x="111" y="0"/>
                </a:cubicBezTo>
                <a:close/>
                <a:moveTo>
                  <a:pt x="115" y="88"/>
                </a:moveTo>
                <a:cubicBezTo>
                  <a:pt x="115" y="90"/>
                  <a:pt x="114" y="92"/>
                  <a:pt x="111" y="92"/>
                </a:cubicBezTo>
                <a:cubicBezTo>
                  <a:pt x="12" y="92"/>
                  <a:pt x="12" y="92"/>
                  <a:pt x="12" y="92"/>
                </a:cubicBezTo>
                <a:cubicBezTo>
                  <a:pt x="10" y="92"/>
                  <a:pt x="8" y="90"/>
                  <a:pt x="8" y="88"/>
                </a:cubicBezTo>
                <a:cubicBezTo>
                  <a:pt x="8" y="12"/>
                  <a:pt x="8" y="12"/>
                  <a:pt x="8" y="12"/>
                </a:cubicBezTo>
                <a:cubicBezTo>
                  <a:pt x="8" y="9"/>
                  <a:pt x="10" y="8"/>
                  <a:pt x="12" y="8"/>
                </a:cubicBezTo>
                <a:cubicBezTo>
                  <a:pt x="111" y="8"/>
                  <a:pt x="111" y="8"/>
                  <a:pt x="111" y="8"/>
                </a:cubicBezTo>
                <a:cubicBezTo>
                  <a:pt x="114" y="8"/>
                  <a:pt x="115" y="9"/>
                  <a:pt x="115" y="12"/>
                </a:cubicBezTo>
                <a:lnTo>
                  <a:pt x="115" y="88"/>
                </a:lnTo>
                <a:close/>
                <a:moveTo>
                  <a:pt x="104" y="15"/>
                </a:moveTo>
                <a:cubicBezTo>
                  <a:pt x="19" y="15"/>
                  <a:pt x="19" y="15"/>
                  <a:pt x="19" y="15"/>
                </a:cubicBezTo>
                <a:cubicBezTo>
                  <a:pt x="17" y="15"/>
                  <a:pt x="16" y="17"/>
                  <a:pt x="16" y="19"/>
                </a:cubicBezTo>
                <a:cubicBezTo>
                  <a:pt x="16" y="73"/>
                  <a:pt x="16" y="73"/>
                  <a:pt x="16" y="73"/>
                </a:cubicBezTo>
                <a:cubicBezTo>
                  <a:pt x="16" y="75"/>
                  <a:pt x="17" y="77"/>
                  <a:pt x="19" y="77"/>
                </a:cubicBezTo>
                <a:cubicBezTo>
                  <a:pt x="104" y="77"/>
                  <a:pt x="104" y="77"/>
                  <a:pt x="104" y="77"/>
                </a:cubicBezTo>
                <a:cubicBezTo>
                  <a:pt x="106" y="77"/>
                  <a:pt x="108" y="75"/>
                  <a:pt x="108" y="73"/>
                </a:cubicBezTo>
                <a:cubicBezTo>
                  <a:pt x="108" y="19"/>
                  <a:pt x="108" y="19"/>
                  <a:pt x="108" y="19"/>
                </a:cubicBezTo>
                <a:cubicBezTo>
                  <a:pt x="108" y="17"/>
                  <a:pt x="106" y="15"/>
                  <a:pt x="104" y="15"/>
                </a:cubicBezTo>
                <a:close/>
                <a:moveTo>
                  <a:pt x="104" y="73"/>
                </a:moveTo>
                <a:cubicBezTo>
                  <a:pt x="19" y="73"/>
                  <a:pt x="19" y="73"/>
                  <a:pt x="19" y="73"/>
                </a:cubicBezTo>
                <a:cubicBezTo>
                  <a:pt x="19" y="19"/>
                  <a:pt x="19" y="19"/>
                  <a:pt x="19" y="19"/>
                </a:cubicBezTo>
                <a:cubicBezTo>
                  <a:pt x="104" y="19"/>
                  <a:pt x="104" y="19"/>
                  <a:pt x="104" y="19"/>
                </a:cubicBezTo>
                <a:lnTo>
                  <a:pt x="104" y="73"/>
                </a:lnTo>
                <a:close/>
                <a:moveTo>
                  <a:pt x="104" y="73"/>
                </a:moveTo>
                <a:cubicBezTo>
                  <a:pt x="104" y="73"/>
                  <a:pt x="104" y="73"/>
                  <a:pt x="104" y="73"/>
                </a:cubicBezTo>
              </a:path>
            </a:pathLst>
          </a:custGeom>
          <a:solidFill>
            <a:schemeClr val="bg1"/>
          </a:solidFill>
          <a:ln w="9525">
            <a:noFill/>
            <a:round/>
            <a:headEnd/>
            <a:tailEnd/>
          </a:ln>
        </p:spPr>
        <p:txBody>
          <a:bodyPr lIns="121137" tIns="60568" rIns="121137" bIns="60568"/>
          <a:lstStyle/>
          <a:p>
            <a:pPr>
              <a:defRPr/>
            </a:pPr>
            <a:endParaRPr lang="en-US" sz="1590">
              <a:latin typeface="微软雅黑" panose="020B0503020204020204" pitchFamily="34" charset="-122"/>
              <a:ea typeface="微软雅黑" panose="020B0503020204020204" pitchFamily="34" charset="-122"/>
            </a:endParaRPr>
          </a:p>
        </p:txBody>
      </p:sp>
      <p:sp>
        <p:nvSpPr>
          <p:cNvPr id="29" name="TextBox 36">
            <a:extLst/>
          </p:cNvPr>
          <p:cNvSpPr txBox="1"/>
          <p:nvPr/>
        </p:nvSpPr>
        <p:spPr>
          <a:xfrm>
            <a:off x="468072" y="5355843"/>
            <a:ext cx="3701878" cy="1070555"/>
          </a:xfrm>
          <a:prstGeom prst="rect">
            <a:avLst/>
          </a:prstGeom>
          <a:noFill/>
        </p:spPr>
        <p:txBody>
          <a:bodyPr>
            <a:spAutoFit/>
          </a:bodyPr>
          <a:lstStyle/>
          <a:p>
            <a:pPr algn="ctr">
              <a:defRPr/>
            </a:pPr>
            <a:r>
              <a:rPr lang="zh-CN" altLang="en-US" sz="1590" dirty="0">
                <a:solidFill>
                  <a:schemeClr val="tx1">
                    <a:lumMod val="85000"/>
                    <a:lumOff val="15000"/>
                  </a:schemeClr>
                </a:solidFill>
                <a:latin typeface="微软雅黑" panose="020B0503020204020204" pitchFamily="34" charset="-122"/>
                <a:ea typeface="微软雅黑" panose="020B0503020204020204" pitchFamily="34" charset="-122"/>
              </a:rPr>
              <a:t> </a:t>
            </a:r>
            <a:r>
              <a:rPr lang="en-US" altLang="zh-CN" sz="1590" dirty="0">
                <a:solidFill>
                  <a:schemeClr val="tx1">
                    <a:lumMod val="85000"/>
                    <a:lumOff val="15000"/>
                  </a:schemeClr>
                </a:solidFill>
                <a:latin typeface="微软雅黑" panose="020B0503020204020204" pitchFamily="34" charset="-122"/>
                <a:ea typeface="微软雅黑" panose="020B0503020204020204" pitchFamily="34" charset="-122"/>
              </a:rPr>
              <a:t>2006</a:t>
            </a:r>
            <a:r>
              <a:rPr lang="zh-CN" altLang="en-US" sz="1590" dirty="0">
                <a:solidFill>
                  <a:schemeClr val="tx1">
                    <a:lumMod val="85000"/>
                    <a:lumOff val="15000"/>
                  </a:schemeClr>
                </a:solidFill>
                <a:latin typeface="微软雅黑" panose="020B0503020204020204" pitchFamily="34" charset="-122"/>
                <a:ea typeface="微软雅黑" panose="020B0503020204020204" pitchFamily="34" charset="-122"/>
              </a:rPr>
              <a:t>年，国务院发布的</a:t>
            </a:r>
            <a:r>
              <a:rPr lang="en-US" altLang="zh-CN" sz="159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590" dirty="0">
                <a:solidFill>
                  <a:schemeClr val="tx1">
                    <a:lumMod val="85000"/>
                    <a:lumOff val="15000"/>
                  </a:schemeClr>
                </a:solidFill>
                <a:latin typeface="微软雅黑" panose="020B0503020204020204" pitchFamily="34" charset="-122"/>
                <a:ea typeface="微软雅黑" panose="020B0503020204020204" pitchFamily="34" charset="-122"/>
              </a:rPr>
              <a:t>关于保险业改革发展的若干意见</a:t>
            </a:r>
            <a:r>
              <a:rPr lang="en-US" altLang="zh-CN" sz="159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590" dirty="0">
                <a:solidFill>
                  <a:schemeClr val="tx1">
                    <a:lumMod val="85000"/>
                    <a:lumOff val="15000"/>
                  </a:schemeClr>
                </a:solidFill>
                <a:latin typeface="微软雅黑" panose="020B0503020204020204" pitchFamily="34" charset="-122"/>
                <a:ea typeface="微软雅黑" panose="020B0503020204020204" pitchFamily="34" charset="-122"/>
              </a:rPr>
              <a:t>：“大力发展责任保险，健全安全生产保障和突发事件应急保险机制”</a:t>
            </a:r>
          </a:p>
        </p:txBody>
      </p:sp>
      <p:sp>
        <p:nvSpPr>
          <p:cNvPr id="30" name="TextBox 36">
            <a:extLst/>
          </p:cNvPr>
          <p:cNvSpPr txBox="1"/>
          <p:nvPr/>
        </p:nvSpPr>
        <p:spPr>
          <a:xfrm>
            <a:off x="2643972" y="3491462"/>
            <a:ext cx="3592766" cy="825451"/>
          </a:xfrm>
          <a:prstGeom prst="rect">
            <a:avLst/>
          </a:prstGeom>
          <a:noFill/>
        </p:spPr>
        <p:txBody>
          <a:bodyPr>
            <a:spAutoFit/>
          </a:bodyPr>
          <a:lstStyle/>
          <a:p>
            <a:pPr algn="ctr">
              <a:defRPr/>
            </a:pPr>
            <a:r>
              <a:rPr lang="zh-CN" altLang="zh-CN" sz="1590" kern="100" dirty="0">
                <a:solidFill>
                  <a:prstClr val="black"/>
                </a:solidFill>
                <a:latin typeface="微软雅黑" panose="020B0503020204020204" pitchFamily="34" charset="-122"/>
                <a:ea typeface="微软雅黑" panose="020B0503020204020204" pitchFamily="34" charset="-122"/>
              </a:rPr>
              <a:t>原国家安监总局和保监会联合颁发了</a:t>
            </a:r>
            <a:r>
              <a:rPr lang="zh-CN" altLang="zh-CN" sz="1590" b="1" kern="100" dirty="0">
                <a:solidFill>
                  <a:srgbClr val="0000FF"/>
                </a:solidFill>
                <a:latin typeface="微软雅黑" panose="020B0503020204020204" pitchFamily="34" charset="-122"/>
                <a:ea typeface="微软雅黑" panose="020B0503020204020204" pitchFamily="34" charset="-122"/>
              </a:rPr>
              <a:t>《关于大力推进安全生产领域责任保险，健全安全生产保障体系的意见》</a:t>
            </a:r>
            <a:endParaRPr lang="zh-CN" altLang="en-US" sz="1590" b="1" dirty="0">
              <a:solidFill>
                <a:srgbClr val="0000FF"/>
              </a:solidFill>
              <a:latin typeface="微软雅黑" panose="020B0503020204020204" pitchFamily="34" charset="-122"/>
              <a:ea typeface="微软雅黑" panose="020B0503020204020204" pitchFamily="34" charset="-122"/>
            </a:endParaRPr>
          </a:p>
        </p:txBody>
      </p:sp>
      <p:sp>
        <p:nvSpPr>
          <p:cNvPr id="31" name="TextBox 36">
            <a:extLst/>
          </p:cNvPr>
          <p:cNvSpPr txBox="1"/>
          <p:nvPr/>
        </p:nvSpPr>
        <p:spPr>
          <a:xfrm>
            <a:off x="4114603" y="5395375"/>
            <a:ext cx="4331244" cy="1070556"/>
          </a:xfrm>
          <a:prstGeom prst="rect">
            <a:avLst/>
          </a:prstGeom>
          <a:noFill/>
        </p:spPr>
        <p:txBody>
          <a:bodyPr>
            <a:spAutoFit/>
          </a:bodyPr>
          <a:lstStyle/>
          <a:p>
            <a:pPr algn="ctr">
              <a:defRPr/>
            </a:pPr>
            <a:r>
              <a:rPr lang="zh-CN" altLang="zh-CN" sz="1590" kern="100" dirty="0">
                <a:solidFill>
                  <a:prstClr val="black"/>
                </a:solidFill>
                <a:latin typeface="微软雅黑" panose="020B0503020204020204" pitchFamily="34" charset="-122"/>
                <a:ea typeface="微软雅黑" panose="020B0503020204020204" pitchFamily="34" charset="-122"/>
              </a:rPr>
              <a:t>《改革发展意见》要求，“建立健全安全生产责任保险制度，在</a:t>
            </a:r>
            <a:r>
              <a:rPr lang="zh-CN" altLang="zh-CN" sz="1590" b="1" kern="100" dirty="0">
                <a:solidFill>
                  <a:srgbClr val="0000FF"/>
                </a:solidFill>
                <a:latin typeface="微软雅黑" panose="020B0503020204020204" pitchFamily="34" charset="-122"/>
                <a:ea typeface="微软雅黑" panose="020B0503020204020204" pitchFamily="34" charset="-122"/>
              </a:rPr>
              <a:t>矿山、危险化学品、烟花爆竹、交通运输、建筑施工、民用爆炸物品、金属冶炼、渔业</a:t>
            </a:r>
            <a:r>
              <a:rPr lang="zh-CN" altLang="zh-CN" sz="1590" kern="100" dirty="0">
                <a:solidFill>
                  <a:prstClr val="black"/>
                </a:solidFill>
                <a:latin typeface="微软雅黑" panose="020B0503020204020204" pitchFamily="34" charset="-122"/>
                <a:ea typeface="微软雅黑" panose="020B0503020204020204" pitchFamily="34" charset="-122"/>
              </a:rPr>
              <a:t>生产等高危行业领域强制实施</a:t>
            </a:r>
            <a:endParaRPr lang="zh-CN" altLang="en-US" sz="159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1" name="TextBox 36">
            <a:extLst/>
          </p:cNvPr>
          <p:cNvSpPr txBox="1"/>
          <p:nvPr/>
        </p:nvSpPr>
        <p:spPr>
          <a:xfrm>
            <a:off x="6763320" y="3500950"/>
            <a:ext cx="3773037" cy="825451"/>
          </a:xfrm>
          <a:prstGeom prst="rect">
            <a:avLst/>
          </a:prstGeom>
          <a:noFill/>
        </p:spPr>
        <p:txBody>
          <a:bodyPr>
            <a:spAutoFit/>
          </a:bodyPr>
          <a:lstStyle/>
          <a:p>
            <a:pPr algn="ctr">
              <a:defRPr/>
            </a:pPr>
            <a:r>
              <a:rPr lang="en-US" altLang="zh-CN" sz="1590" kern="100" dirty="0">
                <a:solidFill>
                  <a:prstClr val="black"/>
                </a:solidFill>
                <a:latin typeface="微软雅黑" panose="020B0503020204020204" pitchFamily="34" charset="-122"/>
                <a:ea typeface="微软雅黑" panose="020B0503020204020204" pitchFamily="34" charset="-122"/>
              </a:rPr>
              <a:t>2017</a:t>
            </a:r>
            <a:r>
              <a:rPr lang="zh-CN" altLang="zh-CN" sz="1590" kern="100" dirty="0">
                <a:solidFill>
                  <a:prstClr val="black"/>
                </a:solidFill>
                <a:latin typeface="微软雅黑" panose="020B0503020204020204" pitchFamily="34" charset="-122"/>
                <a:ea typeface="微软雅黑" panose="020B0503020204020204" pitchFamily="34" charset="-122"/>
              </a:rPr>
              <a:t>年，应急部、银保监会、财政部印发了</a:t>
            </a:r>
            <a:r>
              <a:rPr lang="zh-CN" altLang="zh-CN" sz="1590" b="1" kern="100" dirty="0">
                <a:solidFill>
                  <a:srgbClr val="0000FF"/>
                </a:solidFill>
                <a:latin typeface="微软雅黑" panose="020B0503020204020204" pitchFamily="34" charset="-122"/>
                <a:ea typeface="微软雅黑" panose="020B0503020204020204" pitchFamily="34" charset="-122"/>
              </a:rPr>
              <a:t>《安全生产责任保险实施办法》</a:t>
            </a:r>
            <a:r>
              <a:rPr lang="zh-CN" altLang="zh-CN" sz="1590" kern="100" dirty="0">
                <a:solidFill>
                  <a:prstClr val="black"/>
                </a:solidFill>
                <a:latin typeface="微软雅黑" panose="020B0503020204020204" pitchFamily="34" charset="-122"/>
                <a:ea typeface="微软雅黑" panose="020B0503020204020204" pitchFamily="34" charset="-122"/>
              </a:rPr>
              <a:t>（安监总办〔</a:t>
            </a:r>
            <a:r>
              <a:rPr lang="en-US" altLang="zh-CN" sz="1590" kern="100" dirty="0">
                <a:solidFill>
                  <a:prstClr val="black"/>
                </a:solidFill>
                <a:latin typeface="微软雅黑" panose="020B0503020204020204" pitchFamily="34" charset="-122"/>
                <a:ea typeface="微软雅黑" panose="020B0503020204020204" pitchFamily="34" charset="-122"/>
              </a:rPr>
              <a:t>2017</a:t>
            </a:r>
            <a:r>
              <a:rPr lang="zh-CN" altLang="zh-CN" sz="1590" kern="100" dirty="0">
                <a:solidFill>
                  <a:prstClr val="black"/>
                </a:solidFill>
                <a:latin typeface="微软雅黑" panose="020B0503020204020204" pitchFamily="34" charset="-122"/>
                <a:ea typeface="微软雅黑" panose="020B0503020204020204" pitchFamily="34" charset="-122"/>
              </a:rPr>
              <a:t>〕</a:t>
            </a:r>
            <a:r>
              <a:rPr lang="en-US" altLang="zh-CN" sz="1590" kern="100" dirty="0">
                <a:solidFill>
                  <a:prstClr val="black"/>
                </a:solidFill>
                <a:latin typeface="微软雅黑" panose="020B0503020204020204" pitchFamily="34" charset="-122"/>
                <a:ea typeface="微软雅黑" panose="020B0503020204020204" pitchFamily="34" charset="-122"/>
              </a:rPr>
              <a:t>140</a:t>
            </a:r>
            <a:r>
              <a:rPr lang="zh-CN" altLang="zh-CN" sz="1590" kern="100" dirty="0">
                <a:solidFill>
                  <a:prstClr val="black"/>
                </a:solidFill>
                <a:latin typeface="微软雅黑" panose="020B0503020204020204" pitchFamily="34" charset="-122"/>
                <a:ea typeface="微软雅黑" panose="020B0503020204020204" pitchFamily="34" charset="-122"/>
              </a:rPr>
              <a:t>号），</a:t>
            </a:r>
            <a:endParaRPr lang="zh-CN" altLang="en-US" sz="159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2" name="TextBox 36">
            <a:extLst/>
          </p:cNvPr>
          <p:cNvSpPr txBox="1"/>
          <p:nvPr/>
        </p:nvSpPr>
        <p:spPr>
          <a:xfrm>
            <a:off x="8597654" y="5313146"/>
            <a:ext cx="3031396" cy="1070556"/>
          </a:xfrm>
          <a:prstGeom prst="rect">
            <a:avLst/>
          </a:prstGeom>
          <a:noFill/>
        </p:spPr>
        <p:txBody>
          <a:bodyPr>
            <a:spAutoFit/>
          </a:bodyPr>
          <a:lstStyle/>
          <a:p>
            <a:pPr algn="ctr">
              <a:defRPr/>
            </a:pPr>
            <a:r>
              <a:rPr lang="zh-CN" altLang="zh-CN" sz="1590" kern="100" dirty="0">
                <a:solidFill>
                  <a:prstClr val="black"/>
                </a:solidFill>
                <a:latin typeface="微软雅黑" panose="020B0503020204020204" pitchFamily="34" charset="-122"/>
                <a:ea typeface="微软雅黑" panose="020B0503020204020204" pitchFamily="34" charset="-122"/>
              </a:rPr>
              <a:t>应急管理部研究制定了相关配套制度，以安全生产强制性行业标准发布了</a:t>
            </a:r>
            <a:r>
              <a:rPr lang="zh-CN" altLang="zh-CN" sz="1590" b="1" kern="100" dirty="0">
                <a:solidFill>
                  <a:srgbClr val="0000FF"/>
                </a:solidFill>
                <a:latin typeface="微软雅黑" panose="020B0503020204020204" pitchFamily="34" charset="-122"/>
                <a:ea typeface="微软雅黑" panose="020B0503020204020204" pitchFamily="34" charset="-122"/>
              </a:rPr>
              <a:t>《安全生产责任保险事故预防技术服务规范》</a:t>
            </a:r>
            <a:endParaRPr lang="zh-CN" altLang="en-US" sz="1590" b="1" dirty="0">
              <a:solidFill>
                <a:srgbClr val="0000FF"/>
              </a:solidFill>
              <a:latin typeface="微软雅黑" panose="020B0503020204020204" pitchFamily="34" charset="-122"/>
              <a:ea typeface="微软雅黑" panose="020B0503020204020204" pitchFamily="34" charset="-122"/>
            </a:endParaRPr>
          </a:p>
        </p:txBody>
      </p:sp>
      <p:sp>
        <p:nvSpPr>
          <p:cNvPr id="37" name="TextBox 45"/>
          <p:cNvSpPr txBox="1"/>
          <p:nvPr/>
        </p:nvSpPr>
        <p:spPr>
          <a:xfrm>
            <a:off x="3348035" y="229175"/>
            <a:ext cx="1819729" cy="418576"/>
          </a:xfrm>
          <a:prstGeom prst="rect">
            <a:avLst/>
          </a:prstGeom>
          <a:noFill/>
        </p:spPr>
        <p:txBody>
          <a:bodyPr wrap="none">
            <a:spAutoFit/>
          </a:bodyPr>
          <a:lstStyle/>
          <a:p>
            <a:pPr>
              <a:defRPr/>
            </a:pPr>
            <a:r>
              <a:rPr lang="zh-CN" altLang="en-US" sz="2120" b="1" dirty="0">
                <a:solidFill>
                  <a:schemeClr val="bg1"/>
                </a:solidFill>
                <a:latin typeface="微软雅黑" panose="020B0503020204020204" pitchFamily="34" charset="-122"/>
                <a:ea typeface="微软雅黑" panose="020B0503020204020204" pitchFamily="34" charset="-122"/>
              </a:rPr>
              <a:t>企业主体责任</a:t>
            </a:r>
          </a:p>
        </p:txBody>
      </p:sp>
    </p:spTree>
    <p:extLst>
      <p:ext uri="{BB962C8B-B14F-4D97-AF65-F5344CB8AC3E}">
        <p14:creationId xmlns:p14="http://schemas.microsoft.com/office/powerpoint/2010/main" val="2313406274"/>
      </p:ext>
    </p:extLst>
  </p:cSld>
  <p:clrMapOvr>
    <a:masterClrMapping/>
  </p:clrMapOvr>
  <p:transition spd="slow" advTm="50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p:cNvPr>
          <p:cNvSpPr/>
          <p:nvPr/>
        </p:nvSpPr>
        <p:spPr bwMode="auto">
          <a:xfrm>
            <a:off x="1051688" y="1179322"/>
            <a:ext cx="10091896" cy="417469"/>
          </a:xfrm>
          <a:prstGeom prst="rect">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defRPr/>
            </a:pPr>
            <a:r>
              <a:rPr lang="en-US" altLang="zh-CN" sz="2120" b="1" smtClean="0">
                <a:solidFill>
                  <a:schemeClr val="bg1"/>
                </a:solidFill>
                <a:latin typeface="微软雅黑" panose="020B0503020204020204" pitchFamily="34" charset="-122"/>
                <a:ea typeface="微软雅黑" panose="020B0503020204020204" pitchFamily="34" charset="-122"/>
              </a:rPr>
              <a:t> </a:t>
            </a:r>
            <a:r>
              <a:rPr lang="en-US" altLang="zh-CN" sz="2120" b="1" smtClean="0">
                <a:solidFill>
                  <a:srgbClr val="FFFF00"/>
                </a:solidFill>
                <a:latin typeface="微软雅黑" panose="020B0503020204020204" pitchFamily="34" charset="-122"/>
                <a:ea typeface="微软雅黑" panose="020B0503020204020204" pitchFamily="34" charset="-122"/>
              </a:rPr>
              <a:t>8</a:t>
            </a:r>
            <a:r>
              <a:rPr lang="en-US" altLang="zh-CN" sz="2120" b="1" dirty="0">
                <a:solidFill>
                  <a:srgbClr val="FFFF00"/>
                </a:solidFill>
                <a:latin typeface="微软雅黑" panose="020B0503020204020204" pitchFamily="34" charset="-122"/>
                <a:ea typeface="微软雅黑" panose="020B0503020204020204" pitchFamily="34" charset="-122"/>
              </a:rPr>
              <a:t>.  </a:t>
            </a:r>
            <a:r>
              <a:rPr lang="zh-CN" altLang="en-US" sz="2120" b="1" dirty="0">
                <a:solidFill>
                  <a:srgbClr val="FFFF00"/>
                </a:solidFill>
                <a:latin typeface="微软雅黑" panose="020B0503020204020204" pitchFamily="34" charset="-122"/>
                <a:ea typeface="微软雅黑" panose="020B0503020204020204" pitchFamily="34" charset="-122"/>
              </a:rPr>
              <a:t>规范中介机构服务</a:t>
            </a:r>
            <a:endParaRPr lang="zh-CN" altLang="en-US" sz="2120" b="1" dirty="0">
              <a:solidFill>
                <a:srgbClr val="FFFF00"/>
              </a:solidFill>
            </a:endParaRPr>
          </a:p>
        </p:txBody>
      </p:sp>
      <p:sp>
        <p:nvSpPr>
          <p:cNvPr id="13" name="文本框 12">
            <a:extLst/>
          </p:cNvPr>
          <p:cNvSpPr txBox="1"/>
          <p:nvPr/>
        </p:nvSpPr>
        <p:spPr>
          <a:xfrm>
            <a:off x="1137026" y="1878591"/>
            <a:ext cx="9921220" cy="1887696"/>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defTabSz="1211318">
              <a:lnSpc>
                <a:spcPts val="2789"/>
              </a:lnSpc>
              <a:defRPr/>
            </a:pPr>
            <a:r>
              <a:rPr lang="zh-CN" altLang="en-US" sz="2120" kern="0" dirty="0">
                <a:solidFill>
                  <a:srgbClr val="000000"/>
                </a:solidFill>
                <a:latin typeface="等线" panose="02010600030101010101" pitchFamily="2" charset="-122"/>
                <a:cs typeface="宋体" panose="02010600030101010101" pitchFamily="2" charset="-122"/>
              </a:rPr>
              <a:t>第七十二条　承担</a:t>
            </a:r>
            <a:r>
              <a:rPr lang="zh-CN" altLang="en-US" sz="2120" b="1" kern="0" dirty="0">
                <a:solidFill>
                  <a:srgbClr val="0000FF"/>
                </a:solidFill>
                <a:latin typeface="等线" panose="02010600030101010101" pitchFamily="2" charset="-122"/>
                <a:cs typeface="宋体" panose="02010600030101010101" pitchFamily="2" charset="-122"/>
              </a:rPr>
              <a:t>安全评价、认证、检测、检验</a:t>
            </a:r>
            <a:r>
              <a:rPr lang="zh-CN" altLang="en-US" sz="2120" b="1" kern="0" dirty="0">
                <a:solidFill>
                  <a:srgbClr val="000000"/>
                </a:solidFill>
                <a:latin typeface="等线" panose="02010600030101010101" pitchFamily="2" charset="-122"/>
                <a:cs typeface="宋体" panose="02010600030101010101" pitchFamily="2" charset="-122"/>
              </a:rPr>
              <a:t>职责</a:t>
            </a:r>
            <a:r>
              <a:rPr lang="zh-CN" altLang="en-US" sz="2120" kern="0" dirty="0">
                <a:solidFill>
                  <a:srgbClr val="000000"/>
                </a:solidFill>
                <a:latin typeface="等线" panose="02010600030101010101" pitchFamily="2" charset="-122"/>
                <a:cs typeface="宋体" panose="02010600030101010101" pitchFamily="2" charset="-122"/>
              </a:rPr>
              <a:t>的机构应当具备国家规定的资质条件，并对其作出的安全评价、认证、检测、检验结果</a:t>
            </a:r>
            <a:r>
              <a:rPr lang="zh-CN" altLang="en-US" sz="2120" b="1" kern="0" dirty="0">
                <a:solidFill>
                  <a:srgbClr val="000000"/>
                </a:solidFill>
                <a:latin typeface="等线" panose="02010600030101010101" pitchFamily="2" charset="-122"/>
                <a:cs typeface="宋体" panose="02010600030101010101" pitchFamily="2" charset="-122"/>
              </a:rPr>
              <a:t>的合法性、真实性</a:t>
            </a:r>
            <a:r>
              <a:rPr lang="zh-CN" altLang="en-US" sz="2120" kern="0" dirty="0">
                <a:solidFill>
                  <a:srgbClr val="000000"/>
                </a:solidFill>
                <a:latin typeface="等线" panose="02010600030101010101" pitchFamily="2" charset="-122"/>
                <a:cs typeface="宋体" panose="02010600030101010101" pitchFamily="2" charset="-122"/>
              </a:rPr>
              <a:t>负责。</a:t>
            </a:r>
            <a:r>
              <a:rPr lang="zh-CN" altLang="en-US" sz="2120" b="1" kern="0" dirty="0">
                <a:solidFill>
                  <a:srgbClr val="000000"/>
                </a:solidFill>
                <a:latin typeface="等线" panose="02010600030101010101" pitchFamily="2" charset="-122"/>
                <a:cs typeface="宋体" panose="02010600030101010101" pitchFamily="2" charset="-122"/>
              </a:rPr>
              <a:t>资质条件由国务院应急管理部门会同国务院有关部门制定。</a:t>
            </a:r>
            <a:r>
              <a:rPr lang="en-US" altLang="zh-CN" sz="2120" b="1" kern="0" dirty="0">
                <a:solidFill>
                  <a:srgbClr val="000000"/>
                </a:solidFill>
                <a:latin typeface="等线" panose="02010600030101010101" pitchFamily="2" charset="-122"/>
                <a:cs typeface="宋体" panose="02010600030101010101" pitchFamily="2" charset="-122"/>
              </a:rPr>
              <a:t/>
            </a:r>
            <a:br>
              <a:rPr lang="en-US" altLang="zh-CN" sz="2120" b="1" kern="0" dirty="0">
                <a:solidFill>
                  <a:srgbClr val="000000"/>
                </a:solidFill>
                <a:latin typeface="等线" panose="02010600030101010101" pitchFamily="2" charset="-122"/>
                <a:cs typeface="宋体" panose="02010600030101010101" pitchFamily="2" charset="-122"/>
              </a:rPr>
            </a:br>
            <a:r>
              <a:rPr lang="zh-CN" altLang="en-US" sz="2120" b="1" kern="0" dirty="0">
                <a:solidFill>
                  <a:srgbClr val="000000"/>
                </a:solidFill>
                <a:latin typeface="等线" panose="02010600030101010101" pitchFamily="2" charset="-122"/>
                <a:cs typeface="宋体" panose="02010600030101010101" pitchFamily="2" charset="-122"/>
              </a:rPr>
              <a:t>　　承担安全评价、认证、检测、检验职责的机构应当建立并实施服务公开和报告公开制度，不得租借资质、挂靠、出具虚假报告。</a:t>
            </a:r>
            <a:endParaRPr lang="zh-CN" altLang="en-US" sz="1391" kern="100" dirty="0">
              <a:solidFill>
                <a:prstClr val="black"/>
              </a:solidFill>
              <a:latin typeface="等线" panose="02010600030101010101" pitchFamily="2" charset="-122"/>
              <a:cs typeface="Times New Roman" panose="02020603050405020304" pitchFamily="18" charset="0"/>
            </a:endParaRPr>
          </a:p>
        </p:txBody>
      </p:sp>
      <p:sp>
        <p:nvSpPr>
          <p:cNvPr id="15" name="文本框 14">
            <a:extLst/>
          </p:cNvPr>
          <p:cNvSpPr txBox="1"/>
          <p:nvPr/>
        </p:nvSpPr>
        <p:spPr>
          <a:xfrm>
            <a:off x="1137026" y="4048087"/>
            <a:ext cx="9921220" cy="2292918"/>
          </a:xfrm>
          <a:prstGeom prst="rect">
            <a:avLst/>
          </a:prstGeom>
          <a:ln>
            <a:prstDash val="sysDot"/>
          </a:ln>
        </p:spPr>
        <p:style>
          <a:lnRef idx="2">
            <a:schemeClr val="accent1"/>
          </a:lnRef>
          <a:fillRef idx="1">
            <a:schemeClr val="lt1"/>
          </a:fillRef>
          <a:effectRef idx="0">
            <a:schemeClr val="accent1"/>
          </a:effectRef>
          <a:fontRef idx="minor">
            <a:schemeClr val="dk1"/>
          </a:fontRef>
        </p:style>
        <p:txBody>
          <a:bodyPr>
            <a:spAutoFit/>
          </a:bodyPr>
          <a:lstStyle/>
          <a:p>
            <a:pPr defTabSz="1211318">
              <a:lnSpc>
                <a:spcPct val="150000"/>
              </a:lnSpc>
              <a:defRPr/>
            </a:pPr>
            <a:r>
              <a:rPr lang="zh-CN" altLang="en-US" sz="1590" kern="0" dirty="0">
                <a:solidFill>
                  <a:srgbClr val="000000"/>
                </a:solidFill>
                <a:latin typeface="等线" panose="02010600030101010101" pitchFamily="2" charset="-122"/>
                <a:cs typeface="宋体" panose="02010600030101010101" pitchFamily="2" charset="-122"/>
              </a:rPr>
              <a:t>第九十二条　承担安全评价、认证、检测、检验</a:t>
            </a:r>
            <a:r>
              <a:rPr lang="zh-CN" altLang="en-US" sz="1590" b="1" kern="0" dirty="0">
                <a:solidFill>
                  <a:srgbClr val="000000"/>
                </a:solidFill>
                <a:latin typeface="等线" panose="02010600030101010101" pitchFamily="2" charset="-122"/>
                <a:cs typeface="宋体" panose="02010600030101010101" pitchFamily="2" charset="-122"/>
              </a:rPr>
              <a:t>职责</a:t>
            </a:r>
            <a:r>
              <a:rPr lang="zh-CN" altLang="en-US" sz="1590" kern="0" dirty="0">
                <a:solidFill>
                  <a:srgbClr val="000000"/>
                </a:solidFill>
                <a:latin typeface="等线" panose="02010600030101010101" pitchFamily="2" charset="-122"/>
                <a:cs typeface="宋体" panose="02010600030101010101" pitchFamily="2" charset="-122"/>
              </a:rPr>
              <a:t>的机构出具</a:t>
            </a:r>
            <a:r>
              <a:rPr lang="zh-CN" altLang="en-US" sz="1590" b="1" kern="0" dirty="0">
                <a:solidFill>
                  <a:srgbClr val="000000"/>
                </a:solidFill>
                <a:latin typeface="等线" panose="02010600030101010101" pitchFamily="2" charset="-122"/>
                <a:cs typeface="宋体" panose="02010600030101010101" pitchFamily="2" charset="-122"/>
              </a:rPr>
              <a:t>失实报告</a:t>
            </a:r>
            <a:r>
              <a:rPr lang="zh-CN" altLang="en-US" sz="1590" kern="0" dirty="0">
                <a:solidFill>
                  <a:srgbClr val="000000"/>
                </a:solidFill>
                <a:latin typeface="等线" panose="02010600030101010101" pitchFamily="2" charset="-122"/>
                <a:cs typeface="宋体" panose="02010600030101010101" pitchFamily="2" charset="-122"/>
              </a:rPr>
              <a:t>的，</a:t>
            </a:r>
            <a:r>
              <a:rPr lang="zh-CN" altLang="en-US" sz="1590" b="1" kern="0" dirty="0">
                <a:solidFill>
                  <a:srgbClr val="000000"/>
                </a:solidFill>
                <a:latin typeface="等线" panose="02010600030101010101" pitchFamily="2" charset="-122"/>
                <a:cs typeface="宋体" panose="02010600030101010101" pitchFamily="2" charset="-122"/>
              </a:rPr>
              <a:t>责令停业整顿，并处三万元以上十万元以下的罚款；给他人造成损害的，依法承担赔偿责任。</a:t>
            </a:r>
            <a:r>
              <a:rPr lang="en-US" altLang="zh-CN" sz="1590" kern="0" dirty="0">
                <a:solidFill>
                  <a:srgbClr val="000000"/>
                </a:solidFill>
                <a:latin typeface="等线" panose="02010600030101010101" pitchFamily="2" charset="-122"/>
                <a:cs typeface="宋体" panose="02010600030101010101" pitchFamily="2" charset="-122"/>
              </a:rPr>
              <a:t/>
            </a:r>
            <a:br>
              <a:rPr lang="en-US" altLang="zh-CN" sz="1590" kern="0" dirty="0">
                <a:solidFill>
                  <a:srgbClr val="000000"/>
                </a:solidFill>
                <a:latin typeface="等线" panose="02010600030101010101" pitchFamily="2" charset="-122"/>
                <a:cs typeface="宋体" panose="02010600030101010101" pitchFamily="2" charset="-122"/>
              </a:rPr>
            </a:br>
            <a:r>
              <a:rPr lang="zh-CN" altLang="en-US" sz="1590" kern="0" dirty="0">
                <a:solidFill>
                  <a:srgbClr val="000000"/>
                </a:solidFill>
                <a:latin typeface="等线" panose="02010600030101010101" pitchFamily="2" charset="-122"/>
                <a:cs typeface="宋体" panose="02010600030101010101" pitchFamily="2" charset="-122"/>
              </a:rPr>
              <a:t>　　</a:t>
            </a:r>
            <a:r>
              <a:rPr lang="zh-CN" altLang="en-US" sz="1590" b="1" kern="0" dirty="0">
                <a:solidFill>
                  <a:srgbClr val="000000"/>
                </a:solidFill>
                <a:latin typeface="等线" panose="02010600030101010101" pitchFamily="2" charset="-122"/>
                <a:cs typeface="宋体" panose="02010600030101010101" pitchFamily="2" charset="-122"/>
              </a:rPr>
              <a:t>承担安全评价、认证、检测、检验职责的机构租借资质、挂靠、出具虚假报告的，没收违法所得；违法所得在十万元以上的，并处违法所得二倍以上五倍以下的罚款，</a:t>
            </a:r>
            <a:r>
              <a:rPr lang="en-US" altLang="zh-CN" sz="1590" kern="0" dirty="0">
                <a:solidFill>
                  <a:srgbClr val="000000"/>
                </a:solidFill>
                <a:latin typeface="等线" panose="02010600030101010101" pitchFamily="2" charset="-122"/>
                <a:cs typeface="宋体" panose="02010600030101010101" pitchFamily="2" charset="-122"/>
              </a:rPr>
              <a:t>……</a:t>
            </a:r>
            <a:r>
              <a:rPr lang="zh-CN" altLang="en-US" sz="1590" kern="0" dirty="0">
                <a:solidFill>
                  <a:srgbClr val="000000"/>
                </a:solidFill>
                <a:latin typeface="等线" panose="02010600030101010101" pitchFamily="2" charset="-122"/>
                <a:cs typeface="宋体" panose="02010600030101010101" pitchFamily="2" charset="-122"/>
              </a:rPr>
              <a:t>　　</a:t>
            </a:r>
            <a:endParaRPr lang="en-US" altLang="zh-CN" sz="1590" kern="0" dirty="0">
              <a:solidFill>
                <a:srgbClr val="000000"/>
              </a:solidFill>
              <a:latin typeface="等线" panose="02010600030101010101" pitchFamily="2" charset="-122"/>
              <a:cs typeface="宋体" panose="02010600030101010101" pitchFamily="2" charset="-122"/>
            </a:endParaRPr>
          </a:p>
          <a:p>
            <a:pPr defTabSz="1211318">
              <a:lnSpc>
                <a:spcPct val="150000"/>
              </a:lnSpc>
              <a:defRPr/>
            </a:pPr>
            <a:r>
              <a:rPr lang="en-US" altLang="zh-CN" sz="1590" kern="0" dirty="0">
                <a:solidFill>
                  <a:srgbClr val="000000"/>
                </a:solidFill>
                <a:latin typeface="等线" panose="02010600030101010101" pitchFamily="2" charset="-122"/>
                <a:cs typeface="宋体" panose="02010600030101010101" pitchFamily="2" charset="-122"/>
              </a:rPr>
              <a:t>       </a:t>
            </a:r>
            <a:r>
              <a:rPr lang="zh-CN" altLang="en-US" sz="1590" kern="0" dirty="0">
                <a:solidFill>
                  <a:srgbClr val="000000"/>
                </a:solidFill>
                <a:latin typeface="等线" panose="02010600030101010101" pitchFamily="2" charset="-122"/>
                <a:cs typeface="宋体" panose="02010600030101010101" pitchFamily="2" charset="-122"/>
              </a:rPr>
              <a:t>对有前款违法行为的机构</a:t>
            </a:r>
            <a:r>
              <a:rPr lang="zh-CN" altLang="en-US" sz="1590" b="1" kern="0" dirty="0">
                <a:solidFill>
                  <a:srgbClr val="000000"/>
                </a:solidFill>
                <a:latin typeface="等线" panose="02010600030101010101" pitchFamily="2" charset="-122"/>
                <a:cs typeface="宋体" panose="02010600030101010101" pitchFamily="2" charset="-122"/>
              </a:rPr>
              <a:t>及其直接责任人员</a:t>
            </a:r>
            <a:r>
              <a:rPr lang="zh-CN" altLang="en-US" sz="1590" kern="0" dirty="0">
                <a:solidFill>
                  <a:srgbClr val="000000"/>
                </a:solidFill>
                <a:latin typeface="等线" panose="02010600030101010101" pitchFamily="2" charset="-122"/>
                <a:cs typeface="宋体" panose="02010600030101010101" pitchFamily="2" charset="-122"/>
              </a:rPr>
              <a:t>，吊销其相应资质</a:t>
            </a:r>
            <a:r>
              <a:rPr lang="zh-CN" altLang="en-US" sz="1590" b="1" kern="0" dirty="0">
                <a:solidFill>
                  <a:srgbClr val="000000"/>
                </a:solidFill>
                <a:latin typeface="等线" panose="02010600030101010101" pitchFamily="2" charset="-122"/>
                <a:cs typeface="宋体" panose="02010600030101010101" pitchFamily="2" charset="-122"/>
              </a:rPr>
              <a:t>和资格，五年内不得从事安全评价、认证、检测、检验等工作；情节严重的，实行终身行业和职业禁入</a:t>
            </a:r>
            <a:r>
              <a:rPr lang="zh-CN" altLang="en-US" sz="1590" kern="0" dirty="0">
                <a:solidFill>
                  <a:srgbClr val="000000"/>
                </a:solidFill>
                <a:latin typeface="等线" panose="02010600030101010101" pitchFamily="2" charset="-122"/>
                <a:cs typeface="宋体" panose="02010600030101010101" pitchFamily="2" charset="-122"/>
              </a:rPr>
              <a:t>。</a:t>
            </a:r>
            <a:endParaRPr lang="zh-CN" altLang="en-US" sz="1590" kern="100" dirty="0">
              <a:solidFill>
                <a:prstClr val="black"/>
              </a:solidFill>
              <a:latin typeface="等线" panose="02010600030101010101" pitchFamily="2" charset="-122"/>
              <a:cs typeface="Times New Roman" panose="02020603050405020304" pitchFamily="18" charset="0"/>
            </a:endParaRPr>
          </a:p>
        </p:txBody>
      </p:sp>
      <p:sp>
        <p:nvSpPr>
          <p:cNvPr id="14" name="TextBox 45"/>
          <p:cNvSpPr txBox="1"/>
          <p:nvPr/>
        </p:nvSpPr>
        <p:spPr>
          <a:xfrm>
            <a:off x="3348035" y="229175"/>
            <a:ext cx="1819729" cy="418576"/>
          </a:xfrm>
          <a:prstGeom prst="rect">
            <a:avLst/>
          </a:prstGeom>
          <a:noFill/>
        </p:spPr>
        <p:txBody>
          <a:bodyPr wrap="none">
            <a:spAutoFit/>
          </a:bodyPr>
          <a:lstStyle/>
          <a:p>
            <a:pPr>
              <a:defRPr/>
            </a:pPr>
            <a:r>
              <a:rPr lang="zh-CN" altLang="en-US" sz="2120" b="1" dirty="0">
                <a:solidFill>
                  <a:schemeClr val="bg1"/>
                </a:solidFill>
                <a:latin typeface="微软雅黑" panose="020B0503020204020204" pitchFamily="34" charset="-122"/>
                <a:ea typeface="微软雅黑" panose="020B0503020204020204" pitchFamily="34" charset="-122"/>
              </a:rPr>
              <a:t>企业主体责任</a:t>
            </a:r>
          </a:p>
        </p:txBody>
      </p:sp>
    </p:spTree>
    <p:extLst>
      <p:ext uri="{BB962C8B-B14F-4D97-AF65-F5344CB8AC3E}">
        <p14:creationId xmlns:p14="http://schemas.microsoft.com/office/powerpoint/2010/main" val="3761214667"/>
      </p:ext>
    </p:extLst>
  </p:cSld>
  <p:clrMapOvr>
    <a:masterClrMapping/>
  </p:clrMapOvr>
  <p:transition spd="slow" advTm="500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 xmlns:a16="http://schemas.microsoft.com/office/drawing/2014/main" id="{60B8946A-666C-44F3-B70A-DFFF0C8D8F3A}"/>
              </a:ext>
            </a:extLst>
          </p:cNvPr>
          <p:cNvGrpSpPr/>
          <p:nvPr/>
        </p:nvGrpSpPr>
        <p:grpSpPr>
          <a:xfrm>
            <a:off x="706" y="2317563"/>
            <a:ext cx="12191293" cy="2557016"/>
            <a:chOff x="170694" y="176370"/>
            <a:chExt cx="3732107" cy="782777"/>
          </a:xfrm>
        </p:grpSpPr>
        <p:sp>
          <p:nvSpPr>
            <p:cNvPr id="3" name="等腰三角形 2">
              <a:extLst>
                <a:ext uri="{FF2B5EF4-FFF2-40B4-BE49-F238E27FC236}">
                  <a16:creationId xmlns="" xmlns:a16="http://schemas.microsoft.com/office/drawing/2014/main" id="{3A91394B-7F3A-480A-8B16-0E5DCBE2B839}"/>
                </a:ext>
              </a:extLst>
            </p:cNvPr>
            <p:cNvSpPr/>
            <p:nvPr/>
          </p:nvSpPr>
          <p:spPr>
            <a:xfrm>
              <a:off x="1233863" y="177982"/>
              <a:ext cx="355284" cy="356514"/>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6" rIns="96430" bIns="48216" rtlCol="0" anchor="ctr"/>
            <a:lstStyle/>
            <a:p>
              <a:pPr algn="ctr"/>
              <a:endParaRPr lang="zh-CN" altLang="en-US">
                <a:latin typeface="微软雅黑" panose="020B0503020204020204" pitchFamily="34" charset="-122"/>
                <a:ea typeface="微软雅黑" panose="020B0503020204020204" pitchFamily="34" charset="-122"/>
                <a:cs typeface="+mn-ea"/>
                <a:sym typeface="思源黑体 CN Light" panose="020B0300000000000000" pitchFamily="34" charset="-122"/>
              </a:endParaRPr>
            </a:p>
          </p:txBody>
        </p:sp>
        <p:sp>
          <p:nvSpPr>
            <p:cNvPr id="4" name="等腰三角形 3">
              <a:extLst>
                <a:ext uri="{FF2B5EF4-FFF2-40B4-BE49-F238E27FC236}">
                  <a16:creationId xmlns="" xmlns:a16="http://schemas.microsoft.com/office/drawing/2014/main" id="{10CA5417-0B43-4D2B-ACBD-04029CD662ED}"/>
                </a:ext>
              </a:extLst>
            </p:cNvPr>
            <p:cNvSpPr/>
            <p:nvPr/>
          </p:nvSpPr>
          <p:spPr>
            <a:xfrm flipV="1">
              <a:off x="200258" y="602633"/>
              <a:ext cx="355284" cy="356514"/>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6" rIns="96430" bIns="48216" rtlCol="0" anchor="ctr"/>
            <a:lstStyle/>
            <a:p>
              <a:pPr algn="ctr"/>
              <a:endParaRPr lang="zh-CN" altLang="en-US">
                <a:latin typeface="微软雅黑" panose="020B0503020204020204" pitchFamily="34" charset="-122"/>
                <a:ea typeface="微软雅黑" panose="020B0503020204020204" pitchFamily="34" charset="-122"/>
                <a:cs typeface="+mn-ea"/>
                <a:sym typeface="思源黑体 CN Light" panose="020B0300000000000000" pitchFamily="34" charset="-122"/>
              </a:endParaRPr>
            </a:p>
          </p:txBody>
        </p:sp>
        <p:sp>
          <p:nvSpPr>
            <p:cNvPr id="5" name="矩形 4">
              <a:extLst>
                <a:ext uri="{FF2B5EF4-FFF2-40B4-BE49-F238E27FC236}">
                  <a16:creationId xmlns="" xmlns:a16="http://schemas.microsoft.com/office/drawing/2014/main" id="{8EE7BF61-E6E0-49C2-9D06-25791C2E5795}"/>
                </a:ext>
              </a:extLst>
            </p:cNvPr>
            <p:cNvSpPr/>
            <p:nvPr/>
          </p:nvSpPr>
          <p:spPr>
            <a:xfrm>
              <a:off x="170694" y="261768"/>
              <a:ext cx="3732107" cy="6119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6" rIns="96430" bIns="48216" rtlCol="0" anchor="ctr"/>
            <a:lstStyle/>
            <a:p>
              <a:pPr algn="ctr"/>
              <a:endParaRPr lang="zh-CN" altLang="en-US" dirty="0">
                <a:latin typeface="微软雅黑" panose="020B0503020204020204" pitchFamily="34" charset="-122"/>
                <a:ea typeface="微软雅黑" panose="020B0503020204020204" pitchFamily="34" charset="-122"/>
                <a:cs typeface="+mn-ea"/>
                <a:sym typeface="思源黑体 CN Light" panose="020B0300000000000000" pitchFamily="34" charset="-122"/>
              </a:endParaRPr>
            </a:p>
          </p:txBody>
        </p:sp>
        <p:sp>
          <p:nvSpPr>
            <p:cNvPr id="6" name="平行四边形 5">
              <a:extLst>
                <a:ext uri="{FF2B5EF4-FFF2-40B4-BE49-F238E27FC236}">
                  <a16:creationId xmlns="" xmlns:a16="http://schemas.microsoft.com/office/drawing/2014/main" id="{48F991A5-DCC6-4022-8935-1D54F8230C59}"/>
                </a:ext>
              </a:extLst>
            </p:cNvPr>
            <p:cNvSpPr/>
            <p:nvPr/>
          </p:nvSpPr>
          <p:spPr>
            <a:xfrm>
              <a:off x="376965" y="178257"/>
              <a:ext cx="1036076" cy="779005"/>
            </a:xfrm>
            <a:prstGeom prst="parallelogram">
              <a:avLst>
                <a:gd name="adj" fmla="val 4820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6430" tIns="48216" rIns="96430" bIns="48216" rtlCol="0" anchor="ctr"/>
            <a:lstStyle/>
            <a:p>
              <a:pPr algn="ctr"/>
              <a:endParaRPr lang="zh-CN" altLang="en-US" dirty="0">
                <a:latin typeface="微软雅黑" panose="020B0503020204020204" pitchFamily="34" charset="-122"/>
                <a:ea typeface="微软雅黑" panose="020B0503020204020204" pitchFamily="34" charset="-122"/>
                <a:cs typeface="+mn-ea"/>
                <a:sym typeface="思源黑体 CN Light" panose="020B0300000000000000" pitchFamily="34" charset="-122"/>
              </a:endParaRPr>
            </a:p>
          </p:txBody>
        </p:sp>
        <p:sp>
          <p:nvSpPr>
            <p:cNvPr id="7" name="文本框 6">
              <a:extLst>
                <a:ext uri="{FF2B5EF4-FFF2-40B4-BE49-F238E27FC236}">
                  <a16:creationId xmlns="" xmlns:a16="http://schemas.microsoft.com/office/drawing/2014/main" id="{AB0C9ACB-8D1B-4D25-8B03-910F9AE83465}"/>
                </a:ext>
              </a:extLst>
            </p:cNvPr>
            <p:cNvSpPr txBox="1"/>
            <p:nvPr/>
          </p:nvSpPr>
          <p:spPr>
            <a:xfrm>
              <a:off x="611967" y="176370"/>
              <a:ext cx="569115" cy="635981"/>
            </a:xfrm>
            <a:prstGeom prst="rect">
              <a:avLst/>
            </a:prstGeom>
            <a:noFill/>
          </p:spPr>
          <p:txBody>
            <a:bodyPr wrap="square" lIns="0" tIns="0" rIns="0" bIns="0" rtlCol="0">
              <a:spAutoFit/>
            </a:bodyPr>
            <a:lstStyle/>
            <a:p>
              <a:pPr algn="ctr"/>
              <a:r>
                <a:rPr lang="en-US" altLang="zh-CN" sz="13500" b="1" dirty="0">
                  <a:solidFill>
                    <a:schemeClr val="bg1"/>
                  </a:solidFill>
                  <a:latin typeface="黑体" panose="02010609060101010101" pitchFamily="49" charset="-122"/>
                  <a:ea typeface="黑体" panose="02010609060101010101" pitchFamily="49" charset="-122"/>
                  <a:cs typeface="+mn-ea"/>
                  <a:sym typeface="思源黑体 CN Light" panose="020B0300000000000000" pitchFamily="34" charset="-122"/>
                </a:rPr>
                <a:t>02</a:t>
              </a:r>
              <a:endParaRPr lang="zh-CN" altLang="en-US" sz="13500" b="1" dirty="0">
                <a:solidFill>
                  <a:schemeClr val="bg1"/>
                </a:solidFill>
                <a:latin typeface="黑体" panose="02010609060101010101" pitchFamily="49" charset="-122"/>
                <a:ea typeface="黑体" panose="02010609060101010101" pitchFamily="49" charset="-122"/>
                <a:cs typeface="+mn-ea"/>
                <a:sym typeface="思源黑体 CN Light" panose="020B0300000000000000" pitchFamily="34" charset="-122"/>
              </a:endParaRPr>
            </a:p>
          </p:txBody>
        </p:sp>
      </p:grpSp>
      <p:sp>
        <p:nvSpPr>
          <p:cNvPr id="8" name="TextBox 48">
            <a:extLst>
              <a:ext uri="{FF2B5EF4-FFF2-40B4-BE49-F238E27FC236}">
                <a16:creationId xmlns="" xmlns:a16="http://schemas.microsoft.com/office/drawing/2014/main" id="{A4AE31C0-98C7-4152-AC26-CB92C939A6BB}"/>
              </a:ext>
            </a:extLst>
          </p:cNvPr>
          <p:cNvSpPr txBox="1"/>
          <p:nvPr/>
        </p:nvSpPr>
        <p:spPr>
          <a:xfrm>
            <a:off x="3825087" y="2840175"/>
            <a:ext cx="8234636" cy="1354217"/>
          </a:xfrm>
          <a:prstGeom prst="rect">
            <a:avLst/>
          </a:prstGeom>
          <a:noFill/>
        </p:spPr>
        <p:txBody>
          <a:bodyPr wrap="square" lIns="0" tIns="0" rIns="0" bIns="0" rtlCol="0">
            <a:spAutoFit/>
          </a:bodyPr>
          <a:lstStyle/>
          <a:p>
            <a:r>
              <a:rPr lang="en-US" altLang="zh-CN" sz="4400" b="1">
                <a:solidFill>
                  <a:schemeClr val="bg1"/>
                </a:solidFill>
                <a:latin typeface="微软雅黑" panose="020B0503020204020204" pitchFamily="34" charset="-122"/>
                <a:ea typeface="微软雅黑" panose="020B0503020204020204" pitchFamily="34" charset="-122"/>
                <a:cs typeface="+mn-ea"/>
                <a:sym typeface="思源黑体 CN Light" panose="020B0300000000000000" pitchFamily="34" charset="-122"/>
              </a:rPr>
              <a:t>《</a:t>
            </a:r>
            <a:r>
              <a:rPr lang="zh-CN" altLang="en-US" sz="4400" b="1">
                <a:solidFill>
                  <a:schemeClr val="bg1"/>
                </a:solidFill>
                <a:latin typeface="微软雅黑" panose="020B0503020204020204" pitchFamily="34" charset="-122"/>
                <a:ea typeface="微软雅黑" panose="020B0503020204020204" pitchFamily="34" charset="-122"/>
                <a:cs typeface="+mn-ea"/>
                <a:sym typeface="思源黑体 CN Light" panose="020B0300000000000000" pitchFamily="34" charset="-122"/>
              </a:rPr>
              <a:t>化学化工实验室安全管理规范</a:t>
            </a:r>
            <a:r>
              <a:rPr lang="en-US" altLang="zh-CN" sz="4400" b="1" smtClean="0">
                <a:solidFill>
                  <a:schemeClr val="bg1"/>
                </a:solidFill>
                <a:latin typeface="微软雅黑" panose="020B0503020204020204" pitchFamily="34" charset="-122"/>
                <a:ea typeface="微软雅黑" panose="020B0503020204020204" pitchFamily="34" charset="-122"/>
                <a:cs typeface="+mn-ea"/>
                <a:sym typeface="思源黑体 CN Light" panose="020B0300000000000000" pitchFamily="34" charset="-122"/>
              </a:rPr>
              <a:t>》  </a:t>
            </a:r>
          </a:p>
          <a:p>
            <a:r>
              <a:rPr lang="en-US" altLang="zh-CN" sz="4400" b="1">
                <a:solidFill>
                  <a:schemeClr val="bg1"/>
                </a:solidFill>
                <a:latin typeface="微软雅黑" panose="020B0503020204020204" pitchFamily="34" charset="-122"/>
                <a:ea typeface="微软雅黑" panose="020B0503020204020204" pitchFamily="34" charset="-122"/>
                <a:cs typeface="+mn-ea"/>
                <a:sym typeface="思源黑体 CN Light" panose="020B0300000000000000" pitchFamily="34" charset="-122"/>
              </a:rPr>
              <a:t> </a:t>
            </a:r>
            <a:r>
              <a:rPr lang="en-US" altLang="zh-CN" sz="4400" b="1" smtClean="0">
                <a:solidFill>
                  <a:schemeClr val="bg1"/>
                </a:solidFill>
                <a:latin typeface="微软雅黑" panose="020B0503020204020204" pitchFamily="34" charset="-122"/>
                <a:ea typeface="微软雅黑" panose="020B0503020204020204" pitchFamily="34" charset="-122"/>
                <a:cs typeface="+mn-ea"/>
                <a:sym typeface="思源黑体 CN Light" panose="020B0300000000000000" pitchFamily="34" charset="-122"/>
              </a:rPr>
              <a:t>  </a:t>
            </a:r>
            <a:r>
              <a:rPr lang="zh-CN" altLang="en-US" sz="4400" b="1" smtClean="0">
                <a:solidFill>
                  <a:schemeClr val="bg1"/>
                </a:solidFill>
                <a:latin typeface="微软雅黑" panose="020B0503020204020204" pitchFamily="34" charset="-122"/>
                <a:ea typeface="微软雅黑" panose="020B0503020204020204" pitchFamily="34" charset="-122"/>
                <a:cs typeface="+mn-ea"/>
                <a:sym typeface="思源黑体 CN Light" panose="020B0300000000000000" pitchFamily="34" charset="-122"/>
              </a:rPr>
              <a:t>团体</a:t>
            </a:r>
            <a:r>
              <a:rPr lang="zh-CN" altLang="en-US" sz="4400" b="1">
                <a:solidFill>
                  <a:schemeClr val="bg1"/>
                </a:solidFill>
                <a:latin typeface="微软雅黑" panose="020B0503020204020204" pitchFamily="34" charset="-122"/>
                <a:ea typeface="微软雅黑" panose="020B0503020204020204" pitchFamily="34" charset="-122"/>
                <a:cs typeface="+mn-ea"/>
                <a:sym typeface="思源黑体 CN Light" panose="020B0300000000000000" pitchFamily="34" charset="-122"/>
              </a:rPr>
              <a:t>标准解读</a:t>
            </a:r>
          </a:p>
        </p:txBody>
      </p:sp>
    </p:spTree>
    <p:extLst>
      <p:ext uri="{BB962C8B-B14F-4D97-AF65-F5344CB8AC3E}">
        <p14:creationId xmlns:p14="http://schemas.microsoft.com/office/powerpoint/2010/main" val="1361904229"/>
      </p:ext>
    </p:extLst>
  </p:cSld>
  <p:clrMapOvr>
    <a:masterClrMapping/>
  </p:clrMapOvr>
  <p:transition spd="slow"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800" fill="hold"/>
                                        <p:tgtEl>
                                          <p:spTgt spid="2"/>
                                        </p:tgtEl>
                                        <p:attrNameLst>
                                          <p:attrName>ppt_x</p:attrName>
                                        </p:attrNameLst>
                                      </p:cBhvr>
                                      <p:tavLst>
                                        <p:tav tm="0">
                                          <p:val>
                                            <p:strVal val="0-#ppt_w/2"/>
                                          </p:val>
                                        </p:tav>
                                        <p:tav tm="100000">
                                          <p:val>
                                            <p:strVal val="#ppt_x"/>
                                          </p:val>
                                        </p:tav>
                                      </p:tavLst>
                                    </p:anim>
                                    <p:anim calcmode="lin" valueType="num">
                                      <p:cBhvr additive="base">
                                        <p:cTn id="8" dur="8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800"/>
                            </p:stCondLst>
                            <p:childTnLst>
                              <p:par>
                                <p:cTn id="10" presetID="22" presetClass="entr" presetSubtype="8" fill="hold" grpId="0" nodeType="afterEffect">
                                  <p:stCondLst>
                                    <p:cond delay="0"/>
                                  </p:stCondLst>
                                  <p:iterate type="lt">
                                    <p:tmPct val="30000"/>
                                  </p:iterate>
                                  <p:childTnLst>
                                    <p:set>
                                      <p:cBhvr>
                                        <p:cTn id="11" dur="1" fill="hold">
                                          <p:stCondLst>
                                            <p:cond delay="0"/>
                                          </p:stCondLst>
                                        </p:cTn>
                                        <p:tgtEl>
                                          <p:spTgt spid="8"/>
                                        </p:tgtEl>
                                        <p:attrNameLst>
                                          <p:attrName>style.visibility</p:attrName>
                                        </p:attrNameLst>
                                      </p:cBhvr>
                                      <p:to>
                                        <p:strVal val="visible"/>
                                      </p:to>
                                    </p:set>
                                    <p:animEffect transition="in" filter="wipe(left)">
                                      <p:cBhvr>
                                        <p:cTn id="12" dur="200"/>
                                        <p:tgtEl>
                                          <p:spTgt spid="8"/>
                                        </p:tgtEl>
                                      </p:cBhvr>
                                    </p:animEffect>
                                  </p:childTnLst>
                                </p:cTn>
                              </p:par>
                              <p:par>
                                <p:cTn id="13" presetID="36" presetClass="emph" presetSubtype="0" fill="hold" grpId="1" nodeType="withEffect">
                                  <p:stCondLst>
                                    <p:cond delay="0"/>
                                  </p:stCondLst>
                                  <p:iterate type="lt">
                                    <p:tmPct val="30000"/>
                                  </p:iterate>
                                  <p:childTnLst>
                                    <p:animScale>
                                      <p:cBhvr>
                                        <p:cTn id="14" dur="50" autoRev="1" fill="hold">
                                          <p:stCondLst>
                                            <p:cond delay="0"/>
                                          </p:stCondLst>
                                        </p:cTn>
                                        <p:tgtEl>
                                          <p:spTgt spid="8"/>
                                        </p:tgtEl>
                                      </p:cBhvr>
                                      <p:to x="80000" y="100000"/>
                                    </p:animScale>
                                    <p:anim by="(#ppt_w*0.10)" calcmode="lin" valueType="num">
                                      <p:cBhvr>
                                        <p:cTn id="15" dur="50" autoRev="1" fill="hold">
                                          <p:stCondLst>
                                            <p:cond delay="0"/>
                                          </p:stCondLst>
                                        </p:cTn>
                                        <p:tgtEl>
                                          <p:spTgt spid="8"/>
                                        </p:tgtEl>
                                        <p:attrNameLst>
                                          <p:attrName>ppt_x</p:attrName>
                                        </p:attrNameLst>
                                      </p:cBhvr>
                                    </p:anim>
                                    <p:anim by="(-#ppt_w*0.10)" calcmode="lin" valueType="num">
                                      <p:cBhvr>
                                        <p:cTn id="16" dur="50" autoRev="1" fill="hold">
                                          <p:stCondLst>
                                            <p:cond delay="0"/>
                                          </p:stCondLst>
                                        </p:cTn>
                                        <p:tgtEl>
                                          <p:spTgt spid="8"/>
                                        </p:tgtEl>
                                        <p:attrNameLst>
                                          <p:attrName>ppt_y</p:attrName>
                                        </p:attrNameLst>
                                      </p:cBhvr>
                                    </p:anim>
                                    <p:animRot by="-480000">
                                      <p:cBhvr>
                                        <p:cTn id="17" dur="50" autoRev="1"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FA7B46AD-42E8-4B38-91B8-5CD9372EC365}"/>
              </a:ext>
            </a:extLst>
          </p:cNvPr>
          <p:cNvSpPr/>
          <p:nvPr/>
        </p:nvSpPr>
        <p:spPr>
          <a:xfrm>
            <a:off x="-166688" y="0"/>
            <a:ext cx="12358687"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pic>
        <p:nvPicPr>
          <p:cNvPr id="14338" name="图片 4">
            <a:extLst>
              <a:ext uri="{FF2B5EF4-FFF2-40B4-BE49-F238E27FC236}">
                <a16:creationId xmlns:a16="http://schemas.microsoft.com/office/drawing/2014/main" xmlns="" id="{515B7BF1-394F-4157-A0D6-93F77A4D20F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501775"/>
            <a:ext cx="12192000" cy="472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xmlns="" id="{2926C684-4EF2-4E08-863E-290469F854F3}"/>
              </a:ext>
            </a:extLst>
          </p:cNvPr>
          <p:cNvSpPr/>
          <p:nvPr/>
        </p:nvSpPr>
        <p:spPr>
          <a:xfrm>
            <a:off x="73025" y="1422400"/>
            <a:ext cx="3540125" cy="2924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8" name="矩形 7">
            <a:extLst>
              <a:ext uri="{FF2B5EF4-FFF2-40B4-BE49-F238E27FC236}">
                <a16:creationId xmlns:a16="http://schemas.microsoft.com/office/drawing/2014/main" xmlns="" id="{9E7718A1-0B6C-40DA-B1F7-2BE057E72489}"/>
              </a:ext>
            </a:extLst>
          </p:cNvPr>
          <p:cNvSpPr/>
          <p:nvPr/>
        </p:nvSpPr>
        <p:spPr>
          <a:xfrm>
            <a:off x="4503738" y="1349375"/>
            <a:ext cx="2462212" cy="1654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9" name="矩形 8">
            <a:extLst>
              <a:ext uri="{FF2B5EF4-FFF2-40B4-BE49-F238E27FC236}">
                <a16:creationId xmlns:a16="http://schemas.microsoft.com/office/drawing/2014/main" xmlns="" id="{CAF395EE-859D-4AA3-A844-95C3AF8DB11A}"/>
              </a:ext>
            </a:extLst>
          </p:cNvPr>
          <p:cNvSpPr/>
          <p:nvPr/>
        </p:nvSpPr>
        <p:spPr>
          <a:xfrm>
            <a:off x="8731250" y="2028825"/>
            <a:ext cx="1203325" cy="974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10" name="矩形 9">
            <a:extLst>
              <a:ext uri="{FF2B5EF4-FFF2-40B4-BE49-F238E27FC236}">
                <a16:creationId xmlns:a16="http://schemas.microsoft.com/office/drawing/2014/main" xmlns="" id="{E50AA61A-1C68-4601-96B8-55F2F60601A6}"/>
              </a:ext>
            </a:extLst>
          </p:cNvPr>
          <p:cNvSpPr/>
          <p:nvPr/>
        </p:nvSpPr>
        <p:spPr>
          <a:xfrm>
            <a:off x="10312400" y="1619250"/>
            <a:ext cx="1270000" cy="1809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12" name="矩形 11">
            <a:extLst>
              <a:ext uri="{FF2B5EF4-FFF2-40B4-BE49-F238E27FC236}">
                <a16:creationId xmlns:a16="http://schemas.microsoft.com/office/drawing/2014/main" xmlns="" id="{0591094B-3420-4406-892A-AB9256B6023D}"/>
              </a:ext>
            </a:extLst>
          </p:cNvPr>
          <p:cNvSpPr/>
          <p:nvPr/>
        </p:nvSpPr>
        <p:spPr>
          <a:xfrm>
            <a:off x="1885950" y="5645150"/>
            <a:ext cx="1681163" cy="512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14" name="矩形 13">
            <a:extLst>
              <a:ext uri="{FF2B5EF4-FFF2-40B4-BE49-F238E27FC236}">
                <a16:creationId xmlns:a16="http://schemas.microsoft.com/office/drawing/2014/main" xmlns="" id="{99825B3D-6BF9-48C9-B76A-8267DF6AE21C}"/>
              </a:ext>
            </a:extLst>
          </p:cNvPr>
          <p:cNvSpPr/>
          <p:nvPr/>
        </p:nvSpPr>
        <p:spPr>
          <a:xfrm>
            <a:off x="6505575" y="3854450"/>
            <a:ext cx="1743075" cy="1790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18" name="任意多边形: 形状 17">
            <a:extLst>
              <a:ext uri="{FF2B5EF4-FFF2-40B4-BE49-F238E27FC236}">
                <a16:creationId xmlns:a16="http://schemas.microsoft.com/office/drawing/2014/main" xmlns="" id="{61CF2186-7719-4AA0-B2A3-D37F2E41D7C0}"/>
              </a:ext>
            </a:extLst>
          </p:cNvPr>
          <p:cNvSpPr/>
          <p:nvPr/>
        </p:nvSpPr>
        <p:spPr>
          <a:xfrm>
            <a:off x="9723438" y="2571750"/>
            <a:ext cx="2301875" cy="1862138"/>
          </a:xfrm>
          <a:custGeom>
            <a:avLst/>
            <a:gdLst>
              <a:gd name="connsiteX0" fmla="*/ 72362 w 2302446"/>
              <a:gd name="connsiteY0" fmla="*/ 1315684 h 1861692"/>
              <a:gd name="connsiteX1" fmla="*/ 276293 w 2302446"/>
              <a:gd name="connsiteY1" fmla="*/ 1315684 h 1861692"/>
              <a:gd name="connsiteX2" fmla="*/ 888086 w 2302446"/>
              <a:gd name="connsiteY2" fmla="*/ 1355154 h 1861692"/>
              <a:gd name="connsiteX3" fmla="*/ 1598555 w 2302446"/>
              <a:gd name="connsiteY3" fmla="*/ 920979 h 1861692"/>
              <a:gd name="connsiteX4" fmla="*/ 1920898 w 2302446"/>
              <a:gd name="connsiteY4" fmla="*/ 0 h 1861692"/>
              <a:gd name="connsiteX5" fmla="*/ 2302446 w 2302446"/>
              <a:gd name="connsiteY5" fmla="*/ 72363 h 1861692"/>
              <a:gd name="connsiteX6" fmla="*/ 2144564 w 2302446"/>
              <a:gd name="connsiteY6" fmla="*/ 1105174 h 1861692"/>
              <a:gd name="connsiteX7" fmla="*/ 835459 w 2302446"/>
              <a:gd name="connsiteY7" fmla="*/ 1861692 h 1861692"/>
              <a:gd name="connsiteX8" fmla="*/ 0 w 2302446"/>
              <a:gd name="connsiteY8" fmla="*/ 1545928 h 1861692"/>
              <a:gd name="connsiteX9" fmla="*/ 72362 w 2302446"/>
              <a:gd name="connsiteY9" fmla="*/ 1315684 h 186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2446" h="1861692">
                <a:moveTo>
                  <a:pt x="72362" y="1315684"/>
                </a:moveTo>
                <a:lnTo>
                  <a:pt x="276293" y="1315684"/>
                </a:lnTo>
                <a:lnTo>
                  <a:pt x="888086" y="1355154"/>
                </a:lnTo>
                <a:lnTo>
                  <a:pt x="1598555" y="920979"/>
                </a:lnTo>
                <a:lnTo>
                  <a:pt x="1920898" y="0"/>
                </a:lnTo>
                <a:lnTo>
                  <a:pt x="2302446" y="72363"/>
                </a:lnTo>
                <a:lnTo>
                  <a:pt x="2144564" y="1105174"/>
                </a:lnTo>
                <a:lnTo>
                  <a:pt x="835459" y="1861692"/>
                </a:lnTo>
                <a:lnTo>
                  <a:pt x="0" y="1545928"/>
                </a:lnTo>
                <a:lnTo>
                  <a:pt x="72362" y="131568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19" name="任意多边形: 形状 18">
            <a:extLst>
              <a:ext uri="{FF2B5EF4-FFF2-40B4-BE49-F238E27FC236}">
                <a16:creationId xmlns:a16="http://schemas.microsoft.com/office/drawing/2014/main" xmlns="" id="{44AA1BD6-CC65-454E-A31C-1753A236A156}"/>
              </a:ext>
            </a:extLst>
          </p:cNvPr>
          <p:cNvSpPr/>
          <p:nvPr/>
        </p:nvSpPr>
        <p:spPr>
          <a:xfrm>
            <a:off x="6802438" y="2197100"/>
            <a:ext cx="1262062" cy="1341438"/>
          </a:xfrm>
          <a:custGeom>
            <a:avLst/>
            <a:gdLst>
              <a:gd name="connsiteX0" fmla="*/ 98677 w 1263057"/>
              <a:gd name="connsiteY0" fmla="*/ 0 h 1341997"/>
              <a:gd name="connsiteX1" fmla="*/ 506539 w 1263057"/>
              <a:gd name="connsiteY1" fmla="*/ 19736 h 1341997"/>
              <a:gd name="connsiteX2" fmla="*/ 605215 w 1263057"/>
              <a:gd name="connsiteY2" fmla="*/ 361813 h 1341997"/>
              <a:gd name="connsiteX3" fmla="*/ 1263057 w 1263057"/>
              <a:gd name="connsiteY3" fmla="*/ 1276213 h 1341997"/>
              <a:gd name="connsiteX4" fmla="*/ 1249900 w 1263057"/>
              <a:gd name="connsiteY4" fmla="*/ 1341997 h 1341997"/>
              <a:gd name="connsiteX5" fmla="*/ 1019655 w 1263057"/>
              <a:gd name="connsiteY5" fmla="*/ 1341997 h 1341997"/>
              <a:gd name="connsiteX6" fmla="*/ 355235 w 1263057"/>
              <a:gd name="connsiteY6" fmla="*/ 638107 h 1341997"/>
              <a:gd name="connsiteX7" fmla="*/ 0 w 1263057"/>
              <a:gd name="connsiteY7" fmla="*/ 52628 h 1341997"/>
              <a:gd name="connsiteX8" fmla="*/ 98677 w 1263057"/>
              <a:gd name="connsiteY8" fmla="*/ 0 h 134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3057" h="1341997">
                <a:moveTo>
                  <a:pt x="98677" y="0"/>
                </a:moveTo>
                <a:lnTo>
                  <a:pt x="506539" y="19736"/>
                </a:lnTo>
                <a:lnTo>
                  <a:pt x="605215" y="361813"/>
                </a:lnTo>
                <a:lnTo>
                  <a:pt x="1263057" y="1276213"/>
                </a:lnTo>
                <a:lnTo>
                  <a:pt x="1249900" y="1341997"/>
                </a:lnTo>
                <a:lnTo>
                  <a:pt x="1019655" y="1341997"/>
                </a:lnTo>
                <a:lnTo>
                  <a:pt x="355235" y="638107"/>
                </a:lnTo>
                <a:lnTo>
                  <a:pt x="0" y="52628"/>
                </a:lnTo>
                <a:lnTo>
                  <a:pt x="98677"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0" name="任意多边形: 形状 19">
            <a:extLst>
              <a:ext uri="{FF2B5EF4-FFF2-40B4-BE49-F238E27FC236}">
                <a16:creationId xmlns:a16="http://schemas.microsoft.com/office/drawing/2014/main" xmlns="" id="{3111BE38-5325-49EB-A6B3-21A85E2475D5}"/>
              </a:ext>
            </a:extLst>
          </p:cNvPr>
          <p:cNvSpPr/>
          <p:nvPr/>
        </p:nvSpPr>
        <p:spPr>
          <a:xfrm>
            <a:off x="8110538" y="2525713"/>
            <a:ext cx="1908175" cy="1098550"/>
          </a:xfrm>
          <a:custGeom>
            <a:avLst/>
            <a:gdLst>
              <a:gd name="connsiteX0" fmla="*/ 0 w 1907741"/>
              <a:gd name="connsiteY0" fmla="*/ 6579 h 1098596"/>
              <a:gd name="connsiteX1" fmla="*/ 592058 w 1907741"/>
              <a:gd name="connsiteY1" fmla="*/ 0 h 1098596"/>
              <a:gd name="connsiteX2" fmla="*/ 638107 w 1907741"/>
              <a:gd name="connsiteY2" fmla="*/ 177617 h 1098596"/>
              <a:gd name="connsiteX3" fmla="*/ 618372 w 1907741"/>
              <a:gd name="connsiteY3" fmla="*/ 236823 h 1098596"/>
              <a:gd name="connsiteX4" fmla="*/ 421019 w 1907741"/>
              <a:gd name="connsiteY4" fmla="*/ 223666 h 1098596"/>
              <a:gd name="connsiteX5" fmla="*/ 710470 w 1907741"/>
              <a:gd name="connsiteY5" fmla="*/ 467068 h 1098596"/>
              <a:gd name="connsiteX6" fmla="*/ 1565664 w 1907741"/>
              <a:gd name="connsiteY6" fmla="*/ 539430 h 1098596"/>
              <a:gd name="connsiteX7" fmla="*/ 1907741 w 1907741"/>
              <a:gd name="connsiteY7" fmla="*/ 1013076 h 1098596"/>
              <a:gd name="connsiteX8" fmla="*/ 1881428 w 1907741"/>
              <a:gd name="connsiteY8" fmla="*/ 1098596 h 1098596"/>
              <a:gd name="connsiteX9" fmla="*/ 1703811 w 1907741"/>
              <a:gd name="connsiteY9" fmla="*/ 1092017 h 1098596"/>
              <a:gd name="connsiteX10" fmla="*/ 1157802 w 1907741"/>
              <a:gd name="connsiteY10" fmla="*/ 828881 h 1098596"/>
              <a:gd name="connsiteX11" fmla="*/ 664421 w 1907741"/>
              <a:gd name="connsiteY11" fmla="*/ 802567 h 1098596"/>
              <a:gd name="connsiteX12" fmla="*/ 342078 w 1907741"/>
              <a:gd name="connsiteY12" fmla="*/ 730205 h 1098596"/>
              <a:gd name="connsiteX13" fmla="*/ 171039 w 1907741"/>
              <a:gd name="connsiteY13" fmla="*/ 434176 h 1098596"/>
              <a:gd name="connsiteX14" fmla="*/ 46049 w 1907741"/>
              <a:gd name="connsiteY14" fmla="*/ 249980 h 1098596"/>
              <a:gd name="connsiteX15" fmla="*/ 0 w 1907741"/>
              <a:gd name="connsiteY15" fmla="*/ 6579 h 1098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07741" h="1098596">
                <a:moveTo>
                  <a:pt x="0" y="6579"/>
                </a:moveTo>
                <a:lnTo>
                  <a:pt x="592058" y="0"/>
                </a:lnTo>
                <a:lnTo>
                  <a:pt x="638107" y="177617"/>
                </a:lnTo>
                <a:lnTo>
                  <a:pt x="618372" y="236823"/>
                </a:lnTo>
                <a:lnTo>
                  <a:pt x="421019" y="223666"/>
                </a:lnTo>
                <a:lnTo>
                  <a:pt x="710470" y="467068"/>
                </a:lnTo>
                <a:lnTo>
                  <a:pt x="1565664" y="539430"/>
                </a:lnTo>
                <a:lnTo>
                  <a:pt x="1907741" y="1013076"/>
                </a:lnTo>
                <a:lnTo>
                  <a:pt x="1881428" y="1098596"/>
                </a:lnTo>
                <a:lnTo>
                  <a:pt x="1703811" y="1092017"/>
                </a:lnTo>
                <a:lnTo>
                  <a:pt x="1157802" y="828881"/>
                </a:lnTo>
                <a:lnTo>
                  <a:pt x="664421" y="802567"/>
                </a:lnTo>
                <a:lnTo>
                  <a:pt x="342078" y="730205"/>
                </a:lnTo>
                <a:lnTo>
                  <a:pt x="171039" y="434176"/>
                </a:lnTo>
                <a:lnTo>
                  <a:pt x="46049" y="249980"/>
                </a:lnTo>
                <a:lnTo>
                  <a:pt x="0" y="657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1" name="任意多边形: 形状 20">
            <a:extLst>
              <a:ext uri="{FF2B5EF4-FFF2-40B4-BE49-F238E27FC236}">
                <a16:creationId xmlns:a16="http://schemas.microsoft.com/office/drawing/2014/main" xmlns="" id="{C014B58D-DD2C-42BA-97A7-EAD4D37CADB6}"/>
              </a:ext>
            </a:extLst>
          </p:cNvPr>
          <p:cNvSpPr/>
          <p:nvPr/>
        </p:nvSpPr>
        <p:spPr>
          <a:xfrm>
            <a:off x="3768725" y="3900488"/>
            <a:ext cx="3460750" cy="2328862"/>
          </a:xfrm>
          <a:custGeom>
            <a:avLst/>
            <a:gdLst>
              <a:gd name="connsiteX0" fmla="*/ 3401042 w 3460248"/>
              <a:gd name="connsiteY0" fmla="*/ 703891 h 2328760"/>
              <a:gd name="connsiteX1" fmla="*/ 3401042 w 3460248"/>
              <a:gd name="connsiteY1" fmla="*/ 605215 h 2328760"/>
              <a:gd name="connsiteX2" fmla="*/ 3387885 w 3460248"/>
              <a:gd name="connsiteY2" fmla="*/ 960449 h 2328760"/>
              <a:gd name="connsiteX3" fmla="*/ 3072121 w 3460248"/>
              <a:gd name="connsiteY3" fmla="*/ 973606 h 2328760"/>
              <a:gd name="connsiteX4" fmla="*/ 3098435 w 3460248"/>
              <a:gd name="connsiteY4" fmla="*/ 1256478 h 2328760"/>
              <a:gd name="connsiteX5" fmla="*/ 3460248 w 3460248"/>
              <a:gd name="connsiteY5" fmla="*/ 1256478 h 2328760"/>
              <a:gd name="connsiteX6" fmla="*/ 3236581 w 3460248"/>
              <a:gd name="connsiteY6" fmla="*/ 2184035 h 2328760"/>
              <a:gd name="connsiteX7" fmla="*/ 1006498 w 3460248"/>
              <a:gd name="connsiteY7" fmla="*/ 2328760 h 2328760"/>
              <a:gd name="connsiteX8" fmla="*/ 0 w 3460248"/>
              <a:gd name="connsiteY8" fmla="*/ 1039390 h 2328760"/>
              <a:gd name="connsiteX9" fmla="*/ 1289370 w 3460248"/>
              <a:gd name="connsiteY9" fmla="*/ 0 h 2328760"/>
              <a:gd name="connsiteX10" fmla="*/ 2460328 w 3460248"/>
              <a:gd name="connsiteY10" fmla="*/ 236823 h 2328760"/>
              <a:gd name="connsiteX11" fmla="*/ 2559004 w 3460248"/>
              <a:gd name="connsiteY11" fmla="*/ 427598 h 2328760"/>
              <a:gd name="connsiteX12" fmla="*/ 3401042 w 3460248"/>
              <a:gd name="connsiteY12" fmla="*/ 539431 h 2328760"/>
              <a:gd name="connsiteX13" fmla="*/ 3401042 w 3460248"/>
              <a:gd name="connsiteY13" fmla="*/ 703891 h 232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0248" h="2328760">
                <a:moveTo>
                  <a:pt x="3401042" y="703891"/>
                </a:moveTo>
                <a:lnTo>
                  <a:pt x="3401042" y="605215"/>
                </a:lnTo>
                <a:lnTo>
                  <a:pt x="3387885" y="960449"/>
                </a:lnTo>
                <a:lnTo>
                  <a:pt x="3072121" y="973606"/>
                </a:lnTo>
                <a:lnTo>
                  <a:pt x="3098435" y="1256478"/>
                </a:lnTo>
                <a:lnTo>
                  <a:pt x="3460248" y="1256478"/>
                </a:lnTo>
                <a:lnTo>
                  <a:pt x="3236581" y="2184035"/>
                </a:lnTo>
                <a:lnTo>
                  <a:pt x="1006498" y="2328760"/>
                </a:lnTo>
                <a:lnTo>
                  <a:pt x="0" y="1039390"/>
                </a:lnTo>
                <a:lnTo>
                  <a:pt x="1289370" y="0"/>
                </a:lnTo>
                <a:lnTo>
                  <a:pt x="2460328" y="236823"/>
                </a:lnTo>
                <a:lnTo>
                  <a:pt x="2559004" y="427598"/>
                </a:lnTo>
                <a:lnTo>
                  <a:pt x="3401042" y="539431"/>
                </a:lnTo>
                <a:lnTo>
                  <a:pt x="3401042" y="70389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2" name="任意多边形: 形状 21">
            <a:extLst>
              <a:ext uri="{FF2B5EF4-FFF2-40B4-BE49-F238E27FC236}">
                <a16:creationId xmlns:a16="http://schemas.microsoft.com/office/drawing/2014/main" xmlns="" id="{1E262857-5BB2-46CB-9B07-CDA5A8C1CCF0}"/>
              </a:ext>
            </a:extLst>
          </p:cNvPr>
          <p:cNvSpPr/>
          <p:nvPr/>
        </p:nvSpPr>
        <p:spPr>
          <a:xfrm>
            <a:off x="7296150" y="4329113"/>
            <a:ext cx="4827588" cy="1868487"/>
          </a:xfrm>
          <a:custGeom>
            <a:avLst/>
            <a:gdLst>
              <a:gd name="connsiteX0" fmla="*/ 0 w 4828558"/>
              <a:gd name="connsiteY0" fmla="*/ 795988 h 1868270"/>
              <a:gd name="connsiteX1" fmla="*/ 407862 w 4828558"/>
              <a:gd name="connsiteY1" fmla="*/ 736782 h 1868270"/>
              <a:gd name="connsiteX2" fmla="*/ 993341 w 4828558"/>
              <a:gd name="connsiteY2" fmla="*/ 670998 h 1868270"/>
              <a:gd name="connsiteX3" fmla="*/ 1328840 w 4828558"/>
              <a:gd name="connsiteY3" fmla="*/ 0 h 1868270"/>
              <a:gd name="connsiteX4" fmla="*/ 4374647 w 4828558"/>
              <a:gd name="connsiteY4" fmla="*/ 0 h 1868270"/>
              <a:gd name="connsiteX5" fmla="*/ 4789088 w 4828558"/>
              <a:gd name="connsiteY5" fmla="*/ 1131487 h 1868270"/>
              <a:gd name="connsiteX6" fmla="*/ 4828558 w 4828558"/>
              <a:gd name="connsiteY6" fmla="*/ 1618290 h 1868270"/>
              <a:gd name="connsiteX7" fmla="*/ 2782670 w 4828558"/>
              <a:gd name="connsiteY7" fmla="*/ 1868270 h 1868270"/>
              <a:gd name="connsiteX8" fmla="*/ 1289370 w 4828558"/>
              <a:gd name="connsiteY8" fmla="*/ 1795907 h 1868270"/>
              <a:gd name="connsiteX9" fmla="*/ 920978 w 4828558"/>
              <a:gd name="connsiteY9" fmla="*/ 1197272 h 1868270"/>
              <a:gd name="connsiteX10" fmla="*/ 164460 w 4828558"/>
              <a:gd name="connsiteY10" fmla="*/ 1072282 h 1868270"/>
              <a:gd name="connsiteX11" fmla="*/ 0 w 4828558"/>
              <a:gd name="connsiteY11" fmla="*/ 795988 h 1868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8558" h="1868270">
                <a:moveTo>
                  <a:pt x="0" y="795988"/>
                </a:moveTo>
                <a:lnTo>
                  <a:pt x="407862" y="736782"/>
                </a:lnTo>
                <a:lnTo>
                  <a:pt x="993341" y="670998"/>
                </a:lnTo>
                <a:lnTo>
                  <a:pt x="1328840" y="0"/>
                </a:lnTo>
                <a:lnTo>
                  <a:pt x="4374647" y="0"/>
                </a:lnTo>
                <a:lnTo>
                  <a:pt x="4789088" y="1131487"/>
                </a:lnTo>
                <a:lnTo>
                  <a:pt x="4828558" y="1618290"/>
                </a:lnTo>
                <a:lnTo>
                  <a:pt x="2782670" y="1868270"/>
                </a:lnTo>
                <a:lnTo>
                  <a:pt x="1289370" y="1795907"/>
                </a:lnTo>
                <a:lnTo>
                  <a:pt x="920978" y="1197272"/>
                </a:lnTo>
                <a:lnTo>
                  <a:pt x="164460" y="1072282"/>
                </a:lnTo>
                <a:lnTo>
                  <a:pt x="0" y="7959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3" name="任意多边形: 形状 22">
            <a:extLst>
              <a:ext uri="{FF2B5EF4-FFF2-40B4-BE49-F238E27FC236}">
                <a16:creationId xmlns:a16="http://schemas.microsoft.com/office/drawing/2014/main" xmlns="" id="{4B0F43A9-01E5-4B0F-9F96-FA5BDF7C7723}"/>
              </a:ext>
            </a:extLst>
          </p:cNvPr>
          <p:cNvSpPr/>
          <p:nvPr/>
        </p:nvSpPr>
        <p:spPr>
          <a:xfrm>
            <a:off x="6827838" y="3822700"/>
            <a:ext cx="1539875" cy="1347788"/>
          </a:xfrm>
          <a:custGeom>
            <a:avLst/>
            <a:gdLst>
              <a:gd name="connsiteX0" fmla="*/ 828881 w 1539350"/>
              <a:gd name="connsiteY0" fmla="*/ 19736 h 1348576"/>
              <a:gd name="connsiteX1" fmla="*/ 1539350 w 1539350"/>
              <a:gd name="connsiteY1" fmla="*/ 0 h 1348576"/>
              <a:gd name="connsiteX2" fmla="*/ 690734 w 1539350"/>
              <a:gd name="connsiteY2" fmla="*/ 1348576 h 1348576"/>
              <a:gd name="connsiteX3" fmla="*/ 0 w 1539350"/>
              <a:gd name="connsiteY3" fmla="*/ 1322262 h 1348576"/>
              <a:gd name="connsiteX4" fmla="*/ 756518 w 1539350"/>
              <a:gd name="connsiteY4" fmla="*/ 131569 h 1348576"/>
              <a:gd name="connsiteX5" fmla="*/ 828881 w 1539350"/>
              <a:gd name="connsiteY5" fmla="*/ 19736 h 1348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9350" h="1348576">
                <a:moveTo>
                  <a:pt x="828881" y="19736"/>
                </a:moveTo>
                <a:lnTo>
                  <a:pt x="1539350" y="0"/>
                </a:lnTo>
                <a:lnTo>
                  <a:pt x="690734" y="1348576"/>
                </a:lnTo>
                <a:lnTo>
                  <a:pt x="0" y="1322262"/>
                </a:lnTo>
                <a:lnTo>
                  <a:pt x="756518" y="131569"/>
                </a:lnTo>
                <a:lnTo>
                  <a:pt x="828881" y="1973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pic>
        <p:nvPicPr>
          <p:cNvPr id="27" name="图片 26">
            <a:extLst>
              <a:ext uri="{FF2B5EF4-FFF2-40B4-BE49-F238E27FC236}">
                <a16:creationId xmlns:a16="http://schemas.microsoft.com/office/drawing/2014/main" xmlns="" id="{F97D49C9-4E24-4F8A-8181-4C8D2B6625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1800" y="1441450"/>
            <a:ext cx="2600325" cy="414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a:extLst>
              <a:ext uri="{FF2B5EF4-FFF2-40B4-BE49-F238E27FC236}">
                <a16:creationId xmlns:a16="http://schemas.microsoft.com/office/drawing/2014/main" xmlns="" id="{277F4ED5-0EEC-4315-B042-5CE2C75AB134}"/>
              </a:ext>
            </a:extLst>
          </p:cNvPr>
          <p:cNvSpPr txBox="1"/>
          <p:nvPr/>
        </p:nvSpPr>
        <p:spPr>
          <a:xfrm>
            <a:off x="4303713" y="644525"/>
            <a:ext cx="6560457" cy="400110"/>
          </a:xfrm>
          <a:prstGeom prst="rect">
            <a:avLst/>
          </a:prstGeom>
          <a:noFill/>
        </p:spPr>
        <p:txBody>
          <a:bodyPr wrap="square" rtlCol="0">
            <a:spAutoFit/>
          </a:bodyPr>
          <a:lstStyle/>
          <a:p>
            <a:pPr algn="l"/>
            <a:r>
              <a:rPr lang="zh-CN" altLang="en-US" sz="2000" dirty="0">
                <a:latin typeface="微软雅黑" panose="020B0503020204020204" pitchFamily="34" charset="-122"/>
                <a:ea typeface="微软雅黑" panose="020B0503020204020204" pitchFamily="34" charset="-122"/>
              </a:rPr>
              <a:t>安全管理要素关系导图</a:t>
            </a:r>
          </a:p>
        </p:txBody>
      </p:sp>
    </p:spTree>
    <p:extLst>
      <p:ext uri="{BB962C8B-B14F-4D97-AF65-F5344CB8AC3E}">
        <p14:creationId xmlns:p14="http://schemas.microsoft.com/office/powerpoint/2010/main" val="32669490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7"/>
                                        </p:tgtEl>
                                        <p:attrNameLst>
                                          <p:attrName>style.visibility</p:attrName>
                                        </p:attrNameLst>
                                      </p:cBhvr>
                                      <p:to>
                                        <p:strVal val="hidden"/>
                                      </p:to>
                                    </p:set>
                                  </p:childTnLst>
                                </p:cTn>
                              </p:par>
                            </p:childTnLst>
                          </p:cTn>
                        </p:par>
                        <p:par>
                          <p:cTn id="7" fill="hold" nodeType="afterGroup">
                            <p:stCondLst>
                              <p:cond delay="0"/>
                            </p:stCondLst>
                            <p:childTnLst>
                              <p:par>
                                <p:cTn id="8" presetID="22" presetClass="exit" presetSubtype="2" fill="hold" grpId="0" nodeType="afterEffect">
                                  <p:stCondLst>
                                    <p:cond delay="0"/>
                                  </p:stCondLst>
                                  <p:childTnLst>
                                    <p:animEffect transition="out" filter="wipe(right)">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xit" presetSubtype="1" fill="hold" nodeType="clickEffect">
                                  <p:stCondLst>
                                    <p:cond delay="0"/>
                                  </p:stCondLst>
                                  <p:childTnLst>
                                    <p:animEffect transition="out" filter="wipe(up)">
                                      <p:cBhvr>
                                        <p:cTn id="14" dur="500"/>
                                        <p:tgtEl>
                                          <p:spTgt spid="23"/>
                                        </p:tgtEl>
                                      </p:cBhvr>
                                    </p:animEffect>
                                    <p:set>
                                      <p:cBhvr>
                                        <p:cTn id="15" dur="1" fill="hold">
                                          <p:stCondLst>
                                            <p:cond delay="499"/>
                                          </p:stCondLst>
                                        </p:cTn>
                                        <p:tgtEl>
                                          <p:spTgt spid="23"/>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xit" presetSubtype="8" fill="hold" nodeType="clickEffect">
                                  <p:stCondLst>
                                    <p:cond delay="0"/>
                                  </p:stCondLst>
                                  <p:childTnLst>
                                    <p:animEffect transition="out" filter="wipe(left)">
                                      <p:cBhvr>
                                        <p:cTn id="19" dur="500"/>
                                        <p:tgtEl>
                                          <p:spTgt spid="22"/>
                                        </p:tgtEl>
                                      </p:cBhvr>
                                    </p:animEffect>
                                    <p:set>
                                      <p:cBhvr>
                                        <p:cTn id="20" dur="1" fill="hold">
                                          <p:stCondLst>
                                            <p:cond delay="499"/>
                                          </p:stCondLst>
                                        </p:cTn>
                                        <p:tgtEl>
                                          <p:spTgt spid="22"/>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xit" presetSubtype="2" fill="hold" nodeType="clickEffect">
                                  <p:stCondLst>
                                    <p:cond delay="0"/>
                                  </p:stCondLst>
                                  <p:childTnLst>
                                    <p:animEffect transition="out" filter="wipe(right)">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xit" presetSubtype="4" fill="hold" nodeType="clickEffect">
                                  <p:stCondLst>
                                    <p:cond delay="0"/>
                                  </p:stCondLst>
                                  <p:childTnLst>
                                    <p:animEffect transition="out" filter="wipe(down)">
                                      <p:cBhvr>
                                        <p:cTn id="29" dur="500"/>
                                        <p:tgtEl>
                                          <p:spTgt spid="19"/>
                                        </p:tgtEl>
                                      </p:cBhvr>
                                    </p:animEffect>
                                    <p:set>
                                      <p:cBhvr>
                                        <p:cTn id="30" dur="1" fill="hold">
                                          <p:stCondLst>
                                            <p:cond delay="499"/>
                                          </p:stCondLst>
                                        </p:cTn>
                                        <p:tgtEl>
                                          <p:spTgt spid="19"/>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xit" presetSubtype="2" fill="hold" grpId="0" nodeType="clickEffect">
                                  <p:stCondLst>
                                    <p:cond delay="0"/>
                                  </p:stCondLst>
                                  <p:childTnLst>
                                    <p:animEffect transition="out" filter="wipe(right)">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xit" presetSubtype="4" fill="hold" nodeType="clickEffect">
                                  <p:stCondLst>
                                    <p:cond delay="0"/>
                                  </p:stCondLst>
                                  <p:childTnLst>
                                    <p:animEffect transition="out" filter="wipe(down)">
                                      <p:cBhvr>
                                        <p:cTn id="39" dur="500"/>
                                        <p:tgtEl>
                                          <p:spTgt spid="18"/>
                                        </p:tgtEl>
                                      </p:cBhvr>
                                    </p:animEffect>
                                    <p:set>
                                      <p:cBhvr>
                                        <p:cTn id="40" dur="1" fill="hold">
                                          <p:stCondLst>
                                            <p:cond delay="499"/>
                                          </p:stCondLst>
                                        </p:cTn>
                                        <p:tgtEl>
                                          <p:spTgt spid="18"/>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xit" presetSubtype="2" fill="hold" grpId="0" nodeType="clickEffect">
                                  <p:stCondLst>
                                    <p:cond delay="0"/>
                                  </p:stCondLst>
                                  <p:childTnLst>
                                    <p:animEffect transition="out" filter="wipe(right)">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xit" presetSubtype="4" fill="hold" nodeType="clickEffect">
                                  <p:stCondLst>
                                    <p:cond delay="0"/>
                                  </p:stCondLst>
                                  <p:childTnLst>
                                    <p:animEffect transition="out" filter="wipe(down)">
                                      <p:cBhvr>
                                        <p:cTn id="49" dur="500"/>
                                        <p:tgtEl>
                                          <p:spTgt spid="20"/>
                                        </p:tgtEl>
                                      </p:cBhvr>
                                    </p:animEffect>
                                    <p:set>
                                      <p:cBhvr>
                                        <p:cTn id="50" dur="1" fill="hold">
                                          <p:stCondLst>
                                            <p:cond delay="499"/>
                                          </p:stCondLst>
                                        </p:cTn>
                                        <p:tgtEl>
                                          <p:spTgt spid="20"/>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xit" presetSubtype="8" fill="hold" grpId="0" nodeType="clickEffect">
                                  <p:stCondLst>
                                    <p:cond delay="0"/>
                                  </p:stCondLst>
                                  <p:childTnLst>
                                    <p:animEffect transition="out" filter="wipe(left)">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xit" presetSubtype="4" fill="hold" grpId="0" nodeType="clickEffect">
                                  <p:stCondLst>
                                    <p:cond delay="0"/>
                                  </p:stCondLst>
                                  <p:childTnLst>
                                    <p:animEffect transition="out" filter="wipe(down)">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941343" y="-1217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kern="2200" dirty="0">
              <a:solidFill>
                <a:schemeClr val="tx1">
                  <a:lumMod val="65000"/>
                  <a:lumOff val="35000"/>
                </a:schemeClr>
              </a:solidFill>
              <a:latin typeface="+mn-lt"/>
              <a:ea typeface="+mn-ea"/>
              <a:cs typeface="+mn-ea"/>
              <a:sym typeface="+mn-lt"/>
            </a:endParaRPr>
          </a:p>
        </p:txBody>
      </p:sp>
      <p:sp>
        <p:nvSpPr>
          <p:cNvPr id="30" name="TextBox 87"/>
          <p:cNvSpPr txBox="1">
            <a:spLocks noChangeArrowheads="1"/>
          </p:cNvSpPr>
          <p:nvPr/>
        </p:nvSpPr>
        <p:spPr bwMode="auto">
          <a:xfrm>
            <a:off x="5576042" y="50536"/>
            <a:ext cx="1008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800" b="1" dirty="0">
                <a:solidFill>
                  <a:schemeClr val="tx1">
                    <a:lumMod val="50000"/>
                    <a:lumOff val="50000"/>
                  </a:schemeClr>
                </a:solidFill>
                <a:latin typeface="微软雅黑" panose="020B0503020204020204" pitchFamily="34" charset="-122"/>
                <a:ea typeface="微软雅黑" panose="020B0503020204020204" pitchFamily="34" charset="-122"/>
              </a:rPr>
              <a:t>目 录</a:t>
            </a:r>
          </a:p>
        </p:txBody>
      </p:sp>
      <p:sp>
        <p:nvSpPr>
          <p:cNvPr id="31" name="TextBox 88"/>
          <p:cNvSpPr txBox="1">
            <a:spLocks noChangeArrowheads="1"/>
          </p:cNvSpPr>
          <p:nvPr/>
        </p:nvSpPr>
        <p:spPr bwMode="auto">
          <a:xfrm>
            <a:off x="5581763" y="426079"/>
            <a:ext cx="9966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altLang="zh-CN" sz="1400" b="1" dirty="0">
                <a:solidFill>
                  <a:schemeClr val="tx1">
                    <a:lumMod val="50000"/>
                    <a:lumOff val="50000"/>
                  </a:schemeClr>
                </a:solidFill>
                <a:latin typeface="微软雅黑" panose="020B0503020204020204" pitchFamily="34" charset="-122"/>
                <a:ea typeface="微软雅黑" panose="020B0503020204020204" pitchFamily="34" charset="-122"/>
              </a:rPr>
              <a:t>Contents</a:t>
            </a:r>
            <a:endPar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5" name="矩形 24"/>
          <p:cNvSpPr/>
          <p:nvPr/>
        </p:nvSpPr>
        <p:spPr>
          <a:xfrm rot="16200000">
            <a:off x="5326757" y="-1274263"/>
            <a:ext cx="1506639" cy="2806933"/>
          </a:xfrm>
          <a:prstGeom prst="rect">
            <a:avLst/>
          </a:prstGeom>
          <a:noFill/>
          <a:ln w="203200">
            <a:gradFill flip="none" rotWithShape="1">
              <a:gsLst>
                <a:gs pos="50000">
                  <a:srgbClr val="C00000"/>
                </a:gs>
                <a:gs pos="50000">
                  <a:srgbClr val="DFDAD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1490934" y="2182318"/>
            <a:ext cx="569627" cy="5696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1490934" y="3205367"/>
            <a:ext cx="569627" cy="569627"/>
          </a:xfrm>
          <a:prstGeom prst="rect">
            <a:avLst/>
          </a:prstGeom>
          <a:solidFill>
            <a:srgbClr val="EAB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490933" y="4307084"/>
            <a:ext cx="569627" cy="5696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p:cNvSpPr txBox="1"/>
          <p:nvPr/>
        </p:nvSpPr>
        <p:spPr>
          <a:xfrm>
            <a:off x="2228335" y="2267076"/>
            <a:ext cx="3902779" cy="400110"/>
          </a:xfrm>
          <a:prstGeom prst="rect">
            <a:avLst/>
          </a:prstGeom>
          <a:noFill/>
        </p:spPr>
        <p:txBody>
          <a:bodyPr wrap="square" rtlCol="0">
            <a:spAutoFit/>
          </a:bodyPr>
          <a:lstStyle/>
          <a:p>
            <a:r>
              <a:rPr lang="en-US" altLang="zh-CN" sz="2000" dirty="0" smtClean="0">
                <a:solidFill>
                  <a:schemeClr val="tx1">
                    <a:lumMod val="75000"/>
                    <a:lumOff val="25000"/>
                  </a:schemeClr>
                </a:solidFill>
              </a:rPr>
              <a:t>《</a:t>
            </a:r>
            <a:r>
              <a:rPr lang="zh-CN" altLang="en-US" sz="2000" dirty="0" smtClean="0">
                <a:solidFill>
                  <a:schemeClr val="tx1">
                    <a:lumMod val="75000"/>
                    <a:lumOff val="25000"/>
                  </a:schemeClr>
                </a:solidFill>
              </a:rPr>
              <a:t>规范</a:t>
            </a:r>
            <a:r>
              <a:rPr lang="en-US" altLang="zh-CN" sz="2000" dirty="0" smtClean="0">
                <a:solidFill>
                  <a:schemeClr val="tx1">
                    <a:lumMod val="75000"/>
                    <a:lumOff val="25000"/>
                  </a:schemeClr>
                </a:solidFill>
              </a:rPr>
              <a:t>》</a:t>
            </a:r>
            <a:r>
              <a:rPr lang="zh-CN" altLang="en-US" sz="2000" dirty="0" smtClean="0">
                <a:solidFill>
                  <a:schemeClr val="tx1">
                    <a:lumMod val="75000"/>
                    <a:lumOff val="25000"/>
                  </a:schemeClr>
                </a:solidFill>
              </a:rPr>
              <a:t>简介</a:t>
            </a:r>
            <a:endParaRPr lang="zh-CN" altLang="en-US" sz="2000" dirty="0">
              <a:solidFill>
                <a:schemeClr val="tx1">
                  <a:lumMod val="75000"/>
                  <a:lumOff val="25000"/>
                </a:schemeClr>
              </a:solidFill>
            </a:endParaRPr>
          </a:p>
        </p:txBody>
      </p:sp>
      <p:sp>
        <p:nvSpPr>
          <p:cNvPr id="36" name="文本框 35"/>
          <p:cNvSpPr txBox="1"/>
          <p:nvPr/>
        </p:nvSpPr>
        <p:spPr>
          <a:xfrm>
            <a:off x="7769836" y="2283411"/>
            <a:ext cx="3902778" cy="400110"/>
          </a:xfrm>
          <a:prstGeom prst="rect">
            <a:avLst/>
          </a:prstGeom>
          <a:noFill/>
        </p:spPr>
        <p:txBody>
          <a:bodyPr wrap="square" rtlCol="0">
            <a:spAutoFit/>
          </a:bodyPr>
          <a:lstStyle/>
          <a:p>
            <a:r>
              <a:rPr lang="en-US" altLang="zh-CN" sz="2000" dirty="0" smtClean="0">
                <a:solidFill>
                  <a:schemeClr val="tx1">
                    <a:lumMod val="75000"/>
                    <a:lumOff val="25000"/>
                  </a:schemeClr>
                </a:solidFill>
              </a:rPr>
              <a:t>《</a:t>
            </a:r>
            <a:r>
              <a:rPr lang="zh-CN" altLang="en-US" sz="2000" dirty="0" smtClean="0">
                <a:solidFill>
                  <a:schemeClr val="tx1">
                    <a:lumMod val="75000"/>
                    <a:lumOff val="25000"/>
                  </a:schemeClr>
                </a:solidFill>
              </a:rPr>
              <a:t>规范</a:t>
            </a:r>
            <a:r>
              <a:rPr lang="en-US" altLang="zh-CN" sz="2000" dirty="0" smtClean="0">
                <a:solidFill>
                  <a:schemeClr val="tx1">
                    <a:lumMod val="75000"/>
                    <a:lumOff val="25000"/>
                  </a:schemeClr>
                </a:solidFill>
              </a:rPr>
              <a:t>》</a:t>
            </a:r>
            <a:r>
              <a:rPr lang="zh-CN" altLang="en-US" sz="2000" dirty="0">
                <a:solidFill>
                  <a:schemeClr val="tx1">
                    <a:lumMod val="75000"/>
                    <a:lumOff val="25000"/>
                  </a:schemeClr>
                </a:solidFill>
              </a:rPr>
              <a:t>制定</a:t>
            </a:r>
            <a:r>
              <a:rPr lang="zh-CN" altLang="en-US" sz="2000" dirty="0" smtClean="0">
                <a:solidFill>
                  <a:schemeClr val="tx1">
                    <a:lumMod val="75000"/>
                    <a:lumOff val="25000"/>
                  </a:schemeClr>
                </a:solidFill>
              </a:rPr>
              <a:t>目的</a:t>
            </a:r>
            <a:r>
              <a:rPr lang="zh-CN" altLang="en-US" sz="2000" dirty="0">
                <a:solidFill>
                  <a:schemeClr val="tx1">
                    <a:lumMod val="75000"/>
                    <a:lumOff val="25000"/>
                  </a:schemeClr>
                </a:solidFill>
              </a:rPr>
              <a:t>和</a:t>
            </a:r>
            <a:r>
              <a:rPr lang="zh-CN" altLang="en-US" sz="2000" dirty="0" smtClean="0">
                <a:solidFill>
                  <a:schemeClr val="tx1">
                    <a:lumMod val="75000"/>
                    <a:lumOff val="25000"/>
                  </a:schemeClr>
                </a:solidFill>
              </a:rPr>
              <a:t>意义</a:t>
            </a:r>
            <a:endParaRPr lang="zh-CN" altLang="en-US" sz="2000" dirty="0">
              <a:solidFill>
                <a:schemeClr val="tx1">
                  <a:lumMod val="75000"/>
                  <a:lumOff val="25000"/>
                </a:schemeClr>
              </a:solidFill>
            </a:endParaRPr>
          </a:p>
        </p:txBody>
      </p:sp>
      <p:sp>
        <p:nvSpPr>
          <p:cNvPr id="39" name="文本框 38"/>
          <p:cNvSpPr txBox="1"/>
          <p:nvPr/>
        </p:nvSpPr>
        <p:spPr>
          <a:xfrm>
            <a:off x="2377042" y="3297055"/>
            <a:ext cx="3605361" cy="400110"/>
          </a:xfrm>
          <a:prstGeom prst="rect">
            <a:avLst/>
          </a:prstGeom>
          <a:noFill/>
        </p:spPr>
        <p:txBody>
          <a:bodyPr wrap="square" rtlCol="0">
            <a:spAutoFit/>
          </a:bodyPr>
          <a:lstStyle/>
          <a:p>
            <a:r>
              <a:rPr lang="en-US" altLang="zh-CN" sz="2000" dirty="0" smtClean="0">
                <a:solidFill>
                  <a:schemeClr val="tx1">
                    <a:lumMod val="75000"/>
                    <a:lumOff val="25000"/>
                  </a:schemeClr>
                </a:solidFill>
              </a:rPr>
              <a:t>《</a:t>
            </a:r>
            <a:r>
              <a:rPr lang="zh-CN" altLang="en-US" sz="2000" dirty="0" smtClean="0">
                <a:solidFill>
                  <a:schemeClr val="tx1">
                    <a:lumMod val="75000"/>
                    <a:lumOff val="25000"/>
                  </a:schemeClr>
                </a:solidFill>
              </a:rPr>
              <a:t>规范</a:t>
            </a:r>
            <a:r>
              <a:rPr lang="en-US" altLang="zh-CN" sz="2000" dirty="0" smtClean="0">
                <a:solidFill>
                  <a:schemeClr val="tx1">
                    <a:lumMod val="75000"/>
                    <a:lumOff val="25000"/>
                  </a:schemeClr>
                </a:solidFill>
              </a:rPr>
              <a:t>》</a:t>
            </a:r>
            <a:r>
              <a:rPr lang="zh-CN" altLang="en-US" sz="2000" dirty="0">
                <a:solidFill>
                  <a:schemeClr val="tx1">
                    <a:lumMod val="75000"/>
                    <a:lumOff val="25000"/>
                  </a:schemeClr>
                </a:solidFill>
              </a:rPr>
              <a:t>制定</a:t>
            </a:r>
            <a:r>
              <a:rPr lang="zh-CN" altLang="en-US" sz="2000" dirty="0" smtClean="0">
                <a:solidFill>
                  <a:schemeClr val="tx1">
                    <a:lumMod val="75000"/>
                    <a:lumOff val="25000"/>
                  </a:schemeClr>
                </a:solidFill>
              </a:rPr>
              <a:t>背景</a:t>
            </a:r>
            <a:endParaRPr lang="zh-CN" altLang="en-US" sz="2000" dirty="0">
              <a:solidFill>
                <a:schemeClr val="tx1">
                  <a:lumMod val="75000"/>
                  <a:lumOff val="25000"/>
                </a:schemeClr>
              </a:solidFill>
            </a:endParaRPr>
          </a:p>
        </p:txBody>
      </p:sp>
      <p:sp>
        <p:nvSpPr>
          <p:cNvPr id="40" name="文本框 39"/>
          <p:cNvSpPr txBox="1"/>
          <p:nvPr/>
        </p:nvSpPr>
        <p:spPr>
          <a:xfrm>
            <a:off x="7769836" y="3284555"/>
            <a:ext cx="3730145" cy="400110"/>
          </a:xfrm>
          <a:prstGeom prst="rect">
            <a:avLst/>
          </a:prstGeom>
          <a:noFill/>
        </p:spPr>
        <p:txBody>
          <a:bodyPr wrap="square" rtlCol="0">
            <a:spAutoFit/>
          </a:bodyPr>
          <a:lstStyle/>
          <a:p>
            <a:r>
              <a:rPr lang="en-US" altLang="zh-CN" sz="2000" dirty="0">
                <a:solidFill>
                  <a:schemeClr val="tx1">
                    <a:lumMod val="75000"/>
                    <a:lumOff val="25000"/>
                  </a:schemeClr>
                </a:solidFill>
              </a:rPr>
              <a:t>《</a:t>
            </a:r>
            <a:r>
              <a:rPr lang="zh-CN" altLang="en-US" sz="2000" dirty="0">
                <a:solidFill>
                  <a:schemeClr val="tx1">
                    <a:lumMod val="75000"/>
                    <a:lumOff val="25000"/>
                  </a:schemeClr>
                </a:solidFill>
              </a:rPr>
              <a:t>规范</a:t>
            </a:r>
            <a:r>
              <a:rPr lang="en-US" altLang="zh-CN" sz="2000" dirty="0" smtClean="0">
                <a:solidFill>
                  <a:schemeClr val="tx1">
                    <a:lumMod val="75000"/>
                    <a:lumOff val="25000"/>
                  </a:schemeClr>
                </a:solidFill>
              </a:rPr>
              <a:t>》</a:t>
            </a:r>
            <a:r>
              <a:rPr lang="zh-CN" altLang="en-US" sz="2000" dirty="0" smtClean="0">
                <a:solidFill>
                  <a:schemeClr val="tx1">
                    <a:lumMod val="75000"/>
                    <a:lumOff val="25000"/>
                  </a:schemeClr>
                </a:solidFill>
              </a:rPr>
              <a:t>适用范围</a:t>
            </a:r>
            <a:endParaRPr lang="zh-CN" altLang="en-US" sz="2000" dirty="0">
              <a:solidFill>
                <a:schemeClr val="tx1">
                  <a:lumMod val="75000"/>
                  <a:lumOff val="25000"/>
                </a:schemeClr>
              </a:solidFill>
            </a:endParaRPr>
          </a:p>
        </p:txBody>
      </p:sp>
      <p:sp>
        <p:nvSpPr>
          <p:cNvPr id="41" name="文本框 40"/>
          <p:cNvSpPr txBox="1"/>
          <p:nvPr/>
        </p:nvSpPr>
        <p:spPr>
          <a:xfrm>
            <a:off x="7755322" y="4352062"/>
            <a:ext cx="3744659" cy="400110"/>
          </a:xfrm>
          <a:prstGeom prst="rect">
            <a:avLst/>
          </a:prstGeom>
          <a:noFill/>
        </p:spPr>
        <p:txBody>
          <a:bodyPr wrap="square" rtlCol="0">
            <a:spAutoFit/>
          </a:bodyPr>
          <a:lstStyle/>
          <a:p>
            <a:r>
              <a:rPr lang="en-US" altLang="zh-CN" sz="2000" dirty="0" smtClean="0">
                <a:solidFill>
                  <a:schemeClr val="tx1">
                    <a:lumMod val="75000"/>
                    <a:lumOff val="25000"/>
                  </a:schemeClr>
                </a:solidFill>
              </a:rPr>
              <a:t>《</a:t>
            </a:r>
            <a:r>
              <a:rPr lang="zh-CN" altLang="en-US" sz="2000" dirty="0" smtClean="0">
                <a:solidFill>
                  <a:schemeClr val="tx1">
                    <a:lumMod val="75000"/>
                    <a:lumOff val="25000"/>
                  </a:schemeClr>
                </a:solidFill>
              </a:rPr>
              <a:t>规范</a:t>
            </a:r>
            <a:r>
              <a:rPr lang="en-US" altLang="zh-CN" sz="2000" dirty="0" smtClean="0">
                <a:solidFill>
                  <a:schemeClr val="tx1">
                    <a:lumMod val="75000"/>
                    <a:lumOff val="25000"/>
                  </a:schemeClr>
                </a:solidFill>
              </a:rPr>
              <a:t>》</a:t>
            </a:r>
            <a:r>
              <a:rPr lang="zh-CN" altLang="en-US" sz="2000" dirty="0" smtClean="0">
                <a:solidFill>
                  <a:schemeClr val="tx1">
                    <a:lumMod val="75000"/>
                    <a:lumOff val="25000"/>
                  </a:schemeClr>
                </a:solidFill>
              </a:rPr>
              <a:t>主要内容</a:t>
            </a:r>
            <a:endParaRPr lang="zh-CN" altLang="en-US" sz="2000" dirty="0">
              <a:solidFill>
                <a:schemeClr val="tx1">
                  <a:lumMod val="75000"/>
                  <a:lumOff val="25000"/>
                </a:schemeClr>
              </a:solidFill>
            </a:endParaRPr>
          </a:p>
        </p:txBody>
      </p:sp>
      <p:sp>
        <p:nvSpPr>
          <p:cNvPr id="42" name="文本框 41"/>
          <p:cNvSpPr txBox="1"/>
          <p:nvPr/>
        </p:nvSpPr>
        <p:spPr>
          <a:xfrm>
            <a:off x="1507422" y="2252634"/>
            <a:ext cx="671317" cy="461665"/>
          </a:xfrm>
          <a:prstGeom prst="rect">
            <a:avLst/>
          </a:prstGeom>
          <a:noFill/>
        </p:spPr>
        <p:txBody>
          <a:bodyPr wrap="square" rtlCol="0">
            <a:spAutoFit/>
          </a:bodyPr>
          <a:lstStyle/>
          <a:p>
            <a:r>
              <a:rPr lang="zh-CN" altLang="en-US" sz="2400" b="1" dirty="0" smtClean="0">
                <a:solidFill>
                  <a:schemeClr val="bg1"/>
                </a:solidFill>
              </a:rPr>
              <a:t>一</a:t>
            </a:r>
            <a:endParaRPr lang="zh-CN" altLang="en-US" sz="2400" b="1" dirty="0">
              <a:solidFill>
                <a:schemeClr val="bg1"/>
              </a:solidFill>
            </a:endParaRPr>
          </a:p>
        </p:txBody>
      </p:sp>
      <p:sp>
        <p:nvSpPr>
          <p:cNvPr id="43" name="文本框 42"/>
          <p:cNvSpPr txBox="1"/>
          <p:nvPr/>
        </p:nvSpPr>
        <p:spPr>
          <a:xfrm>
            <a:off x="1507422" y="3228570"/>
            <a:ext cx="671317" cy="461665"/>
          </a:xfrm>
          <a:prstGeom prst="rect">
            <a:avLst/>
          </a:prstGeom>
          <a:noFill/>
        </p:spPr>
        <p:txBody>
          <a:bodyPr wrap="square" rtlCol="0">
            <a:spAutoFit/>
          </a:bodyPr>
          <a:lstStyle/>
          <a:p>
            <a:r>
              <a:rPr lang="zh-CN" altLang="en-US" sz="2400" b="1" dirty="0" smtClean="0">
                <a:solidFill>
                  <a:schemeClr val="bg1"/>
                </a:solidFill>
              </a:rPr>
              <a:t>二</a:t>
            </a:r>
            <a:endParaRPr lang="zh-CN" altLang="en-US" sz="2400" b="1" dirty="0">
              <a:solidFill>
                <a:schemeClr val="bg1"/>
              </a:solidFill>
            </a:endParaRPr>
          </a:p>
        </p:txBody>
      </p:sp>
      <p:sp>
        <p:nvSpPr>
          <p:cNvPr id="44" name="文本框 43"/>
          <p:cNvSpPr txBox="1"/>
          <p:nvPr/>
        </p:nvSpPr>
        <p:spPr>
          <a:xfrm>
            <a:off x="1507422" y="4348106"/>
            <a:ext cx="671317" cy="461665"/>
          </a:xfrm>
          <a:prstGeom prst="rect">
            <a:avLst/>
          </a:prstGeom>
          <a:noFill/>
        </p:spPr>
        <p:txBody>
          <a:bodyPr wrap="square" rtlCol="0">
            <a:spAutoFit/>
          </a:bodyPr>
          <a:lstStyle/>
          <a:p>
            <a:r>
              <a:rPr lang="zh-CN" altLang="en-US" sz="2400" b="1" dirty="0" smtClean="0">
                <a:solidFill>
                  <a:schemeClr val="bg1"/>
                </a:solidFill>
              </a:rPr>
              <a:t>三</a:t>
            </a:r>
            <a:endParaRPr lang="zh-CN" altLang="en-US" sz="2400" b="1" dirty="0">
              <a:solidFill>
                <a:schemeClr val="bg1"/>
              </a:solidFill>
            </a:endParaRPr>
          </a:p>
        </p:txBody>
      </p:sp>
      <p:grpSp>
        <p:nvGrpSpPr>
          <p:cNvPr id="3" name="组合 2"/>
          <p:cNvGrpSpPr/>
          <p:nvPr/>
        </p:nvGrpSpPr>
        <p:grpSpPr>
          <a:xfrm>
            <a:off x="6967273" y="2196362"/>
            <a:ext cx="687807" cy="569627"/>
            <a:chOff x="7497771" y="1378965"/>
            <a:chExt cx="687807" cy="569627"/>
          </a:xfrm>
        </p:grpSpPr>
        <p:sp>
          <p:nvSpPr>
            <p:cNvPr id="28" name="矩形 27"/>
            <p:cNvSpPr/>
            <p:nvPr/>
          </p:nvSpPr>
          <p:spPr>
            <a:xfrm>
              <a:off x="7497771" y="1378965"/>
              <a:ext cx="569627" cy="569627"/>
            </a:xfrm>
            <a:prstGeom prst="rect">
              <a:avLst/>
            </a:prstGeom>
            <a:solidFill>
              <a:srgbClr val="EAB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p:cNvSpPr txBox="1"/>
            <p:nvPr/>
          </p:nvSpPr>
          <p:spPr>
            <a:xfrm>
              <a:off x="7514261" y="1477052"/>
              <a:ext cx="671317" cy="461665"/>
            </a:xfrm>
            <a:prstGeom prst="rect">
              <a:avLst/>
            </a:prstGeom>
            <a:noFill/>
          </p:spPr>
          <p:txBody>
            <a:bodyPr wrap="square" rtlCol="0">
              <a:spAutoFit/>
            </a:bodyPr>
            <a:lstStyle/>
            <a:p>
              <a:r>
                <a:rPr lang="zh-CN" altLang="en-US" sz="2400" b="1" dirty="0" smtClean="0">
                  <a:solidFill>
                    <a:schemeClr val="bg1"/>
                  </a:solidFill>
                </a:rPr>
                <a:t>四</a:t>
              </a:r>
              <a:endParaRPr lang="zh-CN" altLang="en-US" sz="2400" b="1" dirty="0">
                <a:solidFill>
                  <a:schemeClr val="bg1"/>
                </a:solidFill>
              </a:endParaRPr>
            </a:p>
          </p:txBody>
        </p:sp>
      </p:grpSp>
      <p:grpSp>
        <p:nvGrpSpPr>
          <p:cNvPr id="6" name="组合 5"/>
          <p:cNvGrpSpPr/>
          <p:nvPr/>
        </p:nvGrpSpPr>
        <p:grpSpPr>
          <a:xfrm>
            <a:off x="7008176" y="3240783"/>
            <a:ext cx="675999" cy="569627"/>
            <a:chOff x="7499468" y="1879502"/>
            <a:chExt cx="675999" cy="569627"/>
          </a:xfrm>
        </p:grpSpPr>
        <p:sp>
          <p:nvSpPr>
            <p:cNvPr id="29" name="矩形 28"/>
            <p:cNvSpPr/>
            <p:nvPr/>
          </p:nvSpPr>
          <p:spPr>
            <a:xfrm>
              <a:off x="7499468" y="1879502"/>
              <a:ext cx="569627" cy="5696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p:cNvSpPr txBox="1"/>
            <p:nvPr/>
          </p:nvSpPr>
          <p:spPr>
            <a:xfrm>
              <a:off x="7504150" y="1918740"/>
              <a:ext cx="671317" cy="461665"/>
            </a:xfrm>
            <a:prstGeom prst="rect">
              <a:avLst/>
            </a:prstGeom>
            <a:noFill/>
          </p:spPr>
          <p:txBody>
            <a:bodyPr wrap="square" rtlCol="0">
              <a:spAutoFit/>
            </a:bodyPr>
            <a:lstStyle/>
            <a:p>
              <a:r>
                <a:rPr lang="zh-CN" altLang="en-US" sz="2400" b="1" dirty="0" smtClean="0">
                  <a:solidFill>
                    <a:schemeClr val="bg1"/>
                  </a:solidFill>
                </a:rPr>
                <a:t>五</a:t>
              </a:r>
              <a:endParaRPr lang="zh-CN" altLang="en-US" sz="2400" b="1" dirty="0">
                <a:solidFill>
                  <a:schemeClr val="bg1"/>
                </a:solidFill>
              </a:endParaRPr>
            </a:p>
          </p:txBody>
        </p:sp>
      </p:grpSp>
      <p:cxnSp>
        <p:nvCxnSpPr>
          <p:cNvPr id="5" name="直接连接符 4"/>
          <p:cNvCxnSpPr/>
          <p:nvPr/>
        </p:nvCxnSpPr>
        <p:spPr>
          <a:xfrm>
            <a:off x="1054717" y="2225860"/>
            <a:ext cx="0" cy="265680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6698740" y="2210804"/>
            <a:ext cx="0" cy="2655155"/>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50" name="组合 49"/>
          <p:cNvGrpSpPr/>
          <p:nvPr/>
        </p:nvGrpSpPr>
        <p:grpSpPr>
          <a:xfrm>
            <a:off x="7008176" y="4310414"/>
            <a:ext cx="687807" cy="569627"/>
            <a:chOff x="7497771" y="1378965"/>
            <a:chExt cx="687807" cy="569627"/>
          </a:xfrm>
        </p:grpSpPr>
        <p:sp>
          <p:nvSpPr>
            <p:cNvPr id="51" name="矩形 50"/>
            <p:cNvSpPr/>
            <p:nvPr/>
          </p:nvSpPr>
          <p:spPr>
            <a:xfrm>
              <a:off x="7497771" y="1378965"/>
              <a:ext cx="569627" cy="569627"/>
            </a:xfrm>
            <a:prstGeom prst="rect">
              <a:avLst/>
            </a:prstGeom>
            <a:solidFill>
              <a:srgbClr val="EAB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44"/>
            <p:cNvSpPr txBox="1"/>
            <p:nvPr/>
          </p:nvSpPr>
          <p:spPr>
            <a:xfrm>
              <a:off x="7514261" y="1477052"/>
              <a:ext cx="671317" cy="461665"/>
            </a:xfrm>
            <a:prstGeom prst="rect">
              <a:avLst/>
            </a:prstGeom>
            <a:noFill/>
          </p:spPr>
          <p:txBody>
            <a:bodyPr wrap="square" rtlCol="0">
              <a:spAutoFit/>
            </a:bodyPr>
            <a:lstStyle/>
            <a:p>
              <a:r>
                <a:rPr lang="zh-CN" altLang="en-US" sz="2400" b="1" dirty="0" smtClean="0">
                  <a:solidFill>
                    <a:schemeClr val="bg1"/>
                  </a:solidFill>
                </a:rPr>
                <a:t>六</a:t>
              </a:r>
              <a:endParaRPr lang="zh-CN" altLang="en-US" sz="2400" b="1" dirty="0">
                <a:solidFill>
                  <a:schemeClr val="bg1"/>
                </a:solidFill>
              </a:endParaRPr>
            </a:p>
          </p:txBody>
        </p:sp>
      </p:grpSp>
      <p:sp>
        <p:nvSpPr>
          <p:cNvPr id="32" name="文本框 35"/>
          <p:cNvSpPr txBox="1"/>
          <p:nvPr/>
        </p:nvSpPr>
        <p:spPr>
          <a:xfrm>
            <a:off x="2443860" y="4417976"/>
            <a:ext cx="4242053" cy="400110"/>
          </a:xfrm>
          <a:prstGeom prst="rect">
            <a:avLst/>
          </a:prstGeom>
          <a:noFill/>
        </p:spPr>
        <p:txBody>
          <a:bodyPr wrap="square" rtlCol="0">
            <a:spAutoFit/>
          </a:bodyPr>
          <a:lstStyle/>
          <a:p>
            <a:r>
              <a:rPr lang="zh-CN" altLang="en-US" sz="2000" dirty="0" smtClean="0">
                <a:solidFill>
                  <a:schemeClr val="tx1">
                    <a:lumMod val="75000"/>
                    <a:lumOff val="25000"/>
                  </a:schemeClr>
                </a:solidFill>
              </a:rPr>
              <a:t>化工实验室</a:t>
            </a:r>
            <a:r>
              <a:rPr lang="zh-CN" altLang="en-US" sz="2000" dirty="0">
                <a:solidFill>
                  <a:schemeClr val="tx1">
                    <a:lumMod val="75000"/>
                    <a:lumOff val="25000"/>
                  </a:schemeClr>
                </a:solidFill>
              </a:rPr>
              <a:t>与</a:t>
            </a:r>
            <a:r>
              <a:rPr lang="zh-CN" altLang="en-US" sz="2000" dirty="0" smtClean="0">
                <a:solidFill>
                  <a:schemeClr val="tx1">
                    <a:lumMod val="75000"/>
                    <a:lumOff val="25000"/>
                  </a:schemeClr>
                </a:solidFill>
              </a:rPr>
              <a:t>化学实验室的不同点</a:t>
            </a:r>
            <a:endParaRPr lang="zh-CN" altLang="en-US" sz="2000" dirty="0">
              <a:solidFill>
                <a:schemeClr val="tx1">
                  <a:lumMod val="75000"/>
                  <a:lumOff val="25000"/>
                </a:schemeClr>
              </a:solidFill>
            </a:endParaRPr>
          </a:p>
        </p:txBody>
      </p:sp>
    </p:spTree>
    <p:extLst>
      <p:ext uri="{BB962C8B-B14F-4D97-AF65-F5344CB8AC3E}">
        <p14:creationId xmlns:p14="http://schemas.microsoft.com/office/powerpoint/2010/main" val="1374011103"/>
      </p:ext>
    </p:extLst>
  </p:cSld>
  <p:clrMapOvr>
    <a:masterClrMapping/>
  </p:clrMapOvr>
  <p:transition spd="slow" advTm="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357185" y="228616"/>
            <a:ext cx="7169029" cy="621132"/>
          </a:xfrm>
          <a:prstGeom prst="rect">
            <a:avLst/>
          </a:prstGeom>
        </p:spPr>
        <p:txBody>
          <a:bodyPr>
            <a:noAutofit/>
          </a:bodyPr>
          <a:lstStyle/>
          <a:p>
            <a:pPr>
              <a:lnSpc>
                <a:spcPct val="130000"/>
              </a:lnSpc>
            </a:pPr>
            <a:r>
              <a:rPr lang="en-US" altLang="zh-CN" sz="3200" kern="2200" dirty="0" smtClean="0">
                <a:cs typeface="+mn-ea"/>
                <a:sym typeface="+mn-lt"/>
              </a:rPr>
              <a:t>《</a:t>
            </a:r>
            <a:r>
              <a:rPr lang="zh-CN" altLang="en-US" sz="3200" kern="2200" dirty="0" smtClean="0">
                <a:cs typeface="+mn-ea"/>
                <a:sym typeface="+mn-lt"/>
              </a:rPr>
              <a:t>规范</a:t>
            </a:r>
            <a:r>
              <a:rPr lang="en-US" altLang="zh-CN" sz="3200" kern="2200" dirty="0" smtClean="0">
                <a:cs typeface="+mn-ea"/>
                <a:sym typeface="+mn-lt"/>
              </a:rPr>
              <a:t>》</a:t>
            </a:r>
            <a:r>
              <a:rPr lang="zh-CN" altLang="en-US" sz="3200" kern="2200" dirty="0">
                <a:cs typeface="+mn-ea"/>
                <a:sym typeface="+mn-lt"/>
              </a:rPr>
              <a:t>简介</a:t>
            </a:r>
          </a:p>
        </p:txBody>
      </p:sp>
      <p:cxnSp>
        <p:nvCxnSpPr>
          <p:cNvPr id="23" name="直接连接符 22"/>
          <p:cNvCxnSpPr/>
          <p:nvPr/>
        </p:nvCxnSpPr>
        <p:spPr>
          <a:xfrm>
            <a:off x="-8273" y="1061170"/>
            <a:ext cx="1218751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5526" y="1026664"/>
            <a:ext cx="2993809" cy="0"/>
          </a:xfrm>
          <a:prstGeom prst="line">
            <a:avLst/>
          </a:prstGeom>
          <a:ln w="98425">
            <a:solidFill>
              <a:srgbClr val="C00000"/>
            </a:solidFill>
          </a:ln>
        </p:spPr>
        <p:style>
          <a:lnRef idx="1">
            <a:schemeClr val="accent1"/>
          </a:lnRef>
          <a:fillRef idx="0">
            <a:schemeClr val="accent1"/>
          </a:fillRef>
          <a:effectRef idx="0">
            <a:schemeClr val="accent1"/>
          </a:effectRef>
          <a:fontRef idx="minor">
            <a:schemeClr val="tx1"/>
          </a:fontRef>
        </p:style>
      </p:cxnSp>
      <p:sp>
        <p:nvSpPr>
          <p:cNvPr id="46" name="文本框 2"/>
          <p:cNvSpPr txBox="1"/>
          <p:nvPr/>
        </p:nvSpPr>
        <p:spPr>
          <a:xfrm>
            <a:off x="805343" y="1721200"/>
            <a:ext cx="5294207" cy="4247317"/>
          </a:xfrm>
          <a:prstGeom prst="rect">
            <a:avLst/>
          </a:prstGeom>
          <a:noFill/>
        </p:spPr>
        <p:txBody>
          <a:bodyPr wrap="square" rtlCol="0" anchor="t">
            <a:spAutoFit/>
          </a:bodyPr>
          <a:lstStyle/>
          <a:p>
            <a:pPr eaLnBrk="1" latinLnBrk="0" hangingPunct="1">
              <a:lnSpc>
                <a:spcPct val="150000"/>
              </a:lnSpc>
              <a:spcBef>
                <a:spcPts val="0"/>
              </a:spcBef>
            </a:pPr>
            <a:r>
              <a:rPr lang="en-US" altLang="zh-CN" dirty="0"/>
              <a:t>        </a:t>
            </a:r>
            <a:r>
              <a:rPr lang="zh-CN" altLang="en-US" dirty="0"/>
              <a:t>《化学化工实验室安全管理规范》</a:t>
            </a:r>
            <a:r>
              <a:rPr lang="en-US" altLang="zh-CN" dirty="0">
                <a:sym typeface="+mn-ea"/>
              </a:rPr>
              <a:t>T/CCSAS 005—2019</a:t>
            </a:r>
            <a:r>
              <a:rPr lang="zh-CN" altLang="en-US" dirty="0" smtClean="0"/>
              <a:t>（Safety </a:t>
            </a:r>
            <a:r>
              <a:rPr lang="en-US" altLang="zh-CN" dirty="0" smtClean="0"/>
              <a:t>m</a:t>
            </a:r>
            <a:r>
              <a:rPr lang="zh-CN" altLang="en-US" dirty="0" smtClean="0"/>
              <a:t>anagement </a:t>
            </a:r>
            <a:r>
              <a:rPr lang="en-US" altLang="zh-CN" dirty="0"/>
              <a:t>g</a:t>
            </a:r>
            <a:r>
              <a:rPr lang="zh-CN" altLang="en-US" dirty="0" smtClean="0"/>
              <a:t>uidelines </a:t>
            </a:r>
            <a:r>
              <a:rPr lang="zh-CN" altLang="en-US" dirty="0"/>
              <a:t>for </a:t>
            </a:r>
            <a:r>
              <a:rPr lang="en-US" altLang="zh-CN" dirty="0" smtClean="0"/>
              <a:t>c</a:t>
            </a:r>
            <a:r>
              <a:rPr lang="zh-CN" altLang="en-US" dirty="0" smtClean="0"/>
              <a:t>hemistry </a:t>
            </a:r>
            <a:r>
              <a:rPr lang="zh-CN" altLang="en-US" dirty="0"/>
              <a:t>and </a:t>
            </a:r>
            <a:r>
              <a:rPr lang="en-US" altLang="zh-CN" dirty="0" smtClean="0"/>
              <a:t>c</a:t>
            </a:r>
            <a:r>
              <a:rPr lang="zh-CN" altLang="en-US" dirty="0" smtClean="0"/>
              <a:t>hemical </a:t>
            </a:r>
            <a:r>
              <a:rPr lang="en-US" altLang="zh-CN" dirty="0"/>
              <a:t>e</a:t>
            </a:r>
            <a:r>
              <a:rPr lang="zh-CN" altLang="en-US" dirty="0" smtClean="0"/>
              <a:t>ngineering </a:t>
            </a:r>
            <a:r>
              <a:rPr lang="en-US" altLang="zh-CN" dirty="0"/>
              <a:t>l</a:t>
            </a:r>
            <a:r>
              <a:rPr lang="zh-CN" altLang="en-US" dirty="0" smtClean="0"/>
              <a:t>aboratories</a:t>
            </a:r>
            <a:r>
              <a:rPr lang="zh-CN" altLang="en-US" dirty="0"/>
              <a:t>）</a:t>
            </a:r>
            <a:r>
              <a:rPr lang="zh-CN" altLang="en-US" dirty="0" smtClean="0"/>
              <a:t>是</a:t>
            </a:r>
            <a:r>
              <a:rPr lang="en-US" altLang="zh-CN" dirty="0" smtClean="0"/>
              <a:t>“</a:t>
            </a:r>
            <a:r>
              <a:rPr lang="zh-CN" altLang="en-US" dirty="0" smtClean="0"/>
              <a:t>中国</a:t>
            </a:r>
            <a:r>
              <a:rPr lang="zh-CN" altLang="en-US" dirty="0"/>
              <a:t>化学品安全协会</a:t>
            </a:r>
            <a:r>
              <a:rPr lang="en-US" altLang="zh-CN" dirty="0"/>
              <a:t>”2019-12-30 </a:t>
            </a:r>
            <a:r>
              <a:rPr lang="en-US" altLang="zh-CN" dirty="0" err="1"/>
              <a:t>发布</a:t>
            </a:r>
            <a:r>
              <a:rPr lang="zh-CN" altLang="en-US" dirty="0"/>
              <a:t>的</a:t>
            </a:r>
            <a:r>
              <a:rPr lang="en-US" altLang="zh-CN" dirty="0" err="1">
                <a:sym typeface="+mn-ea"/>
              </a:rPr>
              <a:t>团体标准</a:t>
            </a:r>
            <a:r>
              <a:rPr lang="zh-CN" altLang="en-US" dirty="0">
                <a:sym typeface="+mn-ea"/>
              </a:rPr>
              <a:t>，于</a:t>
            </a:r>
            <a:r>
              <a:rPr lang="en-US" altLang="zh-CN" dirty="0"/>
              <a:t>2020-02-01 </a:t>
            </a:r>
            <a:r>
              <a:rPr lang="en-US" altLang="zh-CN" dirty="0" err="1"/>
              <a:t>实施</a:t>
            </a:r>
            <a:r>
              <a:rPr lang="zh-CN" altLang="en-US" dirty="0"/>
              <a:t>。</a:t>
            </a:r>
          </a:p>
          <a:p>
            <a:pPr eaLnBrk="1" latinLnBrk="0" hangingPunct="1">
              <a:lnSpc>
                <a:spcPct val="150000"/>
              </a:lnSpc>
              <a:spcBef>
                <a:spcPts val="0"/>
              </a:spcBef>
            </a:pPr>
            <a:r>
              <a:rPr lang="zh-CN" altLang="en-US" dirty="0"/>
              <a:t>       本标准起草单位主要有：天津大学、清华大学、中国石油大学（华东）、中国安全生产科学研究院、应急管理部化学品登记中心、中石化石油化工科学研究院、浙江巨化股份有限公司、天津普恒康泰科技有限公司、中国化学品安全协会。</a:t>
            </a:r>
          </a:p>
        </p:txBody>
      </p:sp>
      <p:pic>
        <p:nvPicPr>
          <p:cNvPr id="48" name="图片 47"/>
          <p:cNvPicPr>
            <a:picLocks noChangeAspect="1"/>
          </p:cNvPicPr>
          <p:nvPr/>
        </p:nvPicPr>
        <p:blipFill rotWithShape="1">
          <a:blip r:embed="rId3" cstate="screen">
            <a:extLst>
              <a:ext uri="{28A0092B-C50C-407E-A947-70E740481C1C}">
                <a14:useLocalDpi xmlns:a14="http://schemas.microsoft.com/office/drawing/2010/main" val="0"/>
              </a:ext>
            </a:extLst>
          </a:blip>
          <a:srcRect l="299" t="4656" r="-299" b="2540"/>
          <a:stretch/>
        </p:blipFill>
        <p:spPr>
          <a:xfrm>
            <a:off x="6893164" y="1526000"/>
            <a:ext cx="3822358" cy="5016421"/>
          </a:xfrm>
          <a:prstGeom prst="rect">
            <a:avLst/>
          </a:prstGeom>
        </p:spPr>
      </p:pic>
    </p:spTree>
    <p:extLst>
      <p:ext uri="{BB962C8B-B14F-4D97-AF65-F5344CB8AC3E}">
        <p14:creationId xmlns:p14="http://schemas.microsoft.com/office/powerpoint/2010/main" val="501649694"/>
      </p:ext>
    </p:extLst>
  </p:cSld>
  <p:clrMapOvr>
    <a:masterClrMapping/>
  </p:clrMapOvr>
  <p:transition spd="slow" advTm="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91281" y="1430516"/>
            <a:ext cx="10669185" cy="3872660"/>
          </a:xfrm>
          <a:prstGeom prst="rect">
            <a:avLst/>
          </a:prstGeom>
        </p:spPr>
        <p:txBody>
          <a:bodyPr>
            <a:spAutoFit/>
          </a:bodyPr>
          <a:lstStyle/>
          <a:p>
            <a:pPr algn="just">
              <a:lnSpc>
                <a:spcPts val="3188"/>
              </a:lnSpc>
              <a:spcBef>
                <a:spcPts val="598"/>
              </a:spcBef>
              <a:spcAft>
                <a:spcPts val="598"/>
              </a:spcAft>
              <a:defRPr/>
            </a:pPr>
            <a:r>
              <a:rPr lang="zh-CN" altLang="en-US" sz="2391" kern="10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二、</a:t>
            </a:r>
            <a:r>
              <a:rPr lang="zh-CN" altLang="zh-CN" sz="2391" kern="10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行政法规</a:t>
            </a:r>
          </a:p>
          <a:p>
            <a:pPr algn="just">
              <a:lnSpc>
                <a:spcPts val="3188"/>
              </a:lnSpc>
              <a:spcBef>
                <a:spcPts val="598"/>
              </a:spcBef>
              <a:spcAft>
                <a:spcPts val="598"/>
              </a:spcAft>
              <a:buSzPts val="1200"/>
              <a:defRPr/>
            </a:pPr>
            <a:r>
              <a:rPr lang="en-US" altLang="zh-CN" sz="2191" kern="100" dirty="0">
                <a:latin typeface="微软雅黑" panose="020B0503020204020204" pitchFamily="34" charset="-122"/>
                <a:ea typeface="微软雅黑" panose="020B0503020204020204" pitchFamily="34" charset="-122"/>
                <a:cs typeface="Times New Roman" panose="02020603050405020304" pitchFamily="18" charset="0"/>
              </a:rPr>
              <a:t>1. </a:t>
            </a:r>
            <a:r>
              <a:rPr lang="zh-CN" altLang="zh-CN" sz="2191" kern="100" dirty="0">
                <a:latin typeface="微软雅黑" panose="020B0503020204020204" pitchFamily="34" charset="-122"/>
                <a:ea typeface="微软雅黑" panose="020B0503020204020204" pitchFamily="34" charset="-122"/>
                <a:cs typeface="Times New Roman" panose="02020603050405020304" pitchFamily="18" charset="0"/>
              </a:rPr>
              <a:t>中共中央办公厅 国务院办公厅关于全面加强危险化学品安全生产工作的意见</a:t>
            </a:r>
          </a:p>
          <a:p>
            <a:pPr algn="just">
              <a:lnSpc>
                <a:spcPts val="3188"/>
              </a:lnSpc>
              <a:spcBef>
                <a:spcPts val="598"/>
              </a:spcBef>
              <a:spcAft>
                <a:spcPts val="598"/>
              </a:spcAft>
              <a:buSzPts val="1200"/>
              <a:defRPr/>
            </a:pPr>
            <a:r>
              <a:rPr lang="en-US" altLang="zh-CN" sz="2191" kern="100" dirty="0">
                <a:latin typeface="微软雅黑" panose="020B0503020204020204" pitchFamily="34" charset="-122"/>
                <a:ea typeface="微软雅黑" panose="020B0503020204020204" pitchFamily="34" charset="-122"/>
                <a:cs typeface="Times New Roman" panose="02020603050405020304" pitchFamily="18" charset="0"/>
              </a:rPr>
              <a:t>2. </a:t>
            </a:r>
            <a:r>
              <a:rPr lang="zh-CN" altLang="zh-CN" sz="2191" kern="100" dirty="0">
                <a:latin typeface="微软雅黑" panose="020B0503020204020204" pitchFamily="34" charset="-122"/>
                <a:ea typeface="微软雅黑" panose="020B0503020204020204" pitchFamily="34" charset="-122"/>
                <a:cs typeface="Times New Roman" panose="02020603050405020304" pitchFamily="18" charset="0"/>
              </a:rPr>
              <a:t>生产安全事故应急条例（国务院令第</a:t>
            </a:r>
            <a:r>
              <a:rPr lang="en-US" altLang="zh-CN" sz="2191" kern="100" dirty="0">
                <a:latin typeface="微软雅黑" panose="020B0503020204020204" pitchFamily="34" charset="-122"/>
                <a:ea typeface="微软雅黑" panose="020B0503020204020204" pitchFamily="34" charset="-122"/>
                <a:cs typeface="Times New Roman" panose="02020603050405020304" pitchFamily="18" charset="0"/>
              </a:rPr>
              <a:t>708</a:t>
            </a:r>
            <a:r>
              <a:rPr lang="zh-CN" altLang="zh-CN" sz="2191" kern="100" dirty="0">
                <a:latin typeface="微软雅黑" panose="020B0503020204020204" pitchFamily="34" charset="-122"/>
                <a:ea typeface="微软雅黑" panose="020B0503020204020204" pitchFamily="34" charset="-122"/>
                <a:cs typeface="Times New Roman" panose="02020603050405020304" pitchFamily="18" charset="0"/>
              </a:rPr>
              <a:t>号）</a:t>
            </a:r>
          </a:p>
          <a:p>
            <a:pPr algn="just">
              <a:lnSpc>
                <a:spcPts val="3188"/>
              </a:lnSpc>
              <a:spcBef>
                <a:spcPts val="598"/>
              </a:spcBef>
              <a:spcAft>
                <a:spcPts val="598"/>
              </a:spcAft>
              <a:buSzPts val="1200"/>
              <a:defRPr/>
            </a:pPr>
            <a:r>
              <a:rPr lang="en-US" altLang="zh-CN" sz="2191" kern="100" dirty="0">
                <a:latin typeface="微软雅黑" panose="020B0503020204020204" pitchFamily="34" charset="-122"/>
                <a:ea typeface="微软雅黑" panose="020B0503020204020204" pitchFamily="34" charset="-122"/>
                <a:cs typeface="Times New Roman" panose="02020603050405020304" pitchFamily="18" charset="0"/>
              </a:rPr>
              <a:t>3. </a:t>
            </a:r>
            <a:r>
              <a:rPr lang="zh-CN" altLang="zh-CN" sz="2191" kern="100" dirty="0">
                <a:latin typeface="微软雅黑" panose="020B0503020204020204" pitchFamily="34" charset="-122"/>
                <a:ea typeface="微软雅黑" panose="020B0503020204020204" pitchFamily="34" charset="-122"/>
                <a:cs typeface="Times New Roman" panose="02020603050405020304" pitchFamily="18" charset="0"/>
              </a:rPr>
              <a:t>关于推进安全生产领域改革发展的意见（中发〔</a:t>
            </a:r>
            <a:r>
              <a:rPr lang="en-US" altLang="zh-CN" sz="2191" kern="100" dirty="0">
                <a:latin typeface="微软雅黑" panose="020B0503020204020204" pitchFamily="34" charset="-122"/>
                <a:ea typeface="微软雅黑" panose="020B0503020204020204" pitchFamily="34" charset="-122"/>
                <a:cs typeface="Times New Roman" panose="02020603050405020304" pitchFamily="18" charset="0"/>
              </a:rPr>
              <a:t>2016</a:t>
            </a:r>
            <a:r>
              <a:rPr lang="zh-CN" altLang="zh-CN" sz="2191"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191" kern="100" dirty="0">
                <a:latin typeface="微软雅黑" panose="020B0503020204020204" pitchFamily="34" charset="-122"/>
                <a:ea typeface="微软雅黑" panose="020B0503020204020204" pitchFamily="34" charset="-122"/>
                <a:cs typeface="Times New Roman" panose="02020603050405020304" pitchFamily="18" charset="0"/>
              </a:rPr>
              <a:t>32</a:t>
            </a:r>
            <a:r>
              <a:rPr lang="zh-CN" altLang="zh-CN" sz="2191" kern="100" dirty="0">
                <a:latin typeface="微软雅黑" panose="020B0503020204020204" pitchFamily="34" charset="-122"/>
                <a:ea typeface="微软雅黑" panose="020B0503020204020204" pitchFamily="34" charset="-122"/>
                <a:cs typeface="Times New Roman" panose="02020603050405020304" pitchFamily="18" charset="0"/>
              </a:rPr>
              <a:t>号）</a:t>
            </a:r>
          </a:p>
          <a:p>
            <a:pPr algn="just">
              <a:lnSpc>
                <a:spcPts val="3188"/>
              </a:lnSpc>
              <a:spcBef>
                <a:spcPts val="598"/>
              </a:spcBef>
              <a:spcAft>
                <a:spcPts val="598"/>
              </a:spcAft>
              <a:buSzPts val="1200"/>
              <a:defRPr/>
            </a:pPr>
            <a:r>
              <a:rPr lang="en-US" altLang="zh-CN" sz="2191" kern="100" dirty="0">
                <a:latin typeface="微软雅黑" panose="020B0503020204020204" pitchFamily="34" charset="-122"/>
                <a:ea typeface="微软雅黑" panose="020B0503020204020204" pitchFamily="34" charset="-122"/>
                <a:cs typeface="Times New Roman" panose="02020603050405020304" pitchFamily="18" charset="0"/>
              </a:rPr>
              <a:t>4. </a:t>
            </a:r>
            <a:r>
              <a:rPr lang="zh-CN" altLang="zh-CN" sz="2191" kern="100" dirty="0">
                <a:latin typeface="微软雅黑" panose="020B0503020204020204" pitchFamily="34" charset="-122"/>
                <a:ea typeface="微软雅黑" panose="020B0503020204020204" pitchFamily="34" charset="-122"/>
                <a:cs typeface="Times New Roman" panose="02020603050405020304" pitchFamily="18" charset="0"/>
              </a:rPr>
              <a:t>危险化学品安全管理条例（国务院令第</a:t>
            </a:r>
            <a:r>
              <a:rPr lang="en-US" altLang="zh-CN" sz="2191" kern="100" dirty="0">
                <a:latin typeface="微软雅黑" panose="020B0503020204020204" pitchFamily="34" charset="-122"/>
                <a:ea typeface="微软雅黑" panose="020B0503020204020204" pitchFamily="34" charset="-122"/>
                <a:cs typeface="Times New Roman" panose="02020603050405020304" pitchFamily="18" charset="0"/>
              </a:rPr>
              <a:t>591</a:t>
            </a:r>
            <a:r>
              <a:rPr lang="zh-CN" altLang="zh-CN" sz="2191" kern="100" dirty="0">
                <a:latin typeface="微软雅黑" panose="020B0503020204020204" pitchFamily="34" charset="-122"/>
                <a:ea typeface="微软雅黑" panose="020B0503020204020204" pitchFamily="34" charset="-122"/>
                <a:cs typeface="Times New Roman" panose="02020603050405020304" pitchFamily="18" charset="0"/>
              </a:rPr>
              <a:t>号）【</a:t>
            </a:r>
            <a:r>
              <a:rPr lang="en-US" altLang="zh-CN" sz="2191" kern="100" dirty="0">
                <a:latin typeface="微软雅黑" panose="020B0503020204020204" pitchFamily="34" charset="-122"/>
                <a:ea typeface="微软雅黑" panose="020B0503020204020204" pitchFamily="34" charset="-122"/>
                <a:cs typeface="Times New Roman" panose="02020603050405020304" pitchFamily="18" charset="0"/>
              </a:rPr>
              <a:t>2013</a:t>
            </a:r>
            <a:r>
              <a:rPr lang="zh-CN" altLang="zh-CN" sz="2191" kern="100" dirty="0">
                <a:latin typeface="微软雅黑" panose="020B0503020204020204" pitchFamily="34" charset="-122"/>
                <a:ea typeface="微软雅黑" panose="020B0503020204020204" pitchFamily="34" charset="-122"/>
                <a:cs typeface="Times New Roman" panose="02020603050405020304" pitchFamily="18" charset="0"/>
              </a:rPr>
              <a:t>年修正】</a:t>
            </a:r>
          </a:p>
          <a:p>
            <a:pPr algn="just">
              <a:lnSpc>
                <a:spcPts val="3188"/>
              </a:lnSpc>
              <a:spcBef>
                <a:spcPts val="598"/>
              </a:spcBef>
              <a:spcAft>
                <a:spcPts val="598"/>
              </a:spcAft>
              <a:buSzPts val="1200"/>
              <a:defRPr/>
            </a:pPr>
            <a:r>
              <a:rPr lang="en-US" altLang="zh-CN" sz="2191" kern="100" dirty="0">
                <a:latin typeface="微软雅黑" panose="020B0503020204020204" pitchFamily="34" charset="-122"/>
                <a:ea typeface="微软雅黑" panose="020B0503020204020204" pitchFamily="34" charset="-122"/>
                <a:cs typeface="Times New Roman" panose="02020603050405020304" pitchFamily="18" charset="0"/>
              </a:rPr>
              <a:t>5. </a:t>
            </a:r>
            <a:r>
              <a:rPr lang="zh-CN" altLang="zh-CN" sz="2191" kern="100" dirty="0">
                <a:latin typeface="微软雅黑" panose="020B0503020204020204" pitchFamily="34" charset="-122"/>
                <a:ea typeface="微软雅黑" panose="020B0503020204020204" pitchFamily="34" charset="-122"/>
                <a:cs typeface="Times New Roman" panose="02020603050405020304" pitchFamily="18" charset="0"/>
              </a:rPr>
              <a:t>生产安全事故报告和调查处理条例（国务院令第</a:t>
            </a:r>
            <a:r>
              <a:rPr lang="en-US" altLang="zh-CN" sz="2191" kern="100" dirty="0">
                <a:latin typeface="微软雅黑" panose="020B0503020204020204" pitchFamily="34" charset="-122"/>
                <a:ea typeface="微软雅黑" panose="020B0503020204020204" pitchFamily="34" charset="-122"/>
                <a:cs typeface="Times New Roman" panose="02020603050405020304" pitchFamily="18" charset="0"/>
              </a:rPr>
              <a:t> 493 </a:t>
            </a:r>
            <a:r>
              <a:rPr lang="zh-CN" altLang="zh-CN" sz="2191" kern="100" dirty="0">
                <a:latin typeface="微软雅黑" panose="020B0503020204020204" pitchFamily="34" charset="-122"/>
                <a:ea typeface="微软雅黑" panose="020B0503020204020204" pitchFamily="34" charset="-122"/>
                <a:cs typeface="Times New Roman" panose="02020603050405020304" pitchFamily="18" charset="0"/>
              </a:rPr>
              <a:t>号）</a:t>
            </a:r>
          </a:p>
          <a:p>
            <a:pPr algn="just">
              <a:lnSpc>
                <a:spcPts val="3188"/>
              </a:lnSpc>
              <a:spcBef>
                <a:spcPts val="598"/>
              </a:spcBef>
              <a:spcAft>
                <a:spcPts val="598"/>
              </a:spcAft>
              <a:buSzPts val="1200"/>
              <a:defRPr/>
            </a:pPr>
            <a:r>
              <a:rPr lang="en-US" altLang="zh-CN" sz="2191" kern="100" dirty="0">
                <a:latin typeface="微软雅黑" panose="020B0503020204020204" pitchFamily="34" charset="-122"/>
                <a:ea typeface="微软雅黑" panose="020B0503020204020204" pitchFamily="34" charset="-122"/>
                <a:cs typeface="Times New Roman" panose="02020603050405020304" pitchFamily="18" charset="0"/>
              </a:rPr>
              <a:t>6. </a:t>
            </a:r>
            <a:r>
              <a:rPr lang="zh-CN" altLang="zh-CN" sz="2191" kern="100" dirty="0">
                <a:latin typeface="微软雅黑" panose="020B0503020204020204" pitchFamily="34" charset="-122"/>
                <a:ea typeface="微软雅黑" panose="020B0503020204020204" pitchFamily="34" charset="-122"/>
                <a:cs typeface="Times New Roman" panose="02020603050405020304" pitchFamily="18" charset="0"/>
              </a:rPr>
              <a:t>安全生产许可证条例（国务院令第</a:t>
            </a:r>
            <a:r>
              <a:rPr lang="en-US" altLang="zh-CN" sz="2191" kern="100" dirty="0">
                <a:latin typeface="微软雅黑" panose="020B0503020204020204" pitchFamily="34" charset="-122"/>
                <a:ea typeface="微软雅黑" panose="020B0503020204020204" pitchFamily="34" charset="-122"/>
                <a:cs typeface="Times New Roman" panose="02020603050405020304" pitchFamily="18" charset="0"/>
              </a:rPr>
              <a:t>397</a:t>
            </a:r>
            <a:r>
              <a:rPr lang="zh-CN" altLang="zh-CN" sz="2191" kern="100" dirty="0">
                <a:latin typeface="微软雅黑" panose="020B0503020204020204" pitchFamily="34" charset="-122"/>
                <a:ea typeface="微软雅黑" panose="020B0503020204020204" pitchFamily="34" charset="-122"/>
                <a:cs typeface="Times New Roman" panose="02020603050405020304" pitchFamily="18" charset="0"/>
              </a:rPr>
              <a:t>号）【</a:t>
            </a:r>
            <a:r>
              <a:rPr lang="en-US" altLang="zh-CN" sz="2191" kern="100" dirty="0">
                <a:latin typeface="微软雅黑" panose="020B0503020204020204" pitchFamily="34" charset="-122"/>
                <a:ea typeface="微软雅黑" panose="020B0503020204020204" pitchFamily="34" charset="-122"/>
                <a:cs typeface="Times New Roman" panose="02020603050405020304" pitchFamily="18" charset="0"/>
              </a:rPr>
              <a:t>2014</a:t>
            </a:r>
            <a:r>
              <a:rPr lang="zh-CN" altLang="zh-CN" sz="2191" kern="100" dirty="0">
                <a:latin typeface="微软雅黑" panose="020B0503020204020204" pitchFamily="34" charset="-122"/>
                <a:ea typeface="微软雅黑" panose="020B0503020204020204" pitchFamily="34" charset="-122"/>
                <a:cs typeface="Times New Roman" panose="02020603050405020304" pitchFamily="18" charset="0"/>
              </a:rPr>
              <a:t>年修正】</a:t>
            </a:r>
          </a:p>
        </p:txBody>
      </p:sp>
    </p:spTree>
    <p:extLst>
      <p:ext uri="{BB962C8B-B14F-4D97-AF65-F5344CB8AC3E}">
        <p14:creationId xmlns:p14="http://schemas.microsoft.com/office/powerpoint/2010/main" val="1759538210"/>
      </p:ext>
    </p:extLst>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357184" y="228616"/>
            <a:ext cx="3820921" cy="621132"/>
          </a:xfrm>
          <a:prstGeom prst="rect">
            <a:avLst/>
          </a:prstGeom>
        </p:spPr>
        <p:txBody>
          <a:bodyPr>
            <a:noAutofit/>
          </a:bodyPr>
          <a:lstStyle/>
          <a:p>
            <a:pPr>
              <a:lnSpc>
                <a:spcPct val="130000"/>
              </a:lnSpc>
            </a:pPr>
            <a:r>
              <a:rPr lang="en-US" altLang="zh-CN" sz="3200" kern="2200" dirty="0" smtClean="0">
                <a:cs typeface="+mn-ea"/>
                <a:sym typeface="+mn-lt"/>
              </a:rPr>
              <a:t>《</a:t>
            </a:r>
            <a:r>
              <a:rPr lang="zh-CN" altLang="en-US" sz="3200" kern="2200" dirty="0" smtClean="0">
                <a:cs typeface="+mn-ea"/>
                <a:sym typeface="+mn-lt"/>
              </a:rPr>
              <a:t>规范</a:t>
            </a:r>
            <a:r>
              <a:rPr lang="en-US" altLang="zh-CN" sz="3200" kern="2200" dirty="0" smtClean="0">
                <a:cs typeface="+mn-ea"/>
                <a:sym typeface="+mn-lt"/>
              </a:rPr>
              <a:t>》</a:t>
            </a:r>
            <a:r>
              <a:rPr lang="zh-CN" altLang="en-US" sz="3200" kern="2200" dirty="0">
                <a:cs typeface="+mn-ea"/>
                <a:sym typeface="+mn-lt"/>
              </a:rPr>
              <a:t>制定</a:t>
            </a:r>
            <a:r>
              <a:rPr lang="zh-CN" altLang="en-US" sz="3200" kern="2200" dirty="0" smtClean="0">
                <a:cs typeface="+mn-ea"/>
                <a:sym typeface="+mn-lt"/>
              </a:rPr>
              <a:t>背景</a:t>
            </a:r>
            <a:endParaRPr lang="zh-CN" altLang="en-US" sz="3200" kern="2200" dirty="0">
              <a:cs typeface="+mn-ea"/>
              <a:sym typeface="+mn-lt"/>
            </a:endParaRPr>
          </a:p>
        </p:txBody>
      </p:sp>
      <p:cxnSp>
        <p:nvCxnSpPr>
          <p:cNvPr id="23" name="直接连接符 22"/>
          <p:cNvCxnSpPr/>
          <p:nvPr/>
        </p:nvCxnSpPr>
        <p:spPr>
          <a:xfrm>
            <a:off x="-8273" y="1061170"/>
            <a:ext cx="1218751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5526" y="1026664"/>
            <a:ext cx="3823803" cy="0"/>
          </a:xfrm>
          <a:prstGeom prst="line">
            <a:avLst/>
          </a:prstGeom>
          <a:ln w="98425">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rotWithShape="1">
          <a:blip r:embed="rId3"/>
          <a:srcRect l="4584" r="2396"/>
          <a:stretch/>
        </p:blipFill>
        <p:spPr>
          <a:xfrm>
            <a:off x="7242772" y="2237718"/>
            <a:ext cx="3758164" cy="3712845"/>
          </a:xfrm>
          <a:prstGeom prst="rect">
            <a:avLst/>
          </a:prstGeom>
        </p:spPr>
      </p:pic>
      <p:sp>
        <p:nvSpPr>
          <p:cNvPr id="9" name="文本框 3"/>
          <p:cNvSpPr txBox="1"/>
          <p:nvPr/>
        </p:nvSpPr>
        <p:spPr>
          <a:xfrm>
            <a:off x="448934" y="1238890"/>
            <a:ext cx="5778500" cy="5444439"/>
          </a:xfrm>
          <a:prstGeom prst="rect">
            <a:avLst/>
          </a:prstGeom>
          <a:noFill/>
        </p:spPr>
        <p:txBody>
          <a:bodyPr wrap="square" rtlCol="0" anchor="t">
            <a:spAutoFit/>
          </a:bodyPr>
          <a:lstStyle/>
          <a:p>
            <a:pPr marL="285750" indent="-285750">
              <a:lnSpc>
                <a:spcPct val="150000"/>
              </a:lnSpc>
              <a:buFont typeface="Arial" pitchFamily="34" charset="0"/>
              <a:buChar char="•"/>
            </a:pPr>
            <a:r>
              <a:rPr lang="zh-CN" altLang="en-US" dirty="0"/>
              <a:t>2015年8月12日，天津滨海新区瑞海公司危险品仓库发生火灾爆炸。习总书记两度作出重要指示。他还要求：“各级党委和政府要坚决落实安全生产责任制，切实做到党政同责、一岗双责、失职追责。”这也是习总书记针对安全生产责任制，再次明确提出“党政同责、一岗双责”。</a:t>
            </a:r>
          </a:p>
          <a:p>
            <a:pPr marL="285750" indent="-285750">
              <a:lnSpc>
                <a:spcPct val="150000"/>
              </a:lnSpc>
              <a:buFont typeface="Arial" pitchFamily="34" charset="0"/>
              <a:buChar char="•"/>
            </a:pPr>
            <a:r>
              <a:rPr lang="zh-CN" altLang="en-US" dirty="0"/>
              <a:t>2016年1月，习近平对加强安全生产工作作出重要指示：</a:t>
            </a:r>
            <a:r>
              <a:rPr lang="en-US" altLang="zh-CN" dirty="0"/>
              <a:t>“血的教训警示我们，公共安全绝非小事，必须坚持安全发展，扎实落实安全生产责任制，堵塞各类安全漏洞，坚决遏制重特大事故频发势头，确保人民生命财产安全。”</a:t>
            </a:r>
          </a:p>
          <a:p>
            <a:pPr marL="285750" indent="-285750">
              <a:lnSpc>
                <a:spcPct val="150000"/>
              </a:lnSpc>
              <a:buFont typeface="Arial" pitchFamily="34" charset="0"/>
              <a:buChar char="•"/>
            </a:pPr>
            <a:r>
              <a:rPr lang="en-US" altLang="zh-CN" dirty="0"/>
              <a:t>2020-02-26 </a:t>
            </a:r>
            <a:r>
              <a:rPr lang="en-US" altLang="zh-CN" dirty="0" err="1" smtClean="0"/>
              <a:t>中共中央办公厅</a:t>
            </a:r>
            <a:r>
              <a:rPr lang="en-US" altLang="zh-CN" dirty="0" smtClean="0"/>
              <a:t> </a:t>
            </a:r>
            <a:r>
              <a:rPr lang="en-US" altLang="zh-CN" dirty="0" err="1" smtClean="0"/>
              <a:t>国务院办公厅印发</a:t>
            </a:r>
            <a:r>
              <a:rPr lang="en-US" altLang="zh-CN" dirty="0" err="1"/>
              <a:t>《关于全面加强危险化学品安全生产工作的意见</a:t>
            </a:r>
            <a:r>
              <a:rPr lang="en-US" altLang="zh-CN" dirty="0"/>
              <a:t>》</a:t>
            </a:r>
          </a:p>
        </p:txBody>
      </p:sp>
    </p:spTree>
    <p:extLst>
      <p:ext uri="{BB962C8B-B14F-4D97-AF65-F5344CB8AC3E}">
        <p14:creationId xmlns:p14="http://schemas.microsoft.com/office/powerpoint/2010/main" val="819485477"/>
      </p:ext>
    </p:extLst>
  </p:cSld>
  <p:clrMapOvr>
    <a:masterClrMapping/>
  </p:clrMapOvr>
  <p:transition spd="slow" advTm="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357185" y="228616"/>
            <a:ext cx="7169029" cy="621132"/>
          </a:xfrm>
          <a:prstGeom prst="rect">
            <a:avLst/>
          </a:prstGeom>
        </p:spPr>
        <p:txBody>
          <a:bodyPr>
            <a:noAutofit/>
          </a:bodyPr>
          <a:lstStyle/>
          <a:p>
            <a:r>
              <a:rPr lang="zh-CN" altLang="en-US" sz="3200" dirty="0"/>
              <a:t>习主席关于安全生产的指示</a:t>
            </a:r>
          </a:p>
        </p:txBody>
      </p:sp>
      <p:cxnSp>
        <p:nvCxnSpPr>
          <p:cNvPr id="23" name="直接连接符 22"/>
          <p:cNvCxnSpPr/>
          <p:nvPr/>
        </p:nvCxnSpPr>
        <p:spPr>
          <a:xfrm>
            <a:off x="-8273" y="1061170"/>
            <a:ext cx="1218751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5526" y="1026664"/>
            <a:ext cx="5455655" cy="0"/>
          </a:xfrm>
          <a:prstGeom prst="line">
            <a:avLst/>
          </a:prstGeom>
          <a:ln w="98425">
            <a:solidFill>
              <a:srgbClr val="C00000"/>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3"/>
          <a:stretch>
            <a:fillRect/>
          </a:stretch>
        </p:blipFill>
        <p:spPr>
          <a:xfrm>
            <a:off x="1341749" y="1061170"/>
            <a:ext cx="4125504" cy="3237231"/>
          </a:xfrm>
          <a:prstGeom prst="rect">
            <a:avLst/>
          </a:prstGeom>
        </p:spPr>
      </p:pic>
      <p:pic>
        <p:nvPicPr>
          <p:cNvPr id="6" name="图片 5"/>
          <p:cNvPicPr>
            <a:picLocks noChangeAspect="1"/>
          </p:cNvPicPr>
          <p:nvPr/>
        </p:nvPicPr>
        <p:blipFill>
          <a:blip r:embed="rId4"/>
          <a:stretch>
            <a:fillRect/>
          </a:stretch>
        </p:blipFill>
        <p:spPr>
          <a:xfrm>
            <a:off x="6411551" y="1135286"/>
            <a:ext cx="3659293" cy="3170555"/>
          </a:xfrm>
          <a:prstGeom prst="rect">
            <a:avLst/>
          </a:prstGeom>
        </p:spPr>
      </p:pic>
      <p:pic>
        <p:nvPicPr>
          <p:cNvPr id="7" name="图片 6"/>
          <p:cNvPicPr>
            <a:picLocks noChangeAspect="1"/>
          </p:cNvPicPr>
          <p:nvPr/>
        </p:nvPicPr>
        <p:blipFill>
          <a:blip r:embed="rId5"/>
          <a:stretch>
            <a:fillRect/>
          </a:stretch>
        </p:blipFill>
        <p:spPr>
          <a:xfrm>
            <a:off x="2727902" y="4291773"/>
            <a:ext cx="6107853" cy="2563495"/>
          </a:xfrm>
          <a:prstGeom prst="rect">
            <a:avLst/>
          </a:prstGeom>
        </p:spPr>
      </p:pic>
      <p:sp>
        <p:nvSpPr>
          <p:cNvPr id="10" name="标题 1"/>
          <p:cNvSpPr txBox="1">
            <a:spLocks/>
          </p:cNvSpPr>
          <p:nvPr/>
        </p:nvSpPr>
        <p:spPr>
          <a:xfrm>
            <a:off x="9318307" y="405532"/>
            <a:ext cx="2878385" cy="6211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30000"/>
              </a:lnSpc>
            </a:pPr>
            <a:r>
              <a:rPr lang="en-US" altLang="zh-CN" sz="2400" kern="2200" dirty="0" smtClean="0">
                <a:solidFill>
                  <a:schemeClr val="bg1">
                    <a:lumMod val="65000"/>
                  </a:schemeClr>
                </a:solidFill>
                <a:cs typeface="+mn-ea"/>
                <a:sym typeface="+mn-lt"/>
              </a:rPr>
              <a:t>《</a:t>
            </a:r>
            <a:r>
              <a:rPr lang="zh-CN" altLang="en-US" sz="2400" kern="2200" dirty="0" smtClean="0">
                <a:solidFill>
                  <a:schemeClr val="bg1">
                    <a:lumMod val="65000"/>
                  </a:schemeClr>
                </a:solidFill>
                <a:cs typeface="+mn-ea"/>
                <a:sym typeface="+mn-lt"/>
              </a:rPr>
              <a:t>规范</a:t>
            </a:r>
            <a:r>
              <a:rPr lang="en-US" altLang="zh-CN" sz="2400" kern="2200" dirty="0" smtClean="0">
                <a:solidFill>
                  <a:schemeClr val="bg1">
                    <a:lumMod val="65000"/>
                  </a:schemeClr>
                </a:solidFill>
                <a:cs typeface="+mn-ea"/>
                <a:sym typeface="+mn-lt"/>
              </a:rPr>
              <a:t>》</a:t>
            </a:r>
            <a:r>
              <a:rPr lang="zh-CN" altLang="en-US" sz="2400" kern="2200" dirty="0" smtClean="0">
                <a:solidFill>
                  <a:schemeClr val="bg1">
                    <a:lumMod val="65000"/>
                  </a:schemeClr>
                </a:solidFill>
                <a:cs typeface="+mn-ea"/>
                <a:sym typeface="+mn-lt"/>
              </a:rPr>
              <a:t>制定背景</a:t>
            </a:r>
            <a:endParaRPr lang="zh-CN" altLang="en-US" sz="2400" kern="2200" dirty="0">
              <a:solidFill>
                <a:schemeClr val="bg1">
                  <a:lumMod val="65000"/>
                </a:schemeClr>
              </a:solidFill>
              <a:cs typeface="+mn-ea"/>
              <a:sym typeface="+mn-lt"/>
            </a:endParaRPr>
          </a:p>
        </p:txBody>
      </p:sp>
    </p:spTree>
    <p:extLst>
      <p:ext uri="{BB962C8B-B14F-4D97-AF65-F5344CB8AC3E}">
        <p14:creationId xmlns:p14="http://schemas.microsoft.com/office/powerpoint/2010/main" val="3215307776"/>
      </p:ext>
    </p:extLst>
  </p:cSld>
  <p:clrMapOvr>
    <a:masterClrMapping/>
  </p:clrMapOvr>
  <p:transition spd="slow" advTm="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直接连接符 22"/>
          <p:cNvCxnSpPr/>
          <p:nvPr/>
        </p:nvCxnSpPr>
        <p:spPr>
          <a:xfrm>
            <a:off x="-8273" y="1061170"/>
            <a:ext cx="1218751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5526" y="1026664"/>
            <a:ext cx="3851938" cy="0"/>
          </a:xfrm>
          <a:prstGeom prst="line">
            <a:avLst/>
          </a:prstGeom>
          <a:ln w="9842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文本框 1"/>
          <p:cNvSpPr txBox="1"/>
          <p:nvPr/>
        </p:nvSpPr>
        <p:spPr>
          <a:xfrm>
            <a:off x="827965" y="2505963"/>
            <a:ext cx="4770229" cy="4247317"/>
          </a:xfrm>
          <a:prstGeom prst="rect">
            <a:avLst/>
          </a:prstGeom>
          <a:noFill/>
        </p:spPr>
        <p:txBody>
          <a:bodyPr wrap="square" rtlCol="0" anchor="t">
            <a:spAutoFit/>
          </a:bodyPr>
          <a:lstStyle/>
          <a:p>
            <a:pPr marL="285750" indent="-285750">
              <a:lnSpc>
                <a:spcPct val="150000"/>
              </a:lnSpc>
              <a:buFont typeface="Wingdings" pitchFamily="2" charset="2"/>
              <a:buChar char="u"/>
            </a:pPr>
            <a:r>
              <a:rPr lang="zh-CN" altLang="en-US" dirty="0"/>
              <a:t>2019-03-01</a:t>
            </a:r>
            <a:r>
              <a:rPr lang="zh-CN" altLang="en-US" dirty="0">
                <a:sym typeface="+mn-ea"/>
              </a:rPr>
              <a:t>国务院发布：</a:t>
            </a:r>
            <a:r>
              <a:rPr lang="zh-CN" altLang="en-US" dirty="0"/>
              <a:t>《生产安全事故应急条例》自2019年4月1日起施行。</a:t>
            </a:r>
          </a:p>
          <a:p>
            <a:pPr marL="285750" indent="-285750">
              <a:lnSpc>
                <a:spcPct val="150000"/>
              </a:lnSpc>
              <a:buFont typeface="Wingdings" pitchFamily="2" charset="2"/>
              <a:buChar char="u"/>
            </a:pPr>
            <a:r>
              <a:rPr lang="zh-CN" altLang="en-US" dirty="0"/>
              <a:t>2019年7月11日应急</a:t>
            </a:r>
            <a:r>
              <a:rPr lang="en-US" altLang="zh-CN" dirty="0" err="1">
                <a:sym typeface="+mn-ea"/>
              </a:rPr>
              <a:t>管理</a:t>
            </a:r>
            <a:r>
              <a:rPr lang="zh-CN" altLang="en-US" dirty="0"/>
              <a:t>部发布：</a:t>
            </a:r>
            <a:r>
              <a:rPr lang="en-US" altLang="zh-CN" dirty="0"/>
              <a:t>“</a:t>
            </a:r>
            <a:r>
              <a:rPr lang="en-US" altLang="zh-CN" dirty="0" err="1"/>
              <a:t>关于修改《生产安全事故应急预案管理办法》的决定</a:t>
            </a:r>
            <a:r>
              <a:rPr lang="zh-CN" altLang="en-US" dirty="0"/>
              <a:t>。</a:t>
            </a:r>
            <a:r>
              <a:rPr lang="en-US" altLang="zh-CN" dirty="0"/>
              <a:t>”</a:t>
            </a:r>
          </a:p>
          <a:p>
            <a:pPr marL="285750" indent="-285750">
              <a:lnSpc>
                <a:spcPct val="150000"/>
              </a:lnSpc>
              <a:buFont typeface="Wingdings" pitchFamily="2" charset="2"/>
              <a:buChar char="u"/>
            </a:pPr>
            <a:r>
              <a:rPr lang="en-US" altLang="zh-CN" dirty="0"/>
              <a:t>2019-08-27 </a:t>
            </a:r>
            <a:r>
              <a:rPr lang="en-US" altLang="zh-CN" dirty="0" err="1"/>
              <a:t>应急管理部就《安全生产责任保险事故预防技术服务规范》举行发布会</a:t>
            </a:r>
            <a:r>
              <a:rPr lang="zh-CN" altLang="en-US" dirty="0"/>
              <a:t>。</a:t>
            </a:r>
          </a:p>
          <a:p>
            <a:pPr marL="285750" indent="-285750">
              <a:lnSpc>
                <a:spcPct val="150000"/>
              </a:lnSpc>
              <a:buFont typeface="Wingdings" pitchFamily="2" charset="2"/>
              <a:buChar char="u"/>
            </a:pPr>
            <a:r>
              <a:rPr lang="zh-CN" altLang="en-US" dirty="0">
                <a:sym typeface="+mn-ea"/>
              </a:rPr>
              <a:t> </a:t>
            </a:r>
            <a:r>
              <a:rPr lang="zh-CN" altLang="en-US" dirty="0" smtClean="0">
                <a:sym typeface="+mn-ea"/>
              </a:rPr>
              <a:t>中国</a:t>
            </a:r>
            <a:r>
              <a:rPr lang="en-US" altLang="zh-CN" dirty="0">
                <a:sym typeface="+mn-ea"/>
              </a:rPr>
              <a:t>2019</a:t>
            </a:r>
            <a:r>
              <a:rPr lang="zh-CN" altLang="en-US" dirty="0">
                <a:sym typeface="+mn-ea"/>
              </a:rPr>
              <a:t>年</a:t>
            </a:r>
            <a:r>
              <a:rPr lang="en-US" altLang="zh-CN" dirty="0">
                <a:sym typeface="+mn-ea"/>
              </a:rPr>
              <a:t>GDP</a:t>
            </a:r>
            <a:r>
              <a:rPr lang="zh-CN" altLang="en-US" dirty="0">
                <a:sym typeface="+mn-ea"/>
              </a:rPr>
              <a:t>为</a:t>
            </a:r>
            <a:r>
              <a:rPr lang="en-US" altLang="zh-CN" dirty="0">
                <a:sym typeface="+mn-ea"/>
              </a:rPr>
              <a:t>99</a:t>
            </a:r>
            <a:r>
              <a:rPr lang="zh-CN" altLang="en-US" dirty="0">
                <a:sym typeface="+mn-ea"/>
              </a:rPr>
              <a:t>万亿，化工行业预计2020年总产值可达16万亿元，化工仍然是国家经济的重要行业，安全生产越发</a:t>
            </a:r>
            <a:r>
              <a:rPr lang="zh-CN" altLang="en-US">
                <a:sym typeface="+mn-ea"/>
              </a:rPr>
              <a:t>重要</a:t>
            </a:r>
            <a:r>
              <a:rPr lang="zh-CN" altLang="en-US" smtClean="0">
                <a:sym typeface="+mn-ea"/>
              </a:rPr>
              <a:t>。</a:t>
            </a:r>
            <a:endParaRPr lang="zh-CN" altLang="en-US" dirty="0"/>
          </a:p>
        </p:txBody>
      </p:sp>
      <p:pic>
        <p:nvPicPr>
          <p:cNvPr id="6" name="图片 5"/>
          <p:cNvPicPr>
            <a:picLocks noChangeAspect="1"/>
          </p:cNvPicPr>
          <p:nvPr/>
        </p:nvPicPr>
        <p:blipFill>
          <a:blip r:embed="rId3"/>
          <a:stretch>
            <a:fillRect/>
          </a:stretch>
        </p:blipFill>
        <p:spPr>
          <a:xfrm>
            <a:off x="6102035" y="2714625"/>
            <a:ext cx="5649697" cy="3672840"/>
          </a:xfrm>
          <a:prstGeom prst="rect">
            <a:avLst/>
          </a:prstGeom>
        </p:spPr>
      </p:pic>
      <p:sp>
        <p:nvSpPr>
          <p:cNvPr id="7" name="文本框 3"/>
          <p:cNvSpPr txBox="1"/>
          <p:nvPr/>
        </p:nvSpPr>
        <p:spPr>
          <a:xfrm>
            <a:off x="389597" y="1167135"/>
            <a:ext cx="11469467" cy="1338828"/>
          </a:xfrm>
          <a:prstGeom prst="rect">
            <a:avLst/>
          </a:prstGeom>
          <a:noFill/>
        </p:spPr>
        <p:txBody>
          <a:bodyPr wrap="square" rtlCol="0" anchor="t">
            <a:spAutoFit/>
          </a:bodyPr>
          <a:lstStyle/>
          <a:p>
            <a:pPr marL="0" indent="266700">
              <a:lnSpc>
                <a:spcPct val="150000"/>
              </a:lnSpc>
            </a:pPr>
            <a:r>
              <a:rPr lang="zh-CN" dirty="0">
                <a:sym typeface="+mn-ea"/>
              </a:rPr>
              <a:t>为深入贯彻落实党中央、国务院关于安全工作的系列重要指示和部署，切实增强化工化学实验室安全管理能力和水平，保障人民群众生命财产安全，</a:t>
            </a:r>
            <a:r>
              <a:rPr lang="zh-CN" dirty="0">
                <a:latin typeface="Times New Roman" panose="02020603050405020304" pitchFamily="2" charset="0"/>
                <a:sym typeface="+mn-ea"/>
              </a:rPr>
              <a:t>在</a:t>
            </a:r>
            <a:r>
              <a:rPr lang="zh-CN" dirty="0">
                <a:sym typeface="+mn-ea"/>
              </a:rPr>
              <a:t>中国化学品安全协会</a:t>
            </a:r>
            <a:r>
              <a:rPr lang="zh-CN" dirty="0">
                <a:latin typeface="Times New Roman" panose="02020603050405020304" pitchFamily="2" charset="0"/>
                <a:sym typeface="+mn-ea"/>
              </a:rPr>
              <a:t>的召集下，由化工生产行业、管理行业、高校化工专业及安全认证和评估单位等位参与编写了</a:t>
            </a:r>
            <a:r>
              <a:rPr lang="en-US" altLang="zh-CN" dirty="0">
                <a:latin typeface="Times New Roman" panose="02020603050405020304" pitchFamily="2" charset="0"/>
                <a:sym typeface="+mn-ea"/>
              </a:rPr>
              <a:t>“</a:t>
            </a:r>
            <a:r>
              <a:rPr lang="zh-CN" altLang="en-US" dirty="0">
                <a:sym typeface="+mn-ea"/>
              </a:rPr>
              <a:t>《化学化工实验室安全管理规范》</a:t>
            </a:r>
            <a:r>
              <a:rPr lang="en-US" altLang="zh-CN" dirty="0">
                <a:sym typeface="+mn-ea"/>
              </a:rPr>
              <a:t>T/CCSAS 005—2019”</a:t>
            </a:r>
            <a:endParaRPr lang="en-US" altLang="zh-CN" dirty="0">
              <a:latin typeface="Times New Roman" panose="02020603050405020304" pitchFamily="2" charset="0"/>
              <a:sym typeface="+mn-ea"/>
            </a:endParaRPr>
          </a:p>
        </p:txBody>
      </p:sp>
      <p:sp>
        <p:nvSpPr>
          <p:cNvPr id="10" name="标题 1"/>
          <p:cNvSpPr txBox="1">
            <a:spLocks/>
          </p:cNvSpPr>
          <p:nvPr/>
        </p:nvSpPr>
        <p:spPr>
          <a:xfrm>
            <a:off x="357184" y="228616"/>
            <a:ext cx="3820921" cy="6211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30000"/>
              </a:lnSpc>
            </a:pPr>
            <a:r>
              <a:rPr lang="en-US" altLang="zh-CN" sz="3200" kern="2200" dirty="0" smtClean="0">
                <a:cs typeface="+mn-ea"/>
                <a:sym typeface="+mn-lt"/>
              </a:rPr>
              <a:t>《</a:t>
            </a:r>
            <a:r>
              <a:rPr lang="zh-CN" altLang="en-US" sz="3200" kern="2200" dirty="0" smtClean="0">
                <a:cs typeface="+mn-ea"/>
                <a:sym typeface="+mn-lt"/>
              </a:rPr>
              <a:t>规范</a:t>
            </a:r>
            <a:r>
              <a:rPr lang="en-US" altLang="zh-CN" sz="3200" kern="2200" dirty="0" smtClean="0">
                <a:cs typeface="+mn-ea"/>
                <a:sym typeface="+mn-lt"/>
              </a:rPr>
              <a:t>》</a:t>
            </a:r>
            <a:r>
              <a:rPr lang="zh-CN" altLang="en-US" sz="3200" kern="2200" dirty="0">
                <a:cs typeface="+mn-ea"/>
                <a:sym typeface="+mn-lt"/>
              </a:rPr>
              <a:t>制定</a:t>
            </a:r>
            <a:r>
              <a:rPr lang="zh-CN" altLang="en-US" sz="3200" kern="2200" dirty="0" smtClean="0">
                <a:cs typeface="+mn-ea"/>
                <a:sym typeface="+mn-lt"/>
              </a:rPr>
              <a:t>背景</a:t>
            </a:r>
            <a:endParaRPr lang="zh-CN" altLang="en-US" sz="3200" kern="2200" dirty="0">
              <a:cs typeface="+mn-ea"/>
              <a:sym typeface="+mn-lt"/>
            </a:endParaRPr>
          </a:p>
        </p:txBody>
      </p:sp>
    </p:spTree>
    <p:extLst>
      <p:ext uri="{BB962C8B-B14F-4D97-AF65-F5344CB8AC3E}">
        <p14:creationId xmlns:p14="http://schemas.microsoft.com/office/powerpoint/2010/main" val="2108179397"/>
      </p:ext>
    </p:extLst>
  </p:cSld>
  <p:clrMapOvr>
    <a:masterClrMapping/>
  </p:clrMapOvr>
  <p:transition spd="slow" advTm="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直接连接符 22"/>
          <p:cNvCxnSpPr/>
          <p:nvPr/>
        </p:nvCxnSpPr>
        <p:spPr>
          <a:xfrm>
            <a:off x="-8273" y="1061170"/>
            <a:ext cx="1218751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5526" y="1026664"/>
            <a:ext cx="3851938" cy="0"/>
          </a:xfrm>
          <a:prstGeom prst="line">
            <a:avLst/>
          </a:prstGeom>
          <a:ln w="98425">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文本框 99"/>
          <p:cNvSpPr txBox="1"/>
          <p:nvPr/>
        </p:nvSpPr>
        <p:spPr>
          <a:xfrm>
            <a:off x="770467" y="1430228"/>
            <a:ext cx="5488093" cy="5078313"/>
          </a:xfrm>
          <a:prstGeom prst="rect">
            <a:avLst/>
          </a:prstGeom>
          <a:noFill/>
          <a:ln w="9525">
            <a:noFill/>
          </a:ln>
        </p:spPr>
        <p:txBody>
          <a:bodyPr wrap="square">
            <a:spAutoFit/>
          </a:bodyPr>
          <a:lstStyle/>
          <a:p>
            <a:pPr marL="0" indent="266700" eaLnBrk="1" latinLnBrk="0" hangingPunct="1">
              <a:lnSpc>
                <a:spcPct val="150000"/>
              </a:lnSpc>
              <a:spcBef>
                <a:spcPts val="0"/>
              </a:spcBef>
            </a:pPr>
            <a:r>
              <a:rPr lang="en-US" altLang="zh-CN" dirty="0">
                <a:latin typeface="+mn-ea"/>
                <a:sym typeface="+mn-ea"/>
              </a:rPr>
              <a:t>  </a:t>
            </a:r>
            <a:r>
              <a:rPr lang="zh-CN" b="0" dirty="0">
                <a:latin typeface="+mn-ea"/>
              </a:rPr>
              <a:t>化学化工实验室是化学、材料以及制药工业科学的摇篮、创新的基地，也是</a:t>
            </a:r>
            <a:r>
              <a:rPr lang="zh-CN" b="0" dirty="0" smtClean="0">
                <a:latin typeface="+mn-ea"/>
              </a:rPr>
              <a:t>高等</a:t>
            </a:r>
            <a:r>
              <a:rPr lang="zh-CN" altLang="en-US" b="0" dirty="0" smtClean="0">
                <a:latin typeface="+mn-ea"/>
              </a:rPr>
              <a:t>院校</a:t>
            </a:r>
            <a:r>
              <a:rPr lang="zh-CN" b="0" dirty="0" smtClean="0">
                <a:latin typeface="+mn-ea"/>
              </a:rPr>
              <a:t>从事</a:t>
            </a:r>
            <a:r>
              <a:rPr lang="zh-CN" b="0" dirty="0">
                <a:latin typeface="+mn-ea"/>
              </a:rPr>
              <a:t>化学化工科技人员的工作场所。保证化学化工实验室安全不仅是产业可持续发展的需要，而且是维护国家高级人才稳定，构建和谐社会和贯彻落实科学发展观的需要。</a:t>
            </a:r>
          </a:p>
          <a:p>
            <a:pPr marL="0" indent="266700" eaLnBrk="1" latinLnBrk="0" hangingPunct="1">
              <a:lnSpc>
                <a:spcPct val="150000"/>
              </a:lnSpc>
              <a:spcBef>
                <a:spcPts val="0"/>
              </a:spcBef>
            </a:pPr>
            <a:r>
              <a:rPr lang="zh-CN" b="0" dirty="0">
                <a:latin typeface="+mn-ea"/>
              </a:rPr>
              <a:t>   </a:t>
            </a:r>
            <a:r>
              <a:rPr lang="zh-CN" b="0" dirty="0" smtClean="0">
                <a:latin typeface="+mn-ea"/>
              </a:rPr>
              <a:t>化学</a:t>
            </a:r>
            <a:r>
              <a:rPr lang="zh-CN" b="0" dirty="0">
                <a:latin typeface="+mn-ea"/>
              </a:rPr>
              <a:t>化工实验室是众多危险化学品的集中地，安全事故时有发生。由于缺乏管理规范，目前大部分国内的化学化工实验管理存在较大安全隐患。同时，现在关于</a:t>
            </a:r>
            <a:r>
              <a:rPr lang="en-US" altLang="zh-CN" b="0" dirty="0">
                <a:latin typeface="+mn-ea"/>
              </a:rPr>
              <a:t>“</a:t>
            </a:r>
            <a:r>
              <a:rPr lang="zh-CN" b="0" dirty="0">
                <a:latin typeface="+mn-ea"/>
              </a:rPr>
              <a:t>化学实验室</a:t>
            </a:r>
            <a:r>
              <a:rPr lang="en-US" altLang="zh-CN" b="0" dirty="0">
                <a:latin typeface="+mn-ea"/>
              </a:rPr>
              <a:t>”</a:t>
            </a:r>
            <a:r>
              <a:rPr lang="zh-CN" altLang="en-US" b="0" dirty="0">
                <a:latin typeface="+mn-ea"/>
              </a:rPr>
              <a:t>安全的建设和指导规范较多，而化工的几乎没有。化工和化学既有相同点，也有不同点，化工实验室安全有其独特的要求和规范。这也是本规范制定的目的之一。</a:t>
            </a:r>
          </a:p>
        </p:txBody>
      </p:sp>
      <p:pic>
        <p:nvPicPr>
          <p:cNvPr id="7" name="内容占位符 3"/>
          <p:cNvPicPr>
            <a:picLocks noGrp="1" noChangeAspect="1"/>
          </p:cNvPicPr>
          <p:nvPr/>
        </p:nvPicPr>
        <p:blipFill>
          <a:blip r:embed="rId3"/>
          <a:stretch>
            <a:fillRect/>
          </a:stretch>
        </p:blipFill>
        <p:spPr>
          <a:xfrm>
            <a:off x="6686550" y="1204595"/>
            <a:ext cx="4667968" cy="2764790"/>
          </a:xfrm>
          <a:prstGeom prst="rect">
            <a:avLst/>
          </a:prstGeom>
          <a:noFill/>
          <a:ln w="9525">
            <a:noFill/>
            <a:miter lim="800000"/>
            <a:headEnd/>
            <a:tailEnd/>
          </a:ln>
        </p:spPr>
      </p:pic>
      <p:pic>
        <p:nvPicPr>
          <p:cNvPr id="8" name="图片 7"/>
          <p:cNvPicPr>
            <a:picLocks noChangeAspect="1"/>
          </p:cNvPicPr>
          <p:nvPr/>
        </p:nvPicPr>
        <p:blipFill>
          <a:blip r:embed="rId4"/>
          <a:stretch>
            <a:fillRect/>
          </a:stretch>
        </p:blipFill>
        <p:spPr>
          <a:xfrm>
            <a:off x="6686550" y="4058286"/>
            <a:ext cx="4819650" cy="2489835"/>
          </a:xfrm>
          <a:prstGeom prst="rect">
            <a:avLst/>
          </a:prstGeom>
        </p:spPr>
      </p:pic>
      <p:sp>
        <p:nvSpPr>
          <p:cNvPr id="10" name="标题 1"/>
          <p:cNvSpPr txBox="1">
            <a:spLocks/>
          </p:cNvSpPr>
          <p:nvPr/>
        </p:nvSpPr>
        <p:spPr>
          <a:xfrm>
            <a:off x="357184" y="228616"/>
            <a:ext cx="3820921" cy="6211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30000"/>
              </a:lnSpc>
            </a:pPr>
            <a:r>
              <a:rPr lang="en-US" altLang="zh-CN" sz="3200" kern="2200" dirty="0" smtClean="0">
                <a:cs typeface="+mn-ea"/>
                <a:sym typeface="+mn-lt"/>
              </a:rPr>
              <a:t>《</a:t>
            </a:r>
            <a:r>
              <a:rPr lang="zh-CN" altLang="en-US" sz="3200" kern="2200" dirty="0" smtClean="0">
                <a:cs typeface="+mn-ea"/>
                <a:sym typeface="+mn-lt"/>
              </a:rPr>
              <a:t>规范</a:t>
            </a:r>
            <a:r>
              <a:rPr lang="en-US" altLang="zh-CN" sz="3200" kern="2200" dirty="0" smtClean="0">
                <a:cs typeface="+mn-ea"/>
                <a:sym typeface="+mn-lt"/>
              </a:rPr>
              <a:t>》</a:t>
            </a:r>
            <a:r>
              <a:rPr lang="zh-CN" altLang="en-US" sz="3200" kern="2200" dirty="0">
                <a:cs typeface="+mn-ea"/>
                <a:sym typeface="+mn-lt"/>
              </a:rPr>
              <a:t>制定</a:t>
            </a:r>
            <a:r>
              <a:rPr lang="zh-CN" altLang="en-US" sz="3200" kern="2200" dirty="0" smtClean="0">
                <a:cs typeface="+mn-ea"/>
                <a:sym typeface="+mn-lt"/>
              </a:rPr>
              <a:t>背景</a:t>
            </a:r>
            <a:endParaRPr lang="zh-CN" altLang="en-US" sz="3200" kern="2200" dirty="0">
              <a:cs typeface="+mn-ea"/>
              <a:sym typeface="+mn-lt"/>
            </a:endParaRPr>
          </a:p>
        </p:txBody>
      </p:sp>
    </p:spTree>
    <p:extLst>
      <p:ext uri="{BB962C8B-B14F-4D97-AF65-F5344CB8AC3E}">
        <p14:creationId xmlns:p14="http://schemas.microsoft.com/office/powerpoint/2010/main" val="1753439412"/>
      </p:ext>
    </p:extLst>
  </p:cSld>
  <p:clrMapOvr>
    <a:masterClrMapping/>
  </p:clrMapOvr>
  <p:transition spd="slow" advTm="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357185" y="228616"/>
            <a:ext cx="7169029" cy="621132"/>
          </a:xfrm>
          <a:prstGeom prst="rect">
            <a:avLst/>
          </a:prstGeom>
        </p:spPr>
        <p:txBody>
          <a:bodyPr>
            <a:noAutofit/>
          </a:bodyPr>
          <a:lstStyle/>
          <a:p>
            <a:pPr>
              <a:lnSpc>
                <a:spcPct val="130000"/>
              </a:lnSpc>
            </a:pPr>
            <a:r>
              <a:rPr lang="zh-CN" altLang="en-US" sz="3200" kern="2200" dirty="0">
                <a:cs typeface="+mn-ea"/>
                <a:sym typeface="+mn-lt"/>
              </a:rPr>
              <a:t>化工实验室与化学实验室的不同点</a:t>
            </a:r>
          </a:p>
        </p:txBody>
      </p:sp>
      <p:cxnSp>
        <p:nvCxnSpPr>
          <p:cNvPr id="23" name="直接连接符 22"/>
          <p:cNvCxnSpPr/>
          <p:nvPr/>
        </p:nvCxnSpPr>
        <p:spPr>
          <a:xfrm>
            <a:off x="-8273" y="1061170"/>
            <a:ext cx="1218751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5526" y="1026664"/>
            <a:ext cx="6651409" cy="0"/>
          </a:xfrm>
          <a:prstGeom prst="line">
            <a:avLst/>
          </a:prstGeom>
          <a:ln w="98425">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文本框 3"/>
          <p:cNvSpPr txBox="1"/>
          <p:nvPr/>
        </p:nvSpPr>
        <p:spPr>
          <a:xfrm>
            <a:off x="606214" y="1134745"/>
            <a:ext cx="10431780" cy="2585323"/>
          </a:xfrm>
          <a:prstGeom prst="rect">
            <a:avLst/>
          </a:prstGeom>
          <a:noFill/>
        </p:spPr>
        <p:txBody>
          <a:bodyPr wrap="square" rtlCol="0">
            <a:spAutoFit/>
          </a:bodyPr>
          <a:lstStyle/>
          <a:p>
            <a:pPr marL="285750" indent="-285750">
              <a:lnSpc>
                <a:spcPct val="150000"/>
              </a:lnSpc>
              <a:buFont typeface="Wingdings" pitchFamily="2" charset="2"/>
              <a:buChar char="p"/>
            </a:pPr>
            <a:r>
              <a:rPr lang="zh-CN" altLang="en-US" dirty="0" smtClean="0"/>
              <a:t>化工</a:t>
            </a:r>
            <a:r>
              <a:rPr lang="zh-CN" altLang="en-US" dirty="0"/>
              <a:t>实验室，一般进行实验的物质量级比较大，因此相应的危险性也更</a:t>
            </a:r>
            <a:r>
              <a:rPr lang="zh-CN" altLang="en-US" dirty="0" smtClean="0"/>
              <a:t>高。</a:t>
            </a:r>
            <a:endParaRPr lang="zh-CN" altLang="en-US" dirty="0"/>
          </a:p>
          <a:p>
            <a:pPr marL="285750" indent="-285750">
              <a:lnSpc>
                <a:spcPct val="150000"/>
              </a:lnSpc>
              <a:buFont typeface="Wingdings" pitchFamily="2" charset="2"/>
              <a:buChar char="p"/>
            </a:pPr>
            <a:r>
              <a:rPr lang="zh-CN" altLang="en-US" dirty="0" smtClean="0"/>
              <a:t>化学实验室</a:t>
            </a:r>
            <a:r>
              <a:rPr lang="zh-CN" altLang="en-US" dirty="0"/>
              <a:t>一般为常压或低压，多在玻璃或常压容器中进行实验，而化工实验室压力多数为带压或高压。试验条件更危险，也更容易出安全事故。</a:t>
            </a:r>
          </a:p>
          <a:p>
            <a:pPr marL="285750" indent="-285750">
              <a:lnSpc>
                <a:spcPct val="150000"/>
              </a:lnSpc>
              <a:buFont typeface="Wingdings" pitchFamily="2" charset="2"/>
              <a:buChar char="p"/>
            </a:pPr>
            <a:r>
              <a:rPr lang="zh-CN" altLang="en-US" dirty="0" smtClean="0"/>
              <a:t>化工实验室实验温度范围</a:t>
            </a:r>
            <a:r>
              <a:rPr lang="zh-CN" altLang="en-US" dirty="0"/>
              <a:t>广，一般从低温、常温到</a:t>
            </a:r>
            <a:r>
              <a:rPr lang="en-US" altLang="zh-CN" dirty="0">
                <a:latin typeface="+mn-ea"/>
              </a:rPr>
              <a:t>600℃</a:t>
            </a:r>
            <a:r>
              <a:rPr lang="zh-CN" altLang="en-US" dirty="0">
                <a:latin typeface="+mn-ea"/>
              </a:rPr>
              <a:t>或到高温</a:t>
            </a:r>
            <a:r>
              <a:rPr lang="en-US" altLang="zh-CN" dirty="0">
                <a:latin typeface="+mn-ea"/>
              </a:rPr>
              <a:t>900℃</a:t>
            </a:r>
            <a:r>
              <a:rPr lang="zh-CN" altLang="en-US" dirty="0">
                <a:latin typeface="+mn-ea"/>
              </a:rPr>
              <a:t>以上。</a:t>
            </a:r>
          </a:p>
          <a:p>
            <a:pPr marL="285750" indent="-285750">
              <a:lnSpc>
                <a:spcPct val="150000"/>
              </a:lnSpc>
              <a:buFont typeface="Wingdings" pitchFamily="2" charset="2"/>
              <a:buChar char="p"/>
            </a:pPr>
            <a:r>
              <a:rPr lang="zh-CN" altLang="en-US" dirty="0" smtClean="0">
                <a:latin typeface="宋体" panose="02010600030101010101" pitchFamily="2" charset="-122"/>
              </a:rPr>
              <a:t>化工</a:t>
            </a:r>
            <a:r>
              <a:rPr lang="zh-CN" altLang="en-US" dirty="0">
                <a:latin typeface="宋体" panose="02010600030101010101" pitchFamily="2" charset="-122"/>
              </a:rPr>
              <a:t>实验多数需要复杂的设备，大部分为金属设备，自动化程度要求高、控制复杂，实验过程通常包含从反应到分离的不同化工过程。</a:t>
            </a:r>
          </a:p>
        </p:txBody>
      </p:sp>
      <p:pic>
        <p:nvPicPr>
          <p:cNvPr id="7" name="图片 6"/>
          <p:cNvPicPr>
            <a:picLocks noChangeAspect="1"/>
          </p:cNvPicPr>
          <p:nvPr/>
        </p:nvPicPr>
        <p:blipFill>
          <a:blip r:embed="rId3"/>
          <a:stretch>
            <a:fillRect/>
          </a:stretch>
        </p:blipFill>
        <p:spPr>
          <a:xfrm flipH="1">
            <a:off x="7138247" y="3457188"/>
            <a:ext cx="3193627" cy="3204845"/>
          </a:xfrm>
          <a:prstGeom prst="rect">
            <a:avLst/>
          </a:prstGeom>
        </p:spPr>
      </p:pic>
      <p:pic>
        <p:nvPicPr>
          <p:cNvPr id="8" name="图片 7"/>
          <p:cNvPicPr>
            <a:picLocks noChangeAspect="1"/>
          </p:cNvPicPr>
          <p:nvPr/>
        </p:nvPicPr>
        <p:blipFill>
          <a:blip r:embed="rId4"/>
          <a:stretch>
            <a:fillRect/>
          </a:stretch>
        </p:blipFill>
        <p:spPr>
          <a:xfrm>
            <a:off x="829734" y="3766926"/>
            <a:ext cx="5265420" cy="2908300"/>
          </a:xfrm>
          <a:prstGeom prst="rect">
            <a:avLst/>
          </a:prstGeom>
        </p:spPr>
      </p:pic>
    </p:spTree>
    <p:extLst>
      <p:ext uri="{BB962C8B-B14F-4D97-AF65-F5344CB8AC3E}">
        <p14:creationId xmlns:p14="http://schemas.microsoft.com/office/powerpoint/2010/main" val="3846246234"/>
      </p:ext>
    </p:extLst>
  </p:cSld>
  <p:clrMapOvr>
    <a:masterClrMapping/>
  </p:clrMapOvr>
  <p:transition spd="slow" advTm="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357185" y="228616"/>
            <a:ext cx="7169029" cy="621132"/>
          </a:xfrm>
          <a:prstGeom prst="rect">
            <a:avLst/>
          </a:prstGeom>
        </p:spPr>
        <p:txBody>
          <a:bodyPr>
            <a:noAutofit/>
          </a:bodyPr>
          <a:lstStyle/>
          <a:p>
            <a:pPr>
              <a:lnSpc>
                <a:spcPct val="130000"/>
              </a:lnSpc>
            </a:pPr>
            <a:r>
              <a:rPr lang="en-US" altLang="zh-CN" sz="3200" kern="2200" dirty="0" smtClean="0">
                <a:cs typeface="+mn-ea"/>
                <a:sym typeface="+mn-lt"/>
              </a:rPr>
              <a:t>《</a:t>
            </a:r>
            <a:r>
              <a:rPr lang="zh-CN" altLang="en-US" sz="3200" kern="2200" dirty="0" smtClean="0">
                <a:cs typeface="+mn-ea"/>
                <a:sym typeface="+mn-lt"/>
              </a:rPr>
              <a:t>规范</a:t>
            </a:r>
            <a:r>
              <a:rPr lang="en-US" altLang="zh-CN" sz="3200" kern="2200" dirty="0" smtClean="0">
                <a:cs typeface="+mn-ea"/>
                <a:sym typeface="+mn-lt"/>
              </a:rPr>
              <a:t>》</a:t>
            </a:r>
            <a:r>
              <a:rPr lang="zh-CN" altLang="en-US" sz="3200" kern="2200" dirty="0">
                <a:cs typeface="+mn-ea"/>
                <a:sym typeface="+mn-lt"/>
              </a:rPr>
              <a:t>制定</a:t>
            </a:r>
            <a:r>
              <a:rPr lang="zh-CN" altLang="en-US" sz="3200" kern="2200" dirty="0" smtClean="0">
                <a:cs typeface="+mn-ea"/>
                <a:sym typeface="+mn-lt"/>
              </a:rPr>
              <a:t>目的</a:t>
            </a:r>
            <a:endParaRPr lang="zh-CN" altLang="en-US" sz="3200" kern="2200" dirty="0">
              <a:cs typeface="+mn-ea"/>
              <a:sym typeface="+mn-lt"/>
            </a:endParaRPr>
          </a:p>
        </p:txBody>
      </p:sp>
      <p:cxnSp>
        <p:nvCxnSpPr>
          <p:cNvPr id="23" name="直接连接符 22"/>
          <p:cNvCxnSpPr/>
          <p:nvPr/>
        </p:nvCxnSpPr>
        <p:spPr>
          <a:xfrm>
            <a:off x="-8273" y="1061170"/>
            <a:ext cx="1218751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5526" y="1026664"/>
            <a:ext cx="3781600" cy="0"/>
          </a:xfrm>
          <a:prstGeom prst="line">
            <a:avLst/>
          </a:prstGeom>
          <a:ln w="98425">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文本框 2"/>
          <p:cNvSpPr txBox="1"/>
          <p:nvPr/>
        </p:nvSpPr>
        <p:spPr>
          <a:xfrm>
            <a:off x="1076325" y="1435960"/>
            <a:ext cx="10248900" cy="4801314"/>
          </a:xfrm>
          <a:prstGeom prst="rect">
            <a:avLst/>
          </a:prstGeom>
          <a:noFill/>
        </p:spPr>
        <p:txBody>
          <a:bodyPr wrap="square" rtlCol="0" anchor="t">
            <a:spAutoFit/>
          </a:bodyPr>
          <a:lstStyle/>
          <a:p>
            <a:pPr eaLnBrk="1" latinLnBrk="0" hangingPunct="1">
              <a:lnSpc>
                <a:spcPct val="150000"/>
              </a:lnSpc>
              <a:spcBef>
                <a:spcPts val="0"/>
              </a:spcBef>
            </a:pPr>
            <a:r>
              <a:rPr lang="zh-CN" altLang="en-US" sz="2400"/>
              <a:t> </a:t>
            </a:r>
            <a:r>
              <a:rPr lang="zh-CN" altLang="en-US" sz="2400" smtClean="0"/>
              <a:t>  </a:t>
            </a:r>
            <a:r>
              <a:rPr lang="zh-CN" altLang="en-US" sz="2000" smtClean="0"/>
              <a:t>在</a:t>
            </a:r>
            <a:r>
              <a:rPr lang="zh-CN" altLang="en-US" sz="2000" dirty="0"/>
              <a:t>借鉴了国外先进认证标准和国内教育部实验室安全认证标准的基础上，结合国内化工专业的龙头</a:t>
            </a:r>
            <a:r>
              <a:rPr lang="en-US" altLang="zh-CN" sz="2000" dirty="0"/>
              <a:t>——</a:t>
            </a:r>
            <a:r>
              <a:rPr lang="zh-CN" altLang="en-US" sz="2000" dirty="0"/>
              <a:t>天津大学化工实验室的安全建设规范和经验 ，经过化工行业管理单位、化工企业、安全认证和评估单位一起，总结了化学、化工实验室近年来安全事故的发生原因和问题，建立一套可降低化学化工实验室安全事故</a:t>
            </a:r>
            <a:r>
              <a:rPr lang="zh-CN" altLang="en-US" sz="2000" dirty="0">
                <a:sym typeface="+mn-ea"/>
              </a:rPr>
              <a:t>的</a:t>
            </a:r>
            <a:r>
              <a:rPr lang="zh-CN" altLang="en-US" sz="2000" dirty="0"/>
              <a:t>发生、减少事故损害的行业标准规范。      </a:t>
            </a:r>
          </a:p>
          <a:p>
            <a:pPr marL="342900" indent="-342900" eaLnBrk="1" latinLnBrk="0" hangingPunct="1">
              <a:lnSpc>
                <a:spcPct val="150000"/>
              </a:lnSpc>
              <a:spcBef>
                <a:spcPts val="0"/>
              </a:spcBef>
              <a:buFont typeface="Wingdings" pitchFamily="2" charset="2"/>
              <a:buChar char="Ø"/>
            </a:pPr>
            <a:r>
              <a:rPr lang="zh-CN" altLang="en-US" sz="2000" dirty="0" smtClean="0"/>
              <a:t>引导</a:t>
            </a:r>
            <a:r>
              <a:rPr lang="zh-CN" altLang="en-US" sz="2000" dirty="0"/>
              <a:t>化学化工实验室建立规范完善的安全管理体系，从制度上保障化学化工实验室安全的落实。</a:t>
            </a:r>
          </a:p>
          <a:p>
            <a:pPr marL="342900" indent="-342900" eaLnBrk="1" latinLnBrk="0" hangingPunct="1">
              <a:lnSpc>
                <a:spcPct val="150000"/>
              </a:lnSpc>
              <a:spcBef>
                <a:spcPts val="0"/>
              </a:spcBef>
              <a:buFont typeface="Wingdings" pitchFamily="2" charset="2"/>
              <a:buChar char="Ø"/>
            </a:pPr>
            <a:r>
              <a:rPr lang="zh-CN" altLang="en-US" sz="2000" dirty="0" smtClean="0"/>
              <a:t>指导</a:t>
            </a:r>
            <a:r>
              <a:rPr lang="zh-CN" altLang="en-US" sz="2000" dirty="0"/>
              <a:t>化学化工实验室按照规范标准，在实验室环境、设备、电器、化学品等方面，正确开展安全管理工作，降低实验室安全事故发生率。</a:t>
            </a:r>
          </a:p>
          <a:p>
            <a:pPr marL="342900" indent="-342900" eaLnBrk="1" latinLnBrk="0" hangingPunct="1">
              <a:lnSpc>
                <a:spcPct val="150000"/>
              </a:lnSpc>
              <a:spcBef>
                <a:spcPts val="0"/>
              </a:spcBef>
              <a:buFont typeface="Wingdings" pitchFamily="2" charset="2"/>
              <a:buChar char="Ø"/>
            </a:pPr>
            <a:r>
              <a:rPr lang="zh-CN" altLang="en-US" sz="2000" dirty="0" smtClean="0"/>
              <a:t>通过</a:t>
            </a:r>
            <a:r>
              <a:rPr lang="zh-CN" altLang="en-US" sz="2000" dirty="0"/>
              <a:t>危害辨识和风险评估，进行事前预防和控制，提升化学化工实验室本质安全管理水平，防范实验室</a:t>
            </a:r>
            <a:r>
              <a:rPr lang="zh-CN" altLang="en-US" sz="2000"/>
              <a:t>安全事故</a:t>
            </a:r>
            <a:r>
              <a:rPr lang="zh-CN" altLang="en-US" sz="2000" smtClean="0"/>
              <a:t>。</a:t>
            </a:r>
            <a:endParaRPr lang="zh-CN" altLang="en-US" sz="2000" dirty="0"/>
          </a:p>
        </p:txBody>
      </p:sp>
    </p:spTree>
    <p:extLst>
      <p:ext uri="{BB962C8B-B14F-4D97-AF65-F5344CB8AC3E}">
        <p14:creationId xmlns:p14="http://schemas.microsoft.com/office/powerpoint/2010/main" val="2902750260"/>
      </p:ext>
    </p:extLst>
  </p:cSld>
  <p:clrMapOvr>
    <a:masterClrMapping/>
  </p:clrMapOvr>
  <p:transition spd="slow" advTm="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357185" y="228616"/>
            <a:ext cx="7169029" cy="621132"/>
          </a:xfrm>
          <a:prstGeom prst="rect">
            <a:avLst/>
          </a:prstGeom>
        </p:spPr>
        <p:txBody>
          <a:bodyPr>
            <a:noAutofit/>
          </a:bodyPr>
          <a:lstStyle/>
          <a:p>
            <a:pPr>
              <a:lnSpc>
                <a:spcPct val="130000"/>
              </a:lnSpc>
            </a:pPr>
            <a:r>
              <a:rPr lang="zh-CN" altLang="en-US" sz="3200" kern="2200" dirty="0">
                <a:cs typeface="+mn-ea"/>
                <a:sym typeface="+mn-lt"/>
              </a:rPr>
              <a:t>化学化工实验室安全事故多发</a:t>
            </a:r>
          </a:p>
        </p:txBody>
      </p:sp>
      <p:cxnSp>
        <p:nvCxnSpPr>
          <p:cNvPr id="23" name="直接连接符 22"/>
          <p:cNvCxnSpPr/>
          <p:nvPr/>
        </p:nvCxnSpPr>
        <p:spPr>
          <a:xfrm>
            <a:off x="-8273" y="1061170"/>
            <a:ext cx="1218751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5526" y="1026664"/>
            <a:ext cx="5835483" cy="0"/>
          </a:xfrm>
          <a:prstGeom prst="line">
            <a:avLst/>
          </a:prstGeom>
          <a:ln w="98425">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内容占位符 3"/>
          <p:cNvPicPr>
            <a:picLocks noGrp="1" noChangeAspect="1"/>
          </p:cNvPicPr>
          <p:nvPr/>
        </p:nvPicPr>
        <p:blipFill>
          <a:blip r:embed="rId3"/>
          <a:stretch>
            <a:fillRect/>
          </a:stretch>
        </p:blipFill>
        <p:spPr>
          <a:xfrm>
            <a:off x="603675" y="2730380"/>
            <a:ext cx="4577080" cy="4048125"/>
          </a:xfrm>
          <a:prstGeom prst="rect">
            <a:avLst/>
          </a:prstGeom>
          <a:noFill/>
          <a:ln w="9525">
            <a:noFill/>
            <a:miter lim="800000"/>
            <a:headEnd/>
            <a:tailEnd/>
          </a:ln>
        </p:spPr>
      </p:pic>
      <p:pic>
        <p:nvPicPr>
          <p:cNvPr id="9" name="图片 8"/>
          <p:cNvPicPr>
            <a:picLocks noChangeAspect="1"/>
          </p:cNvPicPr>
          <p:nvPr/>
        </p:nvPicPr>
        <p:blipFill>
          <a:blip r:embed="rId4"/>
          <a:stretch>
            <a:fillRect/>
          </a:stretch>
        </p:blipFill>
        <p:spPr>
          <a:xfrm>
            <a:off x="5488095" y="1144271"/>
            <a:ext cx="5903806" cy="2383821"/>
          </a:xfrm>
          <a:prstGeom prst="rect">
            <a:avLst/>
          </a:prstGeom>
        </p:spPr>
      </p:pic>
      <p:pic>
        <p:nvPicPr>
          <p:cNvPr id="10" name="内容占位符 3"/>
          <p:cNvPicPr>
            <a:picLocks noGrp="1" noChangeAspect="1"/>
          </p:cNvPicPr>
          <p:nvPr/>
        </p:nvPicPr>
        <p:blipFill>
          <a:blip r:embed="rId5"/>
          <a:stretch>
            <a:fillRect/>
          </a:stretch>
        </p:blipFill>
        <p:spPr>
          <a:xfrm>
            <a:off x="5573819" y="3739515"/>
            <a:ext cx="5050367" cy="2899410"/>
          </a:xfrm>
          <a:prstGeom prst="rect">
            <a:avLst/>
          </a:prstGeom>
          <a:noFill/>
          <a:ln w="9525">
            <a:noFill/>
            <a:miter lim="800000"/>
            <a:headEnd/>
            <a:tailEnd/>
          </a:ln>
        </p:spPr>
      </p:pic>
      <p:sp>
        <p:nvSpPr>
          <p:cNvPr id="11" name="文本框 5"/>
          <p:cNvSpPr txBox="1"/>
          <p:nvPr/>
        </p:nvSpPr>
        <p:spPr>
          <a:xfrm>
            <a:off x="492337" y="1238087"/>
            <a:ext cx="4799755" cy="1569660"/>
          </a:xfrm>
          <a:prstGeom prst="rect">
            <a:avLst/>
          </a:prstGeom>
          <a:noFill/>
        </p:spPr>
        <p:txBody>
          <a:bodyPr wrap="square" rtlCol="0" anchor="t">
            <a:spAutoFit/>
          </a:bodyPr>
          <a:lstStyle/>
          <a:p>
            <a:r>
              <a:rPr lang="en-US" altLang="zh-CN" sz="1600" dirty="0" smtClean="0">
                <a:sym typeface="+mn-ea"/>
              </a:rPr>
              <a:t>2015</a:t>
            </a:r>
            <a:r>
              <a:rPr lang="zh-CN" altLang="en-US" sz="1600" dirty="0">
                <a:sym typeface="+mn-ea"/>
              </a:rPr>
              <a:t>年</a:t>
            </a:r>
            <a:r>
              <a:rPr lang="en-US" altLang="zh-CN" sz="1600" dirty="0" smtClean="0">
                <a:sym typeface="+mn-ea"/>
              </a:rPr>
              <a:t>《</a:t>
            </a:r>
            <a:r>
              <a:rPr lang="zh-CN" altLang="en-US" sz="1600" dirty="0">
                <a:sym typeface="+mn-ea"/>
              </a:rPr>
              <a:t>实验技术与管理</a:t>
            </a:r>
            <a:r>
              <a:rPr lang="en-US" altLang="zh-CN" sz="1600" dirty="0">
                <a:sym typeface="+mn-ea"/>
              </a:rPr>
              <a:t>》</a:t>
            </a:r>
            <a:r>
              <a:rPr lang="zh-CN" altLang="en-US" sz="1600" dirty="0">
                <a:sym typeface="+mn-ea"/>
              </a:rPr>
              <a:t>杂志上</a:t>
            </a:r>
            <a:r>
              <a:rPr lang="zh-CN" altLang="en-US" sz="1600" dirty="0" smtClean="0">
                <a:sym typeface="+mn-ea"/>
              </a:rPr>
              <a:t>发表</a:t>
            </a:r>
            <a:r>
              <a:rPr lang="en-US" altLang="zh-CN" sz="1600" dirty="0">
                <a:solidFill>
                  <a:srgbClr val="FF0000"/>
                </a:solidFill>
                <a:sym typeface="+mn-ea"/>
              </a:rPr>
              <a:t>《100</a:t>
            </a:r>
            <a:r>
              <a:rPr lang="zh-CN" altLang="en-US" sz="1600" dirty="0">
                <a:solidFill>
                  <a:srgbClr val="FF0000"/>
                </a:solidFill>
                <a:sym typeface="+mn-ea"/>
              </a:rPr>
              <a:t>起实验室安全事故统计分析及对策研究</a:t>
            </a:r>
            <a:r>
              <a:rPr lang="en-US" altLang="zh-CN" sz="1600" dirty="0">
                <a:solidFill>
                  <a:srgbClr val="FF0000"/>
                </a:solidFill>
                <a:sym typeface="+mn-ea"/>
              </a:rPr>
              <a:t>》</a:t>
            </a:r>
            <a:r>
              <a:rPr lang="zh-CN" altLang="en-US" sz="1600" dirty="0">
                <a:sym typeface="+mn-ea"/>
              </a:rPr>
              <a:t>，统计了</a:t>
            </a:r>
            <a:r>
              <a:rPr lang="en-US" altLang="zh-CN" sz="1600" dirty="0">
                <a:sym typeface="+mn-ea"/>
              </a:rPr>
              <a:t>2001</a:t>
            </a:r>
            <a:r>
              <a:rPr lang="zh-CN" altLang="en-US" sz="1600" dirty="0">
                <a:sym typeface="+mn-ea"/>
              </a:rPr>
              <a:t>年到</a:t>
            </a:r>
            <a:r>
              <a:rPr lang="en-US" altLang="zh-CN" sz="1600" dirty="0">
                <a:sym typeface="+mn-ea"/>
              </a:rPr>
              <a:t>2013</a:t>
            </a:r>
            <a:r>
              <a:rPr lang="zh-CN" altLang="en-US" sz="1600" dirty="0">
                <a:sym typeface="+mn-ea"/>
              </a:rPr>
              <a:t>年间发生在</a:t>
            </a:r>
            <a:r>
              <a:rPr lang="en-US" altLang="zh-CN" sz="1600" dirty="0">
                <a:sym typeface="+mn-ea"/>
              </a:rPr>
              <a:t>100</a:t>
            </a:r>
            <a:r>
              <a:rPr lang="zh-CN" altLang="en-US" sz="1600" dirty="0">
                <a:sym typeface="+mn-ea"/>
              </a:rPr>
              <a:t>起化学化工实验室典型事故，其中高校</a:t>
            </a:r>
            <a:r>
              <a:rPr lang="en-US" altLang="zh-CN" sz="1600" dirty="0">
                <a:sym typeface="+mn-ea"/>
              </a:rPr>
              <a:t>71</a:t>
            </a:r>
            <a:r>
              <a:rPr lang="zh-CN" altLang="en-US" sz="1600" dirty="0">
                <a:sym typeface="+mn-ea"/>
              </a:rPr>
              <a:t>起、科研院所</a:t>
            </a:r>
            <a:r>
              <a:rPr lang="en-US" altLang="zh-CN" sz="1600" dirty="0">
                <a:sym typeface="+mn-ea"/>
              </a:rPr>
              <a:t>11</a:t>
            </a:r>
            <a:r>
              <a:rPr lang="zh-CN" altLang="en-US" sz="1600" dirty="0">
                <a:sym typeface="+mn-ea"/>
              </a:rPr>
              <a:t>起、企业实验室</a:t>
            </a:r>
            <a:r>
              <a:rPr lang="en-US" altLang="zh-CN" sz="1600" dirty="0">
                <a:sym typeface="+mn-ea"/>
              </a:rPr>
              <a:t>18</a:t>
            </a:r>
            <a:r>
              <a:rPr lang="zh-CN" altLang="en-US" sz="1600" dirty="0">
                <a:sym typeface="+mn-ea"/>
              </a:rPr>
              <a:t>起。</a:t>
            </a:r>
            <a:r>
              <a:rPr lang="en-US" altLang="zh-CN" sz="1600" dirty="0">
                <a:sym typeface="+mn-ea"/>
              </a:rPr>
              <a:t>100</a:t>
            </a:r>
            <a:r>
              <a:rPr lang="zh-CN" altLang="en-US" sz="1600" dirty="0">
                <a:sym typeface="+mn-ea"/>
              </a:rPr>
              <a:t>起实验室事故共造成</a:t>
            </a:r>
            <a:r>
              <a:rPr lang="en-US" altLang="zh-CN" sz="1600" dirty="0">
                <a:sym typeface="+mn-ea"/>
              </a:rPr>
              <a:t>8</a:t>
            </a:r>
            <a:r>
              <a:rPr lang="zh-CN" altLang="en-US" sz="1600" dirty="0">
                <a:sym typeface="+mn-ea"/>
              </a:rPr>
              <a:t>人死亡，</a:t>
            </a:r>
            <a:r>
              <a:rPr lang="en-US" altLang="zh-CN" sz="1600" dirty="0">
                <a:sym typeface="+mn-ea"/>
              </a:rPr>
              <a:t>593</a:t>
            </a:r>
            <a:r>
              <a:rPr lang="zh-CN" altLang="en-US" sz="1600" dirty="0">
                <a:sym typeface="+mn-ea"/>
              </a:rPr>
              <a:t>人受伤或中毒</a:t>
            </a:r>
            <a:endParaRPr lang="zh-CN" altLang="en-US" sz="1600" dirty="0"/>
          </a:p>
        </p:txBody>
      </p:sp>
    </p:spTree>
    <p:extLst>
      <p:ext uri="{BB962C8B-B14F-4D97-AF65-F5344CB8AC3E}">
        <p14:creationId xmlns:p14="http://schemas.microsoft.com/office/powerpoint/2010/main" val="283894067"/>
      </p:ext>
    </p:extLst>
  </p:cSld>
  <p:clrMapOvr>
    <a:masterClrMapping/>
  </p:clrMapOvr>
  <p:transition spd="slow" advTm="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357185" y="228616"/>
            <a:ext cx="7169029" cy="621132"/>
          </a:xfrm>
          <a:prstGeom prst="rect">
            <a:avLst/>
          </a:prstGeom>
        </p:spPr>
        <p:txBody>
          <a:bodyPr>
            <a:noAutofit/>
          </a:bodyPr>
          <a:lstStyle/>
          <a:p>
            <a:pPr>
              <a:lnSpc>
                <a:spcPct val="130000"/>
              </a:lnSpc>
            </a:pPr>
            <a:r>
              <a:rPr lang="zh-CN" altLang="en-US" sz="3200" kern="2200" dirty="0">
                <a:cs typeface="+mn-ea"/>
                <a:sym typeface="+mn-lt"/>
              </a:rPr>
              <a:t>化学化工实验室安全事故多发</a:t>
            </a:r>
          </a:p>
        </p:txBody>
      </p:sp>
      <p:cxnSp>
        <p:nvCxnSpPr>
          <p:cNvPr id="23" name="直接连接符 22"/>
          <p:cNvCxnSpPr/>
          <p:nvPr/>
        </p:nvCxnSpPr>
        <p:spPr>
          <a:xfrm>
            <a:off x="-8273" y="1061170"/>
            <a:ext cx="1218751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5526" y="1026664"/>
            <a:ext cx="5933957" cy="0"/>
          </a:xfrm>
          <a:prstGeom prst="line">
            <a:avLst/>
          </a:prstGeom>
          <a:ln w="98425">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内容占位符 3"/>
          <p:cNvPicPr>
            <a:picLocks noGrp="1" noChangeAspect="1"/>
          </p:cNvPicPr>
          <p:nvPr/>
        </p:nvPicPr>
        <p:blipFill>
          <a:blip r:embed="rId3"/>
          <a:stretch>
            <a:fillRect/>
          </a:stretch>
        </p:blipFill>
        <p:spPr>
          <a:xfrm>
            <a:off x="84667" y="1113697"/>
            <a:ext cx="7153487" cy="2494915"/>
          </a:xfrm>
          <a:prstGeom prst="rect">
            <a:avLst/>
          </a:prstGeom>
          <a:noFill/>
          <a:ln w="9525">
            <a:noFill/>
            <a:miter lim="800000"/>
            <a:headEnd/>
            <a:tailEnd/>
          </a:ln>
        </p:spPr>
      </p:pic>
      <p:pic>
        <p:nvPicPr>
          <p:cNvPr id="13" name="图片 12"/>
          <p:cNvPicPr>
            <a:picLocks noChangeAspect="1"/>
          </p:cNvPicPr>
          <p:nvPr/>
        </p:nvPicPr>
        <p:blipFill>
          <a:blip r:embed="rId4"/>
          <a:stretch>
            <a:fillRect/>
          </a:stretch>
        </p:blipFill>
        <p:spPr>
          <a:xfrm>
            <a:off x="648547" y="3608611"/>
            <a:ext cx="6026573" cy="2788920"/>
          </a:xfrm>
          <a:prstGeom prst="rect">
            <a:avLst/>
          </a:prstGeom>
        </p:spPr>
      </p:pic>
      <p:pic>
        <p:nvPicPr>
          <p:cNvPr id="14" name="图片 13"/>
          <p:cNvPicPr>
            <a:picLocks noChangeAspect="1"/>
          </p:cNvPicPr>
          <p:nvPr/>
        </p:nvPicPr>
        <p:blipFill>
          <a:blip r:embed="rId5"/>
          <a:stretch>
            <a:fillRect/>
          </a:stretch>
        </p:blipFill>
        <p:spPr>
          <a:xfrm>
            <a:off x="7500621" y="1113697"/>
            <a:ext cx="4325620" cy="2694305"/>
          </a:xfrm>
          <a:prstGeom prst="rect">
            <a:avLst/>
          </a:prstGeom>
        </p:spPr>
      </p:pic>
      <p:sp>
        <p:nvSpPr>
          <p:cNvPr id="15" name="文本框 5"/>
          <p:cNvSpPr txBox="1"/>
          <p:nvPr/>
        </p:nvSpPr>
        <p:spPr>
          <a:xfrm>
            <a:off x="648547" y="6568802"/>
            <a:ext cx="11177694" cy="338554"/>
          </a:xfrm>
          <a:prstGeom prst="rect">
            <a:avLst/>
          </a:prstGeom>
          <a:noFill/>
        </p:spPr>
        <p:txBody>
          <a:bodyPr wrap="square" rtlCol="0" anchor="t">
            <a:spAutoFit/>
          </a:bodyPr>
          <a:lstStyle/>
          <a:p>
            <a:r>
              <a:rPr lang="zh-CN" altLang="en-US" sz="1600" b="1" dirty="0">
                <a:solidFill>
                  <a:srgbClr val="0000FF"/>
                </a:solidFill>
                <a:latin typeface="HYa6gj"/>
                <a:sym typeface="+mn-ea"/>
              </a:rPr>
              <a:t>本文统计了</a:t>
            </a:r>
            <a:r>
              <a:rPr lang="en-US" altLang="zh-CN" sz="1600" b="1" dirty="0">
                <a:solidFill>
                  <a:srgbClr val="0000FF"/>
                </a:solidFill>
                <a:latin typeface="TimesNewRomanPSMT"/>
                <a:sym typeface="+mn-ea"/>
              </a:rPr>
              <a:t>1997-2016</a:t>
            </a:r>
            <a:r>
              <a:rPr lang="zh-CN" altLang="en-US" sz="1600" b="1" dirty="0">
                <a:solidFill>
                  <a:srgbClr val="0000FF"/>
                </a:solidFill>
                <a:latin typeface="HYa6gj"/>
                <a:sym typeface="+mn-ea"/>
              </a:rPr>
              <a:t>年期间全国高等院校</a:t>
            </a:r>
            <a:r>
              <a:rPr lang="zh-CN" altLang="en-US" sz="1600" b="1" dirty="0" smtClean="0">
                <a:solidFill>
                  <a:srgbClr val="0000FF"/>
                </a:solidFill>
                <a:latin typeface="HYa6gj"/>
                <a:sym typeface="+mn-ea"/>
              </a:rPr>
              <a:t>实验室，发生</a:t>
            </a:r>
            <a:r>
              <a:rPr lang="zh-CN" altLang="en-US" sz="1600" b="1" dirty="0">
                <a:solidFill>
                  <a:srgbClr val="0000FF"/>
                </a:solidFill>
                <a:latin typeface="HYa6gj"/>
                <a:sym typeface="+mn-ea"/>
              </a:rPr>
              <a:t>的</a:t>
            </a:r>
            <a:r>
              <a:rPr lang="en-US" altLang="zh-CN" sz="1600" b="1" dirty="0">
                <a:solidFill>
                  <a:srgbClr val="0000FF"/>
                </a:solidFill>
                <a:latin typeface="TimesNewRomanPSMT"/>
                <a:sym typeface="+mn-ea"/>
              </a:rPr>
              <a:t>112</a:t>
            </a:r>
            <a:r>
              <a:rPr lang="zh-CN" altLang="en-US" sz="1600" b="1" dirty="0">
                <a:solidFill>
                  <a:srgbClr val="0000FF"/>
                </a:solidFill>
                <a:latin typeface="HYa6gj"/>
                <a:sym typeface="+mn-ea"/>
              </a:rPr>
              <a:t>起实验室典型事故</a:t>
            </a:r>
            <a:r>
              <a:rPr lang="zh-CN" altLang="en-US" sz="1600" b="1" dirty="0">
                <a:solidFill>
                  <a:srgbClr val="0000FF"/>
                </a:solidFill>
                <a:latin typeface="宋体" panose="02010600030101010101" pitchFamily="2" charset="-122"/>
                <a:sym typeface="+mn-ea"/>
              </a:rPr>
              <a:t>。</a:t>
            </a:r>
            <a:r>
              <a:rPr lang="zh-CN" altLang="en-US" sz="1600" b="1" dirty="0">
                <a:solidFill>
                  <a:srgbClr val="0000FF"/>
                </a:solidFill>
                <a:latin typeface="HYa6gj"/>
                <a:sym typeface="+mn-ea"/>
              </a:rPr>
              <a:t>共造成</a:t>
            </a:r>
            <a:r>
              <a:rPr lang="en-US" altLang="zh-CN" sz="1600" b="1" dirty="0">
                <a:solidFill>
                  <a:srgbClr val="0000FF"/>
                </a:solidFill>
                <a:latin typeface="TimesNewRomanPSMT"/>
                <a:sym typeface="+mn-ea"/>
              </a:rPr>
              <a:t>12</a:t>
            </a:r>
            <a:r>
              <a:rPr lang="zh-CN" altLang="en-US" sz="1600" b="1" dirty="0">
                <a:solidFill>
                  <a:srgbClr val="0000FF"/>
                </a:solidFill>
                <a:latin typeface="HYa6gj"/>
                <a:sym typeface="+mn-ea"/>
              </a:rPr>
              <a:t>人死亡</a:t>
            </a:r>
            <a:r>
              <a:rPr lang="zh-CN" altLang="en-US" sz="1600" b="1" dirty="0">
                <a:solidFill>
                  <a:srgbClr val="0000FF"/>
                </a:solidFill>
                <a:latin typeface="宋体" panose="02010600030101010101" pitchFamily="2" charset="-122"/>
                <a:sym typeface="+mn-ea"/>
              </a:rPr>
              <a:t>，</a:t>
            </a:r>
            <a:r>
              <a:rPr lang="en-US" altLang="zh-CN" sz="1600" b="1" dirty="0" smtClean="0">
                <a:solidFill>
                  <a:srgbClr val="0000FF"/>
                </a:solidFill>
                <a:latin typeface="TimesNewRomanPSMT"/>
                <a:sym typeface="+mn-ea"/>
              </a:rPr>
              <a:t>84</a:t>
            </a:r>
            <a:r>
              <a:rPr lang="zh-CN" altLang="en-US" sz="1600" b="1" dirty="0" smtClean="0">
                <a:solidFill>
                  <a:srgbClr val="0000FF"/>
                </a:solidFill>
                <a:latin typeface="HYa6gj"/>
                <a:sym typeface="+mn-ea"/>
              </a:rPr>
              <a:t>人</a:t>
            </a:r>
            <a:r>
              <a:rPr lang="zh-CN" altLang="en-US" sz="1600" b="1" dirty="0">
                <a:solidFill>
                  <a:srgbClr val="0000FF"/>
                </a:solidFill>
                <a:latin typeface="HYa6gj"/>
                <a:sym typeface="+mn-ea"/>
              </a:rPr>
              <a:t>中毒或</a:t>
            </a:r>
            <a:r>
              <a:rPr lang="zh-CN" altLang="en-US" sz="1600" b="1" dirty="0" smtClean="0">
                <a:solidFill>
                  <a:srgbClr val="0000FF"/>
                </a:solidFill>
                <a:latin typeface="HYa6gj"/>
                <a:sym typeface="+mn-ea"/>
              </a:rPr>
              <a:t>受伤。</a:t>
            </a:r>
            <a:endParaRPr lang="zh-CN" altLang="en-US" sz="1600" b="1" dirty="0">
              <a:solidFill>
                <a:srgbClr val="0000FF"/>
              </a:solidFill>
            </a:endParaRPr>
          </a:p>
        </p:txBody>
      </p:sp>
      <p:pic>
        <p:nvPicPr>
          <p:cNvPr id="16" name="图片 15"/>
          <p:cNvPicPr>
            <a:picLocks noChangeAspect="1"/>
          </p:cNvPicPr>
          <p:nvPr/>
        </p:nvPicPr>
        <p:blipFill>
          <a:blip r:embed="rId6"/>
          <a:stretch>
            <a:fillRect/>
          </a:stretch>
        </p:blipFill>
        <p:spPr>
          <a:xfrm>
            <a:off x="7064587" y="4021362"/>
            <a:ext cx="4616027" cy="2200275"/>
          </a:xfrm>
          <a:prstGeom prst="rect">
            <a:avLst/>
          </a:prstGeom>
        </p:spPr>
      </p:pic>
    </p:spTree>
    <p:extLst>
      <p:ext uri="{BB962C8B-B14F-4D97-AF65-F5344CB8AC3E}">
        <p14:creationId xmlns:p14="http://schemas.microsoft.com/office/powerpoint/2010/main" val="2399245118"/>
      </p:ext>
    </p:extLst>
  </p:cSld>
  <p:clrMapOvr>
    <a:masterClrMapping/>
  </p:clrMapOvr>
  <p:transition spd="slow" advTm="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直接连接符 22"/>
          <p:cNvCxnSpPr/>
          <p:nvPr/>
        </p:nvCxnSpPr>
        <p:spPr>
          <a:xfrm>
            <a:off x="-8273" y="1061170"/>
            <a:ext cx="1218751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5526" y="1026664"/>
            <a:ext cx="5849834" cy="0"/>
          </a:xfrm>
          <a:prstGeom prst="line">
            <a:avLst/>
          </a:prstGeom>
          <a:ln w="9842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标题 1"/>
          <p:cNvSpPr txBox="1">
            <a:spLocks/>
          </p:cNvSpPr>
          <p:nvPr/>
        </p:nvSpPr>
        <p:spPr>
          <a:xfrm>
            <a:off x="0" y="6549958"/>
            <a:ext cx="11985674" cy="61753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1400" dirty="0" smtClean="0"/>
              <a:t>第 </a:t>
            </a:r>
            <a:r>
              <a:rPr lang="en-US" altLang="zh-CN" sz="1400" dirty="0" smtClean="0"/>
              <a:t>35 </a:t>
            </a:r>
            <a:r>
              <a:rPr lang="zh-CN" altLang="en-US" sz="1400" dirty="0" smtClean="0"/>
              <a:t>卷 第 </a:t>
            </a:r>
            <a:r>
              <a:rPr lang="en-US" altLang="zh-CN" sz="1400" dirty="0" smtClean="0"/>
              <a:t>5 </a:t>
            </a:r>
            <a:r>
              <a:rPr lang="zh-CN" altLang="en-US" sz="1400" dirty="0" smtClean="0"/>
              <a:t>期 吉 林 化 工 学 院 学 报 </a:t>
            </a:r>
            <a:r>
              <a:rPr lang="en-US" altLang="zh-CN" sz="1400" dirty="0" err="1" smtClean="0"/>
              <a:t>Vol</a:t>
            </a:r>
            <a:r>
              <a:rPr lang="zh-CN" altLang="en-US" sz="1400" dirty="0" smtClean="0"/>
              <a:t>．</a:t>
            </a:r>
            <a:r>
              <a:rPr lang="en-US" altLang="zh-CN" sz="1400" dirty="0" smtClean="0"/>
              <a:t>35 No</a:t>
            </a:r>
            <a:r>
              <a:rPr lang="zh-CN" altLang="en-US" sz="1400" dirty="0" smtClean="0"/>
              <a:t>．</a:t>
            </a:r>
            <a:r>
              <a:rPr lang="en-US" altLang="zh-CN" sz="1400" dirty="0" smtClean="0"/>
              <a:t>5 2018 </a:t>
            </a:r>
            <a:r>
              <a:rPr lang="zh-CN" altLang="en-US" sz="1400" dirty="0" smtClean="0"/>
              <a:t>年 </a:t>
            </a:r>
            <a:r>
              <a:rPr lang="en-US" altLang="zh-CN" sz="1400" dirty="0" smtClean="0"/>
              <a:t>5 </a:t>
            </a:r>
            <a:r>
              <a:rPr lang="zh-CN" altLang="en-US" sz="1400" dirty="0" smtClean="0"/>
              <a:t>月 </a:t>
            </a:r>
            <a:r>
              <a:rPr lang="en-US" altLang="zh-CN" sz="1400" dirty="0" smtClean="0"/>
              <a:t>JOU</a:t>
            </a:r>
            <a:r>
              <a:rPr lang="zh-CN" altLang="en-US" sz="1400" dirty="0" smtClean="0"/>
              <a:t>Ｒ</a:t>
            </a:r>
            <a:r>
              <a:rPr lang="en-US" altLang="zh-CN" sz="1400" dirty="0" smtClean="0"/>
              <a:t>NAL OF JILIN INSTITUTE OF CHEMICAL TECHNOLOGY May</a:t>
            </a:r>
            <a:r>
              <a:rPr lang="zh-CN" altLang="en-US" sz="1400" dirty="0" smtClean="0"/>
              <a:t>． </a:t>
            </a:r>
            <a:r>
              <a:rPr lang="en-US" altLang="zh-CN" sz="1400" dirty="0" smtClean="0"/>
              <a:t>2018</a:t>
            </a:r>
            <a:endParaRPr lang="zh-CN" altLang="en-US" sz="1400" dirty="0"/>
          </a:p>
        </p:txBody>
      </p:sp>
      <p:pic>
        <p:nvPicPr>
          <p:cNvPr id="6" name="图片 5"/>
          <p:cNvPicPr>
            <a:picLocks noChangeAspect="1"/>
          </p:cNvPicPr>
          <p:nvPr/>
        </p:nvPicPr>
        <p:blipFill>
          <a:blip r:embed="rId3"/>
          <a:stretch>
            <a:fillRect/>
          </a:stretch>
        </p:blipFill>
        <p:spPr>
          <a:xfrm>
            <a:off x="1380235" y="1203581"/>
            <a:ext cx="4444073" cy="3162951"/>
          </a:xfrm>
          <a:prstGeom prst="rect">
            <a:avLst/>
          </a:prstGeom>
        </p:spPr>
      </p:pic>
      <p:pic>
        <p:nvPicPr>
          <p:cNvPr id="7" name="图片 6"/>
          <p:cNvPicPr>
            <a:picLocks noChangeAspect="1"/>
          </p:cNvPicPr>
          <p:nvPr/>
        </p:nvPicPr>
        <p:blipFill>
          <a:blip r:embed="rId4"/>
          <a:stretch>
            <a:fillRect/>
          </a:stretch>
        </p:blipFill>
        <p:spPr>
          <a:xfrm>
            <a:off x="6085482" y="1095676"/>
            <a:ext cx="4525368" cy="3132497"/>
          </a:xfrm>
          <a:prstGeom prst="rect">
            <a:avLst/>
          </a:prstGeom>
        </p:spPr>
      </p:pic>
      <p:pic>
        <p:nvPicPr>
          <p:cNvPr id="8" name="图片 7"/>
          <p:cNvPicPr>
            <a:picLocks noChangeAspect="1"/>
          </p:cNvPicPr>
          <p:nvPr/>
        </p:nvPicPr>
        <p:blipFill>
          <a:blip r:embed="rId5"/>
          <a:stretch>
            <a:fillRect/>
          </a:stretch>
        </p:blipFill>
        <p:spPr>
          <a:xfrm>
            <a:off x="895349" y="4394537"/>
            <a:ext cx="9963151" cy="2155772"/>
          </a:xfrm>
          <a:prstGeom prst="rect">
            <a:avLst/>
          </a:prstGeom>
        </p:spPr>
      </p:pic>
      <p:sp>
        <p:nvSpPr>
          <p:cNvPr id="9" name="标题 1"/>
          <p:cNvSpPr txBox="1">
            <a:spLocks/>
          </p:cNvSpPr>
          <p:nvPr/>
        </p:nvSpPr>
        <p:spPr>
          <a:xfrm>
            <a:off x="357185" y="228616"/>
            <a:ext cx="7169029" cy="6211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30000"/>
              </a:lnSpc>
            </a:pPr>
            <a:r>
              <a:rPr lang="zh-CN" altLang="en-US" sz="3200" kern="2200" smtClean="0">
                <a:cs typeface="+mn-ea"/>
                <a:sym typeface="+mn-lt"/>
              </a:rPr>
              <a:t>化学化工实验室安全事故多发</a:t>
            </a:r>
            <a:endParaRPr lang="zh-CN" altLang="en-US" sz="3200" kern="2200" dirty="0">
              <a:cs typeface="+mn-ea"/>
              <a:sym typeface="+mn-lt"/>
            </a:endParaRPr>
          </a:p>
        </p:txBody>
      </p:sp>
    </p:spTree>
    <p:extLst>
      <p:ext uri="{BB962C8B-B14F-4D97-AF65-F5344CB8AC3E}">
        <p14:creationId xmlns:p14="http://schemas.microsoft.com/office/powerpoint/2010/main" val="139526220"/>
      </p:ext>
    </p:extLst>
  </p:cSld>
  <p:clrMapOvr>
    <a:masterClrMapping/>
  </p:clrMapOvr>
  <p:transition spd="slow" advTm="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357185" y="228616"/>
            <a:ext cx="7169029" cy="621132"/>
          </a:xfrm>
          <a:prstGeom prst="rect">
            <a:avLst/>
          </a:prstGeom>
        </p:spPr>
        <p:txBody>
          <a:bodyPr>
            <a:noAutofit/>
          </a:bodyPr>
          <a:lstStyle/>
          <a:p>
            <a:pPr>
              <a:lnSpc>
                <a:spcPct val="130000"/>
              </a:lnSpc>
            </a:pPr>
            <a:r>
              <a:rPr lang="en-US" altLang="zh-CN" sz="3200" kern="2200" dirty="0" smtClean="0">
                <a:cs typeface="+mn-ea"/>
                <a:sym typeface="+mn-lt"/>
              </a:rPr>
              <a:t>《</a:t>
            </a:r>
            <a:r>
              <a:rPr lang="zh-CN" altLang="en-US" sz="3200" kern="2200" dirty="0">
                <a:cs typeface="+mn-ea"/>
                <a:sym typeface="+mn-lt"/>
              </a:rPr>
              <a:t>规范</a:t>
            </a:r>
            <a:r>
              <a:rPr lang="en-US" altLang="zh-CN" sz="3200" kern="2200" dirty="0" smtClean="0">
                <a:cs typeface="+mn-ea"/>
                <a:sym typeface="+mn-lt"/>
              </a:rPr>
              <a:t>》</a:t>
            </a:r>
            <a:r>
              <a:rPr lang="zh-CN" altLang="en-US" sz="3200" kern="2200" dirty="0">
                <a:cs typeface="+mn-ea"/>
                <a:sym typeface="+mn-lt"/>
              </a:rPr>
              <a:t>制定</a:t>
            </a:r>
            <a:r>
              <a:rPr lang="zh-CN" altLang="en-US" sz="3200" kern="2200" dirty="0" smtClean="0">
                <a:cs typeface="+mn-ea"/>
                <a:sym typeface="+mn-lt"/>
              </a:rPr>
              <a:t>意义</a:t>
            </a:r>
            <a:endParaRPr lang="zh-CN" altLang="en-US" sz="3200" kern="2200" dirty="0">
              <a:cs typeface="+mn-ea"/>
              <a:sym typeface="+mn-lt"/>
            </a:endParaRPr>
          </a:p>
        </p:txBody>
      </p:sp>
      <p:cxnSp>
        <p:nvCxnSpPr>
          <p:cNvPr id="23" name="直接连接符 22"/>
          <p:cNvCxnSpPr/>
          <p:nvPr/>
        </p:nvCxnSpPr>
        <p:spPr>
          <a:xfrm>
            <a:off x="-8273" y="1061170"/>
            <a:ext cx="1218751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5526" y="1026664"/>
            <a:ext cx="3781600" cy="0"/>
          </a:xfrm>
          <a:prstGeom prst="line">
            <a:avLst/>
          </a:prstGeom>
          <a:ln w="9842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文本框 1"/>
          <p:cNvSpPr txBox="1"/>
          <p:nvPr/>
        </p:nvSpPr>
        <p:spPr>
          <a:xfrm>
            <a:off x="388751" y="1783083"/>
            <a:ext cx="10964333" cy="3831818"/>
          </a:xfrm>
          <a:prstGeom prst="rect">
            <a:avLst/>
          </a:prstGeom>
          <a:noFill/>
        </p:spPr>
        <p:txBody>
          <a:bodyPr wrap="square" rtlCol="0" anchor="t">
            <a:spAutoFit/>
          </a:bodyPr>
          <a:lstStyle/>
          <a:p>
            <a:pPr marL="285750" indent="-285750" algn="l" defTabSz="914400">
              <a:lnSpc>
                <a:spcPct val="150000"/>
              </a:lnSpc>
              <a:spcBef>
                <a:spcPts val="0"/>
              </a:spcBef>
              <a:buFont typeface="Wingdings" pitchFamily="2" charset="2"/>
              <a:buChar char="p"/>
            </a:pPr>
            <a:r>
              <a:rPr lang="zh-CN" altLang="en-US" sz="1800" dirty="0" smtClean="0">
                <a:latin typeface="+mn-lt"/>
                <a:ea typeface="+mn-ea"/>
                <a:sym typeface="+mn-ea"/>
              </a:rPr>
              <a:t>建立</a:t>
            </a:r>
            <a:r>
              <a:rPr lang="zh-CN" altLang="en-US" sz="1800" dirty="0">
                <a:latin typeface="+mn-lt"/>
                <a:ea typeface="+mn-ea"/>
                <a:sym typeface="+mn-ea"/>
              </a:rPr>
              <a:t>一套符合现行国家有关法律法规、部门规章和标准的行业规范，并同时借鉴国内、外先进的化学化工实验室安全管理经验以及相关的管理体系经验。帮助国内的化工化工类实验室，提高实验室的安全和安全管理水平，预防和减少实验室安全事故的发生，降低事故发生中经济和人员损失。</a:t>
            </a:r>
          </a:p>
          <a:p>
            <a:pPr marL="285750" indent="-285750" algn="l" defTabSz="914400">
              <a:lnSpc>
                <a:spcPct val="150000"/>
              </a:lnSpc>
              <a:spcBef>
                <a:spcPts val="0"/>
              </a:spcBef>
              <a:buFont typeface="Wingdings" pitchFamily="2" charset="2"/>
              <a:buChar char="p"/>
            </a:pPr>
            <a:r>
              <a:rPr lang="zh-CN" altLang="en-US" sz="1800" dirty="0" smtClean="0"/>
              <a:t>本</a:t>
            </a:r>
            <a:r>
              <a:rPr lang="zh-CN" altLang="en-US" sz="1800" dirty="0"/>
              <a:t>标准内容包括人员管理、化学品管理、仪器/设备管理、设施 管理、环境管理、安全风险辨识评估与管控、应急管理等，涵盖了“</a:t>
            </a:r>
            <a:r>
              <a:rPr lang="zh-CN" altLang="en-US" sz="1800" dirty="0">
                <a:sym typeface="+mn-ea"/>
              </a:rPr>
              <a:t>法、</a:t>
            </a:r>
            <a:r>
              <a:rPr lang="zh-CN" altLang="en-US" sz="1800" dirty="0"/>
              <a:t>人、机、物、环”五方面要求，对于引导实验室建立与国际接轨的实验室安全管理体系，提升化学化工实验室本质安全管理水平，防范实验室安全事故，具有重要的指导意义和参考价值。</a:t>
            </a:r>
          </a:p>
          <a:p>
            <a:pPr marL="285750" indent="-285750" algn="l" defTabSz="914400">
              <a:lnSpc>
                <a:spcPct val="150000"/>
              </a:lnSpc>
              <a:spcBef>
                <a:spcPts val="0"/>
              </a:spcBef>
              <a:buFont typeface="Wingdings" pitchFamily="2" charset="2"/>
              <a:buChar char="p"/>
            </a:pPr>
            <a:r>
              <a:rPr lang="zh-CN" altLang="en-US" sz="1800" dirty="0" smtClean="0"/>
              <a:t>帮助</a:t>
            </a:r>
            <a:r>
              <a:rPr lang="zh-CN" altLang="en-US" sz="1800" dirty="0"/>
              <a:t>现有的化学化工实验室，可以按照规范的条款，具体整改和落实实验室存在的安全隐患，如何做？如何改？指导不同的实验室进行不断的安全建设和整改，提高实验室的安全管理水平。</a:t>
            </a:r>
          </a:p>
        </p:txBody>
      </p:sp>
    </p:spTree>
    <p:extLst>
      <p:ext uri="{BB962C8B-B14F-4D97-AF65-F5344CB8AC3E}">
        <p14:creationId xmlns:p14="http://schemas.microsoft.com/office/powerpoint/2010/main" val="3933926898"/>
      </p:ext>
    </p:extLst>
  </p:cSld>
  <p:clrMapOvr>
    <a:masterClrMapping/>
  </p:clrMapOvr>
  <p:transition spd="slow" advTm="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320131" y="1123211"/>
            <a:ext cx="10272274" cy="5488554"/>
          </a:xfrm>
          <a:prstGeom prst="rect">
            <a:avLst/>
          </a:prstGeom>
        </p:spPr>
        <p:txBody>
          <a:bodyPr>
            <a:spAutoFit/>
          </a:bodyPr>
          <a:lstStyle/>
          <a:p>
            <a:pPr algn="just">
              <a:lnSpc>
                <a:spcPts val="1200"/>
              </a:lnSpc>
              <a:spcBef>
                <a:spcPts val="598"/>
              </a:spcBef>
              <a:spcAft>
                <a:spcPts val="598"/>
              </a:spcAft>
              <a:defRPr/>
            </a:pPr>
            <a:r>
              <a:rPr lang="zh-CN" altLang="en-US" sz="2400" kern="10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三、</a:t>
            </a:r>
            <a:r>
              <a:rPr lang="zh-CN" altLang="zh-CN" sz="2400" kern="10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部门</a:t>
            </a:r>
            <a:r>
              <a:rPr lang="zh-CN" altLang="zh-CN" sz="2400" kern="100" smtClean="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规章</a:t>
            </a:r>
            <a:endParaRPr lang="en-US" altLang="zh-CN" sz="2400" kern="100" smtClean="0">
              <a:solidFill>
                <a:srgbClr val="0000FF"/>
              </a:solidFill>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ts val="1200"/>
              </a:lnSpc>
              <a:spcBef>
                <a:spcPts val="598"/>
              </a:spcBef>
              <a:spcAft>
                <a:spcPts val="598"/>
              </a:spcAft>
              <a:defRPr/>
            </a:pPr>
            <a:r>
              <a:rPr lang="en-US" altLang="zh-CN" sz="1594" kern="10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594" kern="100">
                <a:latin typeface="微软雅黑" panose="020B0503020204020204" pitchFamily="34" charset="-122"/>
                <a:ea typeface="微软雅黑" panose="020B0503020204020204" pitchFamily="34" charset="-122"/>
                <a:cs typeface="Times New Roman" panose="02020603050405020304" pitchFamily="18" charset="0"/>
              </a:rPr>
              <a:t>全国危险化学品安全风险集中治理</a:t>
            </a:r>
            <a:r>
              <a:rPr lang="zh-CN" altLang="en-US" sz="1594" kern="100">
                <a:latin typeface="微软雅黑" panose="020B0503020204020204" pitchFamily="34" charset="-122"/>
                <a:ea typeface="微软雅黑" panose="020B0503020204020204" pitchFamily="34" charset="-122"/>
                <a:cs typeface="Times New Roman" panose="02020603050405020304" pitchFamily="18" charset="0"/>
              </a:rPr>
              <a:t>方案</a:t>
            </a:r>
            <a:r>
              <a:rPr lang="en-US" altLang="zh-CN" sz="1594" kern="100" smtClean="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594" kern="100" smtClean="0">
                <a:latin typeface="微软雅黑" panose="020B0503020204020204" pitchFamily="34" charset="-122"/>
                <a:ea typeface="微软雅黑" panose="020B0503020204020204" pitchFamily="34" charset="-122"/>
                <a:cs typeface="Times New Roman" panose="02020603050405020304" pitchFamily="18" charset="0"/>
              </a:rPr>
              <a:t>（安委</a:t>
            </a:r>
            <a:r>
              <a:rPr lang="en-US" altLang="zh-CN" sz="1594" kern="10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594" kern="100">
                <a:latin typeface="微软雅黑" panose="020B0503020204020204" pitchFamily="34" charset="-122"/>
                <a:ea typeface="微软雅黑" panose="020B0503020204020204" pitchFamily="34" charset="-122"/>
                <a:cs typeface="Times New Roman" panose="02020603050405020304" pitchFamily="18" charset="0"/>
              </a:rPr>
              <a:t>2021〕12</a:t>
            </a:r>
            <a:r>
              <a:rPr lang="zh-CN" altLang="en-US" sz="1594" kern="100" smtClean="0">
                <a:latin typeface="微软雅黑" panose="020B0503020204020204" pitchFamily="34" charset="-122"/>
                <a:ea typeface="微软雅黑" panose="020B0503020204020204" pitchFamily="34" charset="-122"/>
                <a:cs typeface="Times New Roman" panose="02020603050405020304" pitchFamily="18" charset="0"/>
              </a:rPr>
              <a:t>号）</a:t>
            </a:r>
            <a:endParaRPr lang="en-US" altLang="zh-CN" sz="1594" kern="100" smtClean="0">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ts val="1200"/>
              </a:lnSpc>
              <a:spcBef>
                <a:spcPts val="598"/>
              </a:spcBef>
              <a:spcAft>
                <a:spcPts val="598"/>
              </a:spcAft>
              <a:defRPr/>
            </a:pPr>
            <a:r>
              <a:rPr lang="en-US" altLang="zh-CN" sz="1594" kern="100" smtClean="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594" kern="100">
                <a:latin typeface="微软雅黑" panose="020B0503020204020204" pitchFamily="34" charset="-122"/>
                <a:ea typeface="微软雅黑" panose="020B0503020204020204" pitchFamily="34" charset="-122"/>
                <a:cs typeface="Times New Roman" panose="02020603050405020304" pitchFamily="18" charset="0"/>
              </a:rPr>
              <a:t>十四五</a:t>
            </a:r>
            <a:r>
              <a:rPr lang="zh-CN" altLang="en-US" sz="1594" kern="100" smtClean="0">
                <a:latin typeface="微软雅黑" panose="020B0503020204020204" pitchFamily="34" charset="-122"/>
                <a:ea typeface="微软雅黑" panose="020B0503020204020204" pitchFamily="34" charset="-122"/>
                <a:cs typeface="Times New Roman" panose="02020603050405020304" pitchFamily="18" charset="0"/>
              </a:rPr>
              <a:t>”危险</a:t>
            </a:r>
            <a:r>
              <a:rPr lang="zh-CN" altLang="en-US" sz="1594" kern="100">
                <a:latin typeface="微软雅黑" panose="020B0503020204020204" pitchFamily="34" charset="-122"/>
                <a:ea typeface="微软雅黑" panose="020B0503020204020204" pitchFamily="34" charset="-122"/>
                <a:cs typeface="Times New Roman" panose="02020603050405020304" pitchFamily="18" charset="0"/>
              </a:rPr>
              <a:t>化学品安全生产规划</a:t>
            </a:r>
            <a:r>
              <a:rPr lang="zh-CN" altLang="en-US" sz="1594" kern="100">
                <a:latin typeface="微软雅黑" panose="020B0503020204020204" pitchFamily="34" charset="-122"/>
                <a:ea typeface="微软雅黑" panose="020B0503020204020204" pitchFamily="34" charset="-122"/>
                <a:cs typeface="Times New Roman" panose="02020603050405020304" pitchFamily="18" charset="0"/>
              </a:rPr>
              <a:t>方案</a:t>
            </a:r>
            <a:r>
              <a:rPr lang="en-US" altLang="zh-CN" sz="1594" kern="100" smtClean="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594" kern="100" smtClean="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594" kern="100">
                <a:latin typeface="微软雅黑" panose="020B0503020204020204" pitchFamily="34" charset="-122"/>
                <a:ea typeface="微软雅黑" panose="020B0503020204020204" pitchFamily="34" charset="-122"/>
                <a:cs typeface="Times New Roman" panose="02020603050405020304" pitchFamily="18" charset="0"/>
              </a:rPr>
              <a:t>应急</a:t>
            </a:r>
            <a:r>
              <a:rPr lang="en-US" altLang="zh-CN" sz="1594" kern="100">
                <a:latin typeface="微软雅黑" panose="020B0503020204020204" pitchFamily="34" charset="-122"/>
                <a:ea typeface="微软雅黑" panose="020B0503020204020204" pitchFamily="34" charset="-122"/>
                <a:cs typeface="Times New Roman" panose="02020603050405020304" pitchFamily="18" charset="0"/>
              </a:rPr>
              <a:t>〔2022〕22</a:t>
            </a:r>
            <a:r>
              <a:rPr lang="zh-CN" altLang="en-US" sz="1594" kern="100">
                <a:latin typeface="微软雅黑" panose="020B0503020204020204" pitchFamily="34" charset="-122"/>
                <a:ea typeface="微软雅黑" panose="020B0503020204020204" pitchFamily="34" charset="-122"/>
                <a:cs typeface="Times New Roman" panose="02020603050405020304" pitchFamily="18" charset="0"/>
              </a:rPr>
              <a:t>号</a:t>
            </a:r>
            <a:r>
              <a:rPr lang="zh-CN" altLang="en-US" sz="1594" kern="100" smtClean="0">
                <a:latin typeface="微软雅黑" panose="020B0503020204020204" pitchFamily="34" charset="-122"/>
                <a:ea typeface="微软雅黑" panose="020B0503020204020204" pitchFamily="34" charset="-122"/>
                <a:cs typeface="Times New Roman" panose="02020603050405020304" pitchFamily="18" charset="0"/>
              </a:rPr>
              <a:t>）</a:t>
            </a:r>
            <a:endParaRPr lang="zh-CN" altLang="zh-CN" sz="1594" kern="100" dirty="0">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ts val="1200"/>
              </a:lnSpc>
              <a:spcBef>
                <a:spcPts val="598"/>
              </a:spcBef>
              <a:spcAft>
                <a:spcPts val="598"/>
              </a:spcAft>
              <a:buSzPts val="1200"/>
              <a:defRPr/>
            </a:pPr>
            <a:r>
              <a:rPr lang="en-US" altLang="zh-CN" sz="1594" kern="100" dirty="0">
                <a:latin typeface="微软雅黑" panose="020B0503020204020204" pitchFamily="34" charset="-122"/>
                <a:ea typeface="微软雅黑" panose="020B0503020204020204" pitchFamily="34" charset="-122"/>
                <a:cs typeface="Times New Roman" panose="02020603050405020304" pitchFamily="18" charset="0"/>
              </a:rPr>
              <a:t>1. </a:t>
            </a:r>
            <a:r>
              <a:rPr lang="zh-CN" altLang="zh-CN" sz="1594" kern="100" dirty="0">
                <a:latin typeface="微软雅黑" panose="020B0503020204020204" pitchFamily="34" charset="-122"/>
                <a:ea typeface="微软雅黑" panose="020B0503020204020204" pitchFamily="34" charset="-122"/>
                <a:cs typeface="Times New Roman" panose="02020603050405020304" pitchFamily="18" charset="0"/>
              </a:rPr>
              <a:t>安全评价检测检验机构管理办法（应急管理部令第</a:t>
            </a:r>
            <a:r>
              <a:rPr lang="en-US" altLang="zh-CN" sz="1594" kern="100" dirty="0">
                <a:latin typeface="微软雅黑" panose="020B0503020204020204" pitchFamily="34" charset="-122"/>
                <a:ea typeface="微软雅黑" panose="020B0503020204020204" pitchFamily="34" charset="-122"/>
                <a:cs typeface="Times New Roman" panose="02020603050405020304" pitchFamily="18" charset="0"/>
              </a:rPr>
              <a:t>1</a:t>
            </a:r>
            <a:r>
              <a:rPr lang="zh-CN" altLang="zh-CN" sz="1594" kern="100" dirty="0">
                <a:latin typeface="微软雅黑" panose="020B0503020204020204" pitchFamily="34" charset="-122"/>
                <a:ea typeface="微软雅黑" panose="020B0503020204020204" pitchFamily="34" charset="-122"/>
                <a:cs typeface="Times New Roman" panose="02020603050405020304" pitchFamily="18" charset="0"/>
              </a:rPr>
              <a:t>号）</a:t>
            </a:r>
          </a:p>
          <a:p>
            <a:pPr algn="just">
              <a:lnSpc>
                <a:spcPts val="1200"/>
              </a:lnSpc>
              <a:spcBef>
                <a:spcPts val="598"/>
              </a:spcBef>
              <a:spcAft>
                <a:spcPts val="598"/>
              </a:spcAft>
              <a:buSzPts val="1200"/>
              <a:defRPr/>
            </a:pPr>
            <a:r>
              <a:rPr lang="en-US" altLang="zh-CN" sz="1594" kern="100" dirty="0">
                <a:latin typeface="微软雅黑" panose="020B0503020204020204" pitchFamily="34" charset="-122"/>
                <a:ea typeface="微软雅黑" panose="020B0503020204020204" pitchFamily="34" charset="-122"/>
                <a:cs typeface="Times New Roman" panose="02020603050405020304" pitchFamily="18" charset="0"/>
              </a:rPr>
              <a:t>2. </a:t>
            </a:r>
            <a:r>
              <a:rPr lang="zh-CN" altLang="zh-CN" sz="1594" kern="100" dirty="0">
                <a:latin typeface="微软雅黑" panose="020B0503020204020204" pitchFamily="34" charset="-122"/>
                <a:ea typeface="微软雅黑" panose="020B0503020204020204" pitchFamily="34" charset="-122"/>
                <a:cs typeface="Times New Roman" panose="02020603050405020304" pitchFamily="18" charset="0"/>
              </a:rPr>
              <a:t>生产安全事故应急预案管理办法（应急管理部令第</a:t>
            </a:r>
            <a:r>
              <a:rPr lang="en-US" altLang="zh-CN" sz="1594" kern="100" dirty="0">
                <a:latin typeface="微软雅黑" panose="020B0503020204020204" pitchFamily="34" charset="-122"/>
                <a:ea typeface="微软雅黑" panose="020B0503020204020204" pitchFamily="34" charset="-122"/>
                <a:cs typeface="Times New Roman" panose="02020603050405020304" pitchFamily="18" charset="0"/>
              </a:rPr>
              <a:t>2</a:t>
            </a:r>
            <a:r>
              <a:rPr lang="zh-CN" altLang="zh-CN" sz="1594" kern="100" dirty="0">
                <a:latin typeface="微软雅黑" panose="020B0503020204020204" pitchFamily="34" charset="-122"/>
                <a:ea typeface="微软雅黑" panose="020B0503020204020204" pitchFamily="34" charset="-122"/>
                <a:cs typeface="Times New Roman" panose="02020603050405020304" pitchFamily="18" charset="0"/>
              </a:rPr>
              <a:t>号）【</a:t>
            </a:r>
            <a:r>
              <a:rPr lang="en-US" altLang="zh-CN" sz="1594" kern="100" dirty="0">
                <a:latin typeface="微软雅黑" panose="020B0503020204020204" pitchFamily="34" charset="-122"/>
                <a:ea typeface="微软雅黑" panose="020B0503020204020204" pitchFamily="34" charset="-122"/>
                <a:cs typeface="Times New Roman" panose="02020603050405020304" pitchFamily="18" charset="0"/>
              </a:rPr>
              <a:t>2019</a:t>
            </a:r>
            <a:r>
              <a:rPr lang="zh-CN" altLang="zh-CN" sz="1594" kern="100" dirty="0">
                <a:latin typeface="微软雅黑" panose="020B0503020204020204" pitchFamily="34" charset="-122"/>
                <a:ea typeface="微软雅黑" panose="020B0503020204020204" pitchFamily="34" charset="-122"/>
                <a:cs typeface="Times New Roman" panose="02020603050405020304" pitchFamily="18" charset="0"/>
              </a:rPr>
              <a:t>年修正】</a:t>
            </a:r>
          </a:p>
          <a:p>
            <a:pPr algn="just">
              <a:lnSpc>
                <a:spcPts val="1200"/>
              </a:lnSpc>
              <a:spcBef>
                <a:spcPts val="598"/>
              </a:spcBef>
              <a:spcAft>
                <a:spcPts val="598"/>
              </a:spcAft>
              <a:buSzPts val="1200"/>
              <a:defRPr/>
            </a:pPr>
            <a:r>
              <a:rPr lang="en-US" altLang="zh-CN" sz="1594" kern="100" dirty="0">
                <a:latin typeface="微软雅黑" panose="020B0503020204020204" pitchFamily="34" charset="-122"/>
                <a:ea typeface="微软雅黑" panose="020B0503020204020204" pitchFamily="34" charset="-122"/>
                <a:cs typeface="Times New Roman" panose="02020603050405020304" pitchFamily="18" charset="0"/>
              </a:rPr>
              <a:t>3. </a:t>
            </a:r>
            <a:r>
              <a:rPr lang="zh-CN" altLang="zh-CN" sz="1594" kern="100" dirty="0">
                <a:latin typeface="微软雅黑" panose="020B0503020204020204" pitchFamily="34" charset="-122"/>
                <a:ea typeface="微软雅黑" panose="020B0503020204020204" pitchFamily="34" charset="-122"/>
                <a:cs typeface="Times New Roman" panose="02020603050405020304" pitchFamily="18" charset="0"/>
              </a:rPr>
              <a:t>化学品物理危险性鉴定与分类管理办法（安监总局令第</a:t>
            </a:r>
            <a:r>
              <a:rPr lang="en-US" altLang="zh-CN" sz="1594" kern="100" dirty="0">
                <a:latin typeface="微软雅黑" panose="020B0503020204020204" pitchFamily="34" charset="-122"/>
                <a:ea typeface="微软雅黑" panose="020B0503020204020204" pitchFamily="34" charset="-122"/>
                <a:cs typeface="Times New Roman" panose="02020603050405020304" pitchFamily="18" charset="0"/>
              </a:rPr>
              <a:t>60</a:t>
            </a:r>
            <a:r>
              <a:rPr lang="zh-CN" altLang="zh-CN" sz="1594" kern="100" dirty="0">
                <a:latin typeface="微软雅黑" panose="020B0503020204020204" pitchFamily="34" charset="-122"/>
                <a:ea typeface="微软雅黑" panose="020B0503020204020204" pitchFamily="34" charset="-122"/>
                <a:cs typeface="Times New Roman" panose="02020603050405020304" pitchFamily="18" charset="0"/>
              </a:rPr>
              <a:t>号）</a:t>
            </a:r>
          </a:p>
          <a:p>
            <a:pPr algn="just">
              <a:lnSpc>
                <a:spcPts val="1200"/>
              </a:lnSpc>
              <a:spcBef>
                <a:spcPts val="598"/>
              </a:spcBef>
              <a:spcAft>
                <a:spcPts val="598"/>
              </a:spcAft>
              <a:buSzPts val="1200"/>
              <a:defRPr/>
            </a:pPr>
            <a:r>
              <a:rPr lang="en-US" altLang="zh-CN" sz="1594" kern="100" dirty="0">
                <a:latin typeface="微软雅黑" panose="020B0503020204020204" pitchFamily="34" charset="-122"/>
                <a:ea typeface="微软雅黑" panose="020B0503020204020204" pitchFamily="34" charset="-122"/>
                <a:cs typeface="Times New Roman" panose="02020603050405020304" pitchFamily="18" charset="0"/>
              </a:rPr>
              <a:t>4. </a:t>
            </a:r>
            <a:r>
              <a:rPr lang="zh-CN" altLang="zh-CN" sz="1594" kern="100" dirty="0">
                <a:latin typeface="微软雅黑" panose="020B0503020204020204" pitchFamily="34" charset="-122"/>
                <a:ea typeface="微软雅黑" panose="020B0503020204020204" pitchFamily="34" charset="-122"/>
                <a:cs typeface="Times New Roman" panose="02020603050405020304" pitchFamily="18" charset="0"/>
              </a:rPr>
              <a:t>危险化学品安全使用许可证实施办法（安监总局令第</a:t>
            </a:r>
            <a:r>
              <a:rPr lang="en-US" altLang="zh-CN" sz="1594" kern="100" dirty="0">
                <a:latin typeface="微软雅黑" panose="020B0503020204020204" pitchFamily="34" charset="-122"/>
                <a:ea typeface="微软雅黑" panose="020B0503020204020204" pitchFamily="34" charset="-122"/>
                <a:cs typeface="Times New Roman" panose="02020603050405020304" pitchFamily="18" charset="0"/>
              </a:rPr>
              <a:t>57</a:t>
            </a:r>
            <a:r>
              <a:rPr lang="zh-CN" altLang="zh-CN" sz="1594" kern="100" dirty="0">
                <a:latin typeface="微软雅黑" panose="020B0503020204020204" pitchFamily="34" charset="-122"/>
                <a:ea typeface="微软雅黑" panose="020B0503020204020204" pitchFamily="34" charset="-122"/>
                <a:cs typeface="Times New Roman" panose="02020603050405020304" pitchFamily="18" charset="0"/>
              </a:rPr>
              <a:t>号）【</a:t>
            </a:r>
            <a:r>
              <a:rPr lang="en-US" altLang="zh-CN" sz="1594" kern="100" dirty="0">
                <a:latin typeface="微软雅黑" panose="020B0503020204020204" pitchFamily="34" charset="-122"/>
                <a:ea typeface="微软雅黑" panose="020B0503020204020204" pitchFamily="34" charset="-122"/>
                <a:cs typeface="Times New Roman" panose="02020603050405020304" pitchFamily="18" charset="0"/>
              </a:rPr>
              <a:t>2017</a:t>
            </a:r>
            <a:r>
              <a:rPr lang="zh-CN" altLang="zh-CN" sz="1594" kern="100" dirty="0">
                <a:latin typeface="微软雅黑" panose="020B0503020204020204" pitchFamily="34" charset="-122"/>
                <a:ea typeface="微软雅黑" panose="020B0503020204020204" pitchFamily="34" charset="-122"/>
                <a:cs typeface="Times New Roman" panose="02020603050405020304" pitchFamily="18" charset="0"/>
              </a:rPr>
              <a:t>年修正】</a:t>
            </a:r>
          </a:p>
          <a:p>
            <a:pPr algn="just">
              <a:lnSpc>
                <a:spcPts val="1200"/>
              </a:lnSpc>
              <a:spcBef>
                <a:spcPts val="598"/>
              </a:spcBef>
              <a:spcAft>
                <a:spcPts val="598"/>
              </a:spcAft>
              <a:buSzPts val="1200"/>
              <a:defRPr/>
            </a:pPr>
            <a:r>
              <a:rPr lang="en-US" altLang="zh-CN" sz="1594" kern="100" dirty="0">
                <a:latin typeface="微软雅黑" panose="020B0503020204020204" pitchFamily="34" charset="-122"/>
                <a:ea typeface="微软雅黑" panose="020B0503020204020204" pitchFamily="34" charset="-122"/>
                <a:cs typeface="Times New Roman" panose="02020603050405020304" pitchFamily="18" charset="0"/>
              </a:rPr>
              <a:t>5. </a:t>
            </a:r>
            <a:r>
              <a:rPr lang="zh-CN" altLang="zh-CN" sz="1594" kern="100" dirty="0">
                <a:latin typeface="微软雅黑" panose="020B0503020204020204" pitchFamily="34" charset="-122"/>
                <a:ea typeface="微软雅黑" panose="020B0503020204020204" pitchFamily="34" charset="-122"/>
                <a:cs typeface="Times New Roman" panose="02020603050405020304" pitchFamily="18" charset="0"/>
              </a:rPr>
              <a:t>危险化学品经营许可证管理办法（安监总局令第</a:t>
            </a:r>
            <a:r>
              <a:rPr lang="en-US" altLang="zh-CN" sz="1594" kern="100" dirty="0">
                <a:latin typeface="微软雅黑" panose="020B0503020204020204" pitchFamily="34" charset="-122"/>
                <a:ea typeface="微软雅黑" panose="020B0503020204020204" pitchFamily="34" charset="-122"/>
                <a:cs typeface="Times New Roman" panose="02020603050405020304" pitchFamily="18" charset="0"/>
              </a:rPr>
              <a:t>55</a:t>
            </a:r>
            <a:r>
              <a:rPr lang="zh-CN" altLang="zh-CN" sz="1594" kern="100" dirty="0">
                <a:latin typeface="微软雅黑" panose="020B0503020204020204" pitchFamily="34" charset="-122"/>
                <a:ea typeface="微软雅黑" panose="020B0503020204020204" pitchFamily="34" charset="-122"/>
                <a:cs typeface="Times New Roman" panose="02020603050405020304" pitchFamily="18" charset="0"/>
              </a:rPr>
              <a:t>号）【</a:t>
            </a:r>
            <a:r>
              <a:rPr lang="en-US" altLang="zh-CN" sz="1594" kern="100" dirty="0">
                <a:latin typeface="微软雅黑" panose="020B0503020204020204" pitchFamily="34" charset="-122"/>
                <a:ea typeface="微软雅黑" panose="020B0503020204020204" pitchFamily="34" charset="-122"/>
                <a:cs typeface="Times New Roman" panose="02020603050405020304" pitchFamily="18" charset="0"/>
              </a:rPr>
              <a:t>2015</a:t>
            </a:r>
            <a:r>
              <a:rPr lang="zh-CN" altLang="zh-CN" sz="1594" kern="100" dirty="0">
                <a:latin typeface="微软雅黑" panose="020B0503020204020204" pitchFamily="34" charset="-122"/>
                <a:ea typeface="微软雅黑" panose="020B0503020204020204" pitchFamily="34" charset="-122"/>
                <a:cs typeface="Times New Roman" panose="02020603050405020304" pitchFamily="18" charset="0"/>
              </a:rPr>
              <a:t>年修正】 </a:t>
            </a:r>
          </a:p>
          <a:p>
            <a:pPr algn="just">
              <a:lnSpc>
                <a:spcPts val="1200"/>
              </a:lnSpc>
              <a:spcBef>
                <a:spcPts val="598"/>
              </a:spcBef>
              <a:spcAft>
                <a:spcPts val="598"/>
              </a:spcAft>
              <a:buSzPts val="1200"/>
              <a:defRPr/>
            </a:pPr>
            <a:r>
              <a:rPr lang="en-US" altLang="zh-CN" sz="1594" kern="100" dirty="0">
                <a:latin typeface="微软雅黑" panose="020B0503020204020204" pitchFamily="34" charset="-122"/>
                <a:ea typeface="微软雅黑" panose="020B0503020204020204" pitchFamily="34" charset="-122"/>
                <a:cs typeface="Times New Roman" panose="02020603050405020304" pitchFamily="18" charset="0"/>
              </a:rPr>
              <a:t>6. </a:t>
            </a:r>
            <a:r>
              <a:rPr lang="zh-CN" altLang="zh-CN" sz="1594" kern="100" dirty="0">
                <a:latin typeface="微软雅黑" panose="020B0503020204020204" pitchFamily="34" charset="-122"/>
                <a:ea typeface="微软雅黑" panose="020B0503020204020204" pitchFamily="34" charset="-122"/>
                <a:cs typeface="Times New Roman" panose="02020603050405020304" pitchFamily="18" charset="0"/>
              </a:rPr>
              <a:t>危险化学品登记管理办法（安监总局令第</a:t>
            </a:r>
            <a:r>
              <a:rPr lang="en-US" altLang="zh-CN" sz="1594" kern="100" dirty="0">
                <a:latin typeface="微软雅黑" panose="020B0503020204020204" pitchFamily="34" charset="-122"/>
                <a:ea typeface="微软雅黑" panose="020B0503020204020204" pitchFamily="34" charset="-122"/>
                <a:cs typeface="Times New Roman" panose="02020603050405020304" pitchFamily="18" charset="0"/>
              </a:rPr>
              <a:t>53</a:t>
            </a:r>
            <a:r>
              <a:rPr lang="zh-CN" altLang="zh-CN" sz="1594" kern="100" dirty="0">
                <a:latin typeface="微软雅黑" panose="020B0503020204020204" pitchFamily="34" charset="-122"/>
                <a:ea typeface="微软雅黑" panose="020B0503020204020204" pitchFamily="34" charset="-122"/>
                <a:cs typeface="Times New Roman" panose="02020603050405020304" pitchFamily="18" charset="0"/>
              </a:rPr>
              <a:t>号）</a:t>
            </a:r>
          </a:p>
          <a:p>
            <a:pPr algn="just">
              <a:lnSpc>
                <a:spcPts val="1200"/>
              </a:lnSpc>
              <a:spcBef>
                <a:spcPts val="598"/>
              </a:spcBef>
              <a:spcAft>
                <a:spcPts val="598"/>
              </a:spcAft>
              <a:buSzPts val="1200"/>
              <a:defRPr/>
            </a:pPr>
            <a:r>
              <a:rPr lang="en-US" altLang="zh-CN" sz="1594" kern="100" dirty="0">
                <a:latin typeface="微软雅黑" panose="020B0503020204020204" pitchFamily="34" charset="-122"/>
                <a:ea typeface="微软雅黑" panose="020B0503020204020204" pitchFamily="34" charset="-122"/>
                <a:cs typeface="Times New Roman" panose="02020603050405020304" pitchFamily="18" charset="0"/>
              </a:rPr>
              <a:t>7. </a:t>
            </a:r>
            <a:r>
              <a:rPr lang="zh-CN" altLang="zh-CN" sz="1594" kern="100" dirty="0">
                <a:latin typeface="微软雅黑" panose="020B0503020204020204" pitchFamily="34" charset="-122"/>
                <a:ea typeface="微软雅黑" panose="020B0503020204020204" pitchFamily="34" charset="-122"/>
                <a:cs typeface="Times New Roman" panose="02020603050405020304" pitchFamily="18" charset="0"/>
              </a:rPr>
              <a:t>危险化学品建设项目安全监督管理办法（安监总局令第</a:t>
            </a:r>
            <a:r>
              <a:rPr lang="en-US" altLang="zh-CN" sz="1594" kern="100" dirty="0">
                <a:latin typeface="微软雅黑" panose="020B0503020204020204" pitchFamily="34" charset="-122"/>
                <a:ea typeface="微软雅黑" panose="020B0503020204020204" pitchFamily="34" charset="-122"/>
                <a:cs typeface="Times New Roman" panose="02020603050405020304" pitchFamily="18" charset="0"/>
              </a:rPr>
              <a:t>45</a:t>
            </a:r>
            <a:r>
              <a:rPr lang="zh-CN" altLang="zh-CN" sz="1594" kern="100" dirty="0">
                <a:latin typeface="微软雅黑" panose="020B0503020204020204" pitchFamily="34" charset="-122"/>
                <a:ea typeface="微软雅黑" panose="020B0503020204020204" pitchFamily="34" charset="-122"/>
                <a:cs typeface="Times New Roman" panose="02020603050405020304" pitchFamily="18" charset="0"/>
              </a:rPr>
              <a:t>号）【</a:t>
            </a:r>
            <a:r>
              <a:rPr lang="en-US" altLang="zh-CN" sz="1594" kern="100" dirty="0">
                <a:latin typeface="微软雅黑" panose="020B0503020204020204" pitchFamily="34" charset="-122"/>
                <a:ea typeface="微软雅黑" panose="020B0503020204020204" pitchFamily="34" charset="-122"/>
                <a:cs typeface="Times New Roman" panose="02020603050405020304" pitchFamily="18" charset="0"/>
              </a:rPr>
              <a:t>2015</a:t>
            </a:r>
            <a:r>
              <a:rPr lang="zh-CN" altLang="zh-CN" sz="1594" kern="100" dirty="0">
                <a:latin typeface="微软雅黑" panose="020B0503020204020204" pitchFamily="34" charset="-122"/>
                <a:ea typeface="微软雅黑" panose="020B0503020204020204" pitchFamily="34" charset="-122"/>
                <a:cs typeface="Times New Roman" panose="02020603050405020304" pitchFamily="18" charset="0"/>
              </a:rPr>
              <a:t>年修正】</a:t>
            </a:r>
          </a:p>
          <a:p>
            <a:pPr algn="just">
              <a:lnSpc>
                <a:spcPts val="1200"/>
              </a:lnSpc>
              <a:spcBef>
                <a:spcPts val="598"/>
              </a:spcBef>
              <a:spcAft>
                <a:spcPts val="598"/>
              </a:spcAft>
              <a:buSzPts val="1200"/>
              <a:defRPr/>
            </a:pPr>
            <a:r>
              <a:rPr lang="en-US" altLang="zh-CN" sz="1594" kern="100" dirty="0">
                <a:latin typeface="微软雅黑" panose="020B0503020204020204" pitchFamily="34" charset="-122"/>
                <a:ea typeface="微软雅黑" panose="020B0503020204020204" pitchFamily="34" charset="-122"/>
                <a:cs typeface="Times New Roman" panose="02020603050405020304" pitchFamily="18" charset="0"/>
              </a:rPr>
              <a:t>8. </a:t>
            </a:r>
            <a:r>
              <a:rPr lang="zh-CN" altLang="zh-CN" sz="1594" kern="100" dirty="0">
                <a:latin typeface="微软雅黑" panose="020B0503020204020204" pitchFamily="34" charset="-122"/>
                <a:ea typeface="微软雅黑" panose="020B0503020204020204" pitchFamily="34" charset="-122"/>
                <a:cs typeface="Times New Roman" panose="02020603050405020304" pitchFamily="18" charset="0"/>
              </a:rPr>
              <a:t>危险化学品输送管道安全管理规定（安监总局令第</a:t>
            </a:r>
            <a:r>
              <a:rPr lang="en-US" altLang="zh-CN" sz="1594" kern="100" dirty="0">
                <a:latin typeface="微软雅黑" panose="020B0503020204020204" pitchFamily="34" charset="-122"/>
                <a:ea typeface="微软雅黑" panose="020B0503020204020204" pitchFamily="34" charset="-122"/>
                <a:cs typeface="Times New Roman" panose="02020603050405020304" pitchFamily="18" charset="0"/>
              </a:rPr>
              <a:t>43</a:t>
            </a:r>
            <a:r>
              <a:rPr lang="zh-CN" altLang="zh-CN" sz="1594" kern="100" dirty="0">
                <a:latin typeface="微软雅黑" panose="020B0503020204020204" pitchFamily="34" charset="-122"/>
                <a:ea typeface="微软雅黑" panose="020B0503020204020204" pitchFamily="34" charset="-122"/>
                <a:cs typeface="Times New Roman" panose="02020603050405020304" pitchFamily="18" charset="0"/>
              </a:rPr>
              <a:t>号）【</a:t>
            </a:r>
            <a:r>
              <a:rPr lang="en-US" altLang="zh-CN" sz="1594" kern="100" dirty="0">
                <a:latin typeface="微软雅黑" panose="020B0503020204020204" pitchFamily="34" charset="-122"/>
                <a:ea typeface="微软雅黑" panose="020B0503020204020204" pitchFamily="34" charset="-122"/>
                <a:cs typeface="Times New Roman" panose="02020603050405020304" pitchFamily="18" charset="0"/>
              </a:rPr>
              <a:t>2015</a:t>
            </a:r>
            <a:r>
              <a:rPr lang="zh-CN" altLang="zh-CN" sz="1594" kern="100" dirty="0">
                <a:latin typeface="微软雅黑" panose="020B0503020204020204" pitchFamily="34" charset="-122"/>
                <a:ea typeface="微软雅黑" panose="020B0503020204020204" pitchFamily="34" charset="-122"/>
                <a:cs typeface="Times New Roman" panose="02020603050405020304" pitchFamily="18" charset="0"/>
              </a:rPr>
              <a:t>年修正】</a:t>
            </a:r>
          </a:p>
          <a:p>
            <a:pPr algn="just">
              <a:lnSpc>
                <a:spcPts val="1200"/>
              </a:lnSpc>
              <a:spcBef>
                <a:spcPts val="598"/>
              </a:spcBef>
              <a:spcAft>
                <a:spcPts val="598"/>
              </a:spcAft>
              <a:buSzPts val="1200"/>
              <a:defRPr/>
            </a:pPr>
            <a:r>
              <a:rPr lang="en-US" altLang="zh-CN" sz="1594" kern="100" dirty="0">
                <a:latin typeface="微软雅黑" panose="020B0503020204020204" pitchFamily="34" charset="-122"/>
                <a:ea typeface="微软雅黑" panose="020B0503020204020204" pitchFamily="34" charset="-122"/>
                <a:cs typeface="Times New Roman" panose="02020603050405020304" pitchFamily="18" charset="0"/>
              </a:rPr>
              <a:t>9. </a:t>
            </a:r>
            <a:r>
              <a:rPr lang="zh-CN" altLang="zh-CN" sz="1594" kern="100" dirty="0">
                <a:latin typeface="微软雅黑" panose="020B0503020204020204" pitchFamily="34" charset="-122"/>
                <a:ea typeface="微软雅黑" panose="020B0503020204020204" pitchFamily="34" charset="-122"/>
                <a:cs typeface="Times New Roman" panose="02020603050405020304" pitchFamily="18" charset="0"/>
              </a:rPr>
              <a:t>安全生产培训管理办法（安监总局令第</a:t>
            </a:r>
            <a:r>
              <a:rPr lang="en-US" altLang="zh-CN" sz="1594" kern="100" dirty="0">
                <a:latin typeface="微软雅黑" panose="020B0503020204020204" pitchFamily="34" charset="-122"/>
                <a:ea typeface="微软雅黑" panose="020B0503020204020204" pitchFamily="34" charset="-122"/>
                <a:cs typeface="Times New Roman" panose="02020603050405020304" pitchFamily="18" charset="0"/>
              </a:rPr>
              <a:t>44</a:t>
            </a:r>
            <a:r>
              <a:rPr lang="zh-CN" altLang="zh-CN" sz="1594" kern="100" dirty="0">
                <a:latin typeface="微软雅黑" panose="020B0503020204020204" pitchFamily="34" charset="-122"/>
                <a:ea typeface="微软雅黑" panose="020B0503020204020204" pitchFamily="34" charset="-122"/>
                <a:cs typeface="Times New Roman" panose="02020603050405020304" pitchFamily="18" charset="0"/>
              </a:rPr>
              <a:t>号）【</a:t>
            </a:r>
            <a:r>
              <a:rPr lang="en-US" altLang="zh-CN" sz="1594" kern="100" dirty="0">
                <a:latin typeface="微软雅黑" panose="020B0503020204020204" pitchFamily="34" charset="-122"/>
                <a:ea typeface="微软雅黑" panose="020B0503020204020204" pitchFamily="34" charset="-122"/>
                <a:cs typeface="Times New Roman" panose="02020603050405020304" pitchFamily="18" charset="0"/>
              </a:rPr>
              <a:t>2015</a:t>
            </a:r>
            <a:r>
              <a:rPr lang="zh-CN" altLang="zh-CN" sz="1594" kern="100" dirty="0">
                <a:latin typeface="微软雅黑" panose="020B0503020204020204" pitchFamily="34" charset="-122"/>
                <a:ea typeface="微软雅黑" panose="020B0503020204020204" pitchFamily="34" charset="-122"/>
                <a:cs typeface="Times New Roman" panose="02020603050405020304" pitchFamily="18" charset="0"/>
              </a:rPr>
              <a:t>年修正】</a:t>
            </a:r>
          </a:p>
          <a:p>
            <a:pPr algn="just">
              <a:lnSpc>
                <a:spcPts val="1200"/>
              </a:lnSpc>
              <a:spcBef>
                <a:spcPts val="598"/>
              </a:spcBef>
              <a:spcAft>
                <a:spcPts val="598"/>
              </a:spcAft>
              <a:buSzPts val="1200"/>
              <a:defRPr/>
            </a:pPr>
            <a:r>
              <a:rPr lang="en-US" altLang="zh-CN" sz="1594" kern="100" dirty="0">
                <a:latin typeface="微软雅黑" panose="020B0503020204020204" pitchFamily="34" charset="-122"/>
                <a:ea typeface="微软雅黑" panose="020B0503020204020204" pitchFamily="34" charset="-122"/>
                <a:cs typeface="Times New Roman" panose="02020603050405020304" pitchFamily="18" charset="0"/>
              </a:rPr>
              <a:t>10. </a:t>
            </a:r>
            <a:r>
              <a:rPr lang="zh-CN" altLang="zh-CN" sz="1594" kern="100" dirty="0">
                <a:latin typeface="微软雅黑" panose="020B0503020204020204" pitchFamily="34" charset="-122"/>
                <a:ea typeface="微软雅黑" panose="020B0503020204020204" pitchFamily="34" charset="-122"/>
                <a:cs typeface="Times New Roman" panose="02020603050405020304" pitchFamily="18" charset="0"/>
              </a:rPr>
              <a:t>危险化学品重大危险源监督管理暂行规定（安监总局令第</a:t>
            </a:r>
            <a:r>
              <a:rPr lang="en-US" altLang="zh-CN" sz="1594" kern="100" dirty="0">
                <a:latin typeface="微软雅黑" panose="020B0503020204020204" pitchFamily="34" charset="-122"/>
                <a:ea typeface="微软雅黑" panose="020B0503020204020204" pitchFamily="34" charset="-122"/>
                <a:cs typeface="Times New Roman" panose="02020603050405020304" pitchFamily="18" charset="0"/>
              </a:rPr>
              <a:t>40</a:t>
            </a:r>
            <a:r>
              <a:rPr lang="zh-CN" altLang="zh-CN" sz="1594" kern="100" dirty="0">
                <a:latin typeface="微软雅黑" panose="020B0503020204020204" pitchFamily="34" charset="-122"/>
                <a:ea typeface="微软雅黑" panose="020B0503020204020204" pitchFamily="34" charset="-122"/>
                <a:cs typeface="Times New Roman" panose="02020603050405020304" pitchFamily="18" charset="0"/>
              </a:rPr>
              <a:t>号）【</a:t>
            </a:r>
            <a:r>
              <a:rPr lang="en-US" altLang="zh-CN" sz="1594" kern="100" dirty="0">
                <a:latin typeface="微软雅黑" panose="020B0503020204020204" pitchFamily="34" charset="-122"/>
                <a:ea typeface="微软雅黑" panose="020B0503020204020204" pitchFamily="34" charset="-122"/>
                <a:cs typeface="Times New Roman" panose="02020603050405020304" pitchFamily="18" charset="0"/>
              </a:rPr>
              <a:t>2015</a:t>
            </a:r>
            <a:r>
              <a:rPr lang="zh-CN" altLang="zh-CN" sz="1594" kern="100" dirty="0">
                <a:latin typeface="微软雅黑" panose="020B0503020204020204" pitchFamily="34" charset="-122"/>
                <a:ea typeface="微软雅黑" panose="020B0503020204020204" pitchFamily="34" charset="-122"/>
                <a:cs typeface="Times New Roman" panose="02020603050405020304" pitchFamily="18" charset="0"/>
              </a:rPr>
              <a:t>年修正】</a:t>
            </a:r>
          </a:p>
          <a:p>
            <a:pPr algn="just">
              <a:lnSpc>
                <a:spcPts val="1200"/>
              </a:lnSpc>
              <a:spcBef>
                <a:spcPts val="598"/>
              </a:spcBef>
              <a:spcAft>
                <a:spcPts val="598"/>
              </a:spcAft>
              <a:buSzPts val="1200"/>
              <a:defRPr/>
            </a:pPr>
            <a:r>
              <a:rPr lang="en-US" altLang="zh-CN" sz="1594" kern="100" dirty="0">
                <a:latin typeface="微软雅黑" panose="020B0503020204020204" pitchFamily="34" charset="-122"/>
                <a:ea typeface="微软雅黑" panose="020B0503020204020204" pitchFamily="34" charset="-122"/>
                <a:cs typeface="Times New Roman" panose="02020603050405020304" pitchFamily="18" charset="0"/>
              </a:rPr>
              <a:t>11. </a:t>
            </a:r>
            <a:r>
              <a:rPr lang="zh-CN" altLang="zh-CN" sz="1594" kern="100" dirty="0">
                <a:latin typeface="微软雅黑" panose="020B0503020204020204" pitchFamily="34" charset="-122"/>
                <a:ea typeface="微软雅黑" panose="020B0503020204020204" pitchFamily="34" charset="-122"/>
                <a:cs typeface="Times New Roman" panose="02020603050405020304" pitchFamily="18" charset="0"/>
              </a:rPr>
              <a:t>危险化学品生产企业安全生产许可证实施办法（安监总局令第</a:t>
            </a:r>
            <a:r>
              <a:rPr lang="en-US" altLang="zh-CN" sz="1594" kern="100" dirty="0">
                <a:latin typeface="微软雅黑" panose="020B0503020204020204" pitchFamily="34" charset="-122"/>
                <a:ea typeface="微软雅黑" panose="020B0503020204020204" pitchFamily="34" charset="-122"/>
                <a:cs typeface="Times New Roman" panose="02020603050405020304" pitchFamily="18" charset="0"/>
              </a:rPr>
              <a:t>41</a:t>
            </a:r>
            <a:r>
              <a:rPr lang="zh-CN" altLang="zh-CN" sz="1594" kern="100" dirty="0">
                <a:latin typeface="微软雅黑" panose="020B0503020204020204" pitchFamily="34" charset="-122"/>
                <a:ea typeface="微软雅黑" panose="020B0503020204020204" pitchFamily="34" charset="-122"/>
                <a:cs typeface="Times New Roman" panose="02020603050405020304" pitchFamily="18" charset="0"/>
              </a:rPr>
              <a:t>号）【</a:t>
            </a:r>
            <a:r>
              <a:rPr lang="en-US" altLang="zh-CN" sz="1594" kern="100" dirty="0">
                <a:latin typeface="微软雅黑" panose="020B0503020204020204" pitchFamily="34" charset="-122"/>
                <a:ea typeface="微软雅黑" panose="020B0503020204020204" pitchFamily="34" charset="-122"/>
                <a:cs typeface="Times New Roman" panose="02020603050405020304" pitchFamily="18" charset="0"/>
              </a:rPr>
              <a:t>2017</a:t>
            </a:r>
            <a:r>
              <a:rPr lang="zh-CN" altLang="zh-CN" sz="1594" kern="100" dirty="0">
                <a:latin typeface="微软雅黑" panose="020B0503020204020204" pitchFamily="34" charset="-122"/>
                <a:ea typeface="微软雅黑" panose="020B0503020204020204" pitchFamily="34" charset="-122"/>
                <a:cs typeface="Times New Roman" panose="02020603050405020304" pitchFamily="18" charset="0"/>
              </a:rPr>
              <a:t>年修正】</a:t>
            </a:r>
          </a:p>
          <a:p>
            <a:pPr algn="just">
              <a:lnSpc>
                <a:spcPts val="1200"/>
              </a:lnSpc>
              <a:spcBef>
                <a:spcPts val="598"/>
              </a:spcBef>
              <a:spcAft>
                <a:spcPts val="598"/>
              </a:spcAft>
              <a:buSzPts val="1200"/>
              <a:defRPr/>
            </a:pPr>
            <a:r>
              <a:rPr lang="en-US" altLang="zh-CN" sz="1594" kern="100" dirty="0">
                <a:latin typeface="微软雅黑" panose="020B0503020204020204" pitchFamily="34" charset="-122"/>
                <a:ea typeface="微软雅黑" panose="020B0503020204020204" pitchFamily="34" charset="-122"/>
                <a:cs typeface="Times New Roman" panose="02020603050405020304" pitchFamily="18" charset="0"/>
              </a:rPr>
              <a:t>12. </a:t>
            </a:r>
            <a:r>
              <a:rPr lang="zh-CN" altLang="zh-CN" sz="1594" kern="100" dirty="0">
                <a:latin typeface="微软雅黑" panose="020B0503020204020204" pitchFamily="34" charset="-122"/>
                <a:ea typeface="微软雅黑" panose="020B0503020204020204" pitchFamily="34" charset="-122"/>
                <a:cs typeface="Times New Roman" panose="02020603050405020304" pitchFamily="18" charset="0"/>
              </a:rPr>
              <a:t>建设项目安全设施“三同时”监督管理办法（安监总局令第</a:t>
            </a:r>
            <a:r>
              <a:rPr lang="en-US" altLang="zh-CN" sz="1594" kern="100" dirty="0">
                <a:latin typeface="微软雅黑" panose="020B0503020204020204" pitchFamily="34" charset="-122"/>
                <a:ea typeface="微软雅黑" panose="020B0503020204020204" pitchFamily="34" charset="-122"/>
                <a:cs typeface="Times New Roman" panose="02020603050405020304" pitchFamily="18" charset="0"/>
              </a:rPr>
              <a:t>36</a:t>
            </a:r>
            <a:r>
              <a:rPr lang="zh-CN" altLang="zh-CN" sz="1594" kern="100" dirty="0">
                <a:latin typeface="微软雅黑" panose="020B0503020204020204" pitchFamily="34" charset="-122"/>
                <a:ea typeface="微软雅黑" panose="020B0503020204020204" pitchFamily="34" charset="-122"/>
                <a:cs typeface="Times New Roman" panose="02020603050405020304" pitchFamily="18" charset="0"/>
              </a:rPr>
              <a:t>号）【</a:t>
            </a:r>
            <a:r>
              <a:rPr lang="en-US" altLang="zh-CN" sz="1594" kern="100" dirty="0">
                <a:latin typeface="微软雅黑" panose="020B0503020204020204" pitchFamily="34" charset="-122"/>
                <a:ea typeface="微软雅黑" panose="020B0503020204020204" pitchFamily="34" charset="-122"/>
                <a:cs typeface="Times New Roman" panose="02020603050405020304" pitchFamily="18" charset="0"/>
              </a:rPr>
              <a:t>2015</a:t>
            </a:r>
            <a:r>
              <a:rPr lang="zh-CN" altLang="zh-CN" sz="1594" kern="100" dirty="0">
                <a:latin typeface="微软雅黑" panose="020B0503020204020204" pitchFamily="34" charset="-122"/>
                <a:ea typeface="微软雅黑" panose="020B0503020204020204" pitchFamily="34" charset="-122"/>
                <a:cs typeface="Times New Roman" panose="02020603050405020304" pitchFamily="18" charset="0"/>
              </a:rPr>
              <a:t>年修正】</a:t>
            </a:r>
          </a:p>
          <a:p>
            <a:pPr algn="just">
              <a:lnSpc>
                <a:spcPts val="1200"/>
              </a:lnSpc>
              <a:spcBef>
                <a:spcPts val="598"/>
              </a:spcBef>
              <a:spcAft>
                <a:spcPts val="598"/>
              </a:spcAft>
              <a:buSzPts val="1200"/>
              <a:defRPr/>
            </a:pPr>
            <a:r>
              <a:rPr lang="en-US" altLang="zh-CN" sz="1594" kern="100" dirty="0">
                <a:latin typeface="微软雅黑" panose="020B0503020204020204" pitchFamily="34" charset="-122"/>
                <a:ea typeface="微软雅黑" panose="020B0503020204020204" pitchFamily="34" charset="-122"/>
                <a:cs typeface="Times New Roman" panose="02020603050405020304" pitchFamily="18" charset="0"/>
              </a:rPr>
              <a:t>13. </a:t>
            </a:r>
            <a:r>
              <a:rPr lang="zh-CN" altLang="zh-CN" sz="1594" kern="100" dirty="0">
                <a:latin typeface="微软雅黑" panose="020B0503020204020204" pitchFamily="34" charset="-122"/>
                <a:ea typeface="微软雅黑" panose="020B0503020204020204" pitchFamily="34" charset="-122"/>
                <a:cs typeface="Times New Roman" panose="02020603050405020304" pitchFamily="18" charset="0"/>
              </a:rPr>
              <a:t>特种作业人员安全技术培训考核管理规定（安监总局令第</a:t>
            </a:r>
            <a:r>
              <a:rPr lang="en-US" altLang="zh-CN" sz="1594" kern="100" dirty="0">
                <a:latin typeface="微软雅黑" panose="020B0503020204020204" pitchFamily="34" charset="-122"/>
                <a:ea typeface="微软雅黑" panose="020B0503020204020204" pitchFamily="34" charset="-122"/>
                <a:cs typeface="Times New Roman" panose="02020603050405020304" pitchFamily="18" charset="0"/>
              </a:rPr>
              <a:t>30</a:t>
            </a:r>
            <a:r>
              <a:rPr lang="zh-CN" altLang="zh-CN" sz="1594" kern="100" dirty="0">
                <a:latin typeface="微软雅黑" panose="020B0503020204020204" pitchFamily="34" charset="-122"/>
                <a:ea typeface="微软雅黑" panose="020B0503020204020204" pitchFamily="34" charset="-122"/>
                <a:cs typeface="Times New Roman" panose="02020603050405020304" pitchFamily="18" charset="0"/>
              </a:rPr>
              <a:t>号）【</a:t>
            </a:r>
            <a:r>
              <a:rPr lang="en-US" altLang="zh-CN" sz="1594" kern="100" dirty="0">
                <a:latin typeface="微软雅黑" panose="020B0503020204020204" pitchFamily="34" charset="-122"/>
                <a:ea typeface="微软雅黑" panose="020B0503020204020204" pitchFamily="34" charset="-122"/>
                <a:cs typeface="Times New Roman" panose="02020603050405020304" pitchFamily="18" charset="0"/>
              </a:rPr>
              <a:t>2015</a:t>
            </a:r>
            <a:r>
              <a:rPr lang="zh-CN" altLang="zh-CN" sz="1594" kern="100" dirty="0">
                <a:latin typeface="微软雅黑" panose="020B0503020204020204" pitchFamily="34" charset="-122"/>
                <a:ea typeface="微软雅黑" panose="020B0503020204020204" pitchFamily="34" charset="-122"/>
                <a:cs typeface="Times New Roman" panose="02020603050405020304" pitchFamily="18" charset="0"/>
              </a:rPr>
              <a:t>年修正】</a:t>
            </a:r>
          </a:p>
          <a:p>
            <a:pPr algn="just">
              <a:lnSpc>
                <a:spcPts val="1200"/>
              </a:lnSpc>
              <a:spcBef>
                <a:spcPts val="598"/>
              </a:spcBef>
              <a:spcAft>
                <a:spcPts val="598"/>
              </a:spcAft>
              <a:buSzPts val="1200"/>
              <a:defRPr/>
            </a:pPr>
            <a:r>
              <a:rPr lang="en-US" altLang="zh-CN" sz="1594" kern="100" smtClean="0">
                <a:latin typeface="微软雅黑" panose="020B0503020204020204" pitchFamily="34" charset="-122"/>
                <a:ea typeface="微软雅黑" panose="020B0503020204020204" pitchFamily="34" charset="-122"/>
                <a:cs typeface="Times New Roman" panose="02020603050405020304" pitchFamily="18" charset="0"/>
              </a:rPr>
              <a:t>14. </a:t>
            </a:r>
            <a:r>
              <a:rPr lang="zh-CN" altLang="zh-CN" sz="1594" kern="100" dirty="0">
                <a:latin typeface="微软雅黑" panose="020B0503020204020204" pitchFamily="34" charset="-122"/>
                <a:ea typeface="微软雅黑" panose="020B0503020204020204" pitchFamily="34" charset="-122"/>
                <a:cs typeface="Times New Roman" panose="02020603050405020304" pitchFamily="18" charset="0"/>
              </a:rPr>
              <a:t>安全生产违法行为行政处罚办法（安监总局令第</a:t>
            </a:r>
            <a:r>
              <a:rPr lang="en-US" altLang="zh-CN" sz="1594" kern="100" dirty="0">
                <a:latin typeface="微软雅黑" panose="020B0503020204020204" pitchFamily="34" charset="-122"/>
                <a:ea typeface="微软雅黑" panose="020B0503020204020204" pitchFamily="34" charset="-122"/>
                <a:cs typeface="Times New Roman" panose="02020603050405020304" pitchFamily="18" charset="0"/>
              </a:rPr>
              <a:t>15</a:t>
            </a:r>
            <a:r>
              <a:rPr lang="zh-CN" altLang="zh-CN" sz="1594" kern="100" dirty="0">
                <a:latin typeface="微软雅黑" panose="020B0503020204020204" pitchFamily="34" charset="-122"/>
                <a:ea typeface="微软雅黑" panose="020B0503020204020204" pitchFamily="34" charset="-122"/>
                <a:cs typeface="Times New Roman" panose="02020603050405020304" pitchFamily="18" charset="0"/>
              </a:rPr>
              <a:t>号）【</a:t>
            </a:r>
            <a:r>
              <a:rPr lang="en-US" altLang="zh-CN" sz="1594" kern="100" dirty="0">
                <a:latin typeface="微软雅黑" panose="020B0503020204020204" pitchFamily="34" charset="-122"/>
                <a:ea typeface="微软雅黑" panose="020B0503020204020204" pitchFamily="34" charset="-122"/>
                <a:cs typeface="Times New Roman" panose="02020603050405020304" pitchFamily="18" charset="0"/>
              </a:rPr>
              <a:t>2015</a:t>
            </a:r>
            <a:r>
              <a:rPr lang="zh-CN" altLang="zh-CN" sz="1594" kern="100" dirty="0">
                <a:latin typeface="微软雅黑" panose="020B0503020204020204" pitchFamily="34" charset="-122"/>
                <a:ea typeface="微软雅黑" panose="020B0503020204020204" pitchFamily="34" charset="-122"/>
                <a:cs typeface="Times New Roman" panose="02020603050405020304" pitchFamily="18" charset="0"/>
              </a:rPr>
              <a:t>年修正】</a:t>
            </a:r>
          </a:p>
          <a:p>
            <a:pPr algn="just">
              <a:lnSpc>
                <a:spcPts val="1200"/>
              </a:lnSpc>
              <a:spcBef>
                <a:spcPts val="598"/>
              </a:spcBef>
              <a:spcAft>
                <a:spcPts val="598"/>
              </a:spcAft>
              <a:buSzPts val="1200"/>
              <a:defRPr/>
            </a:pPr>
            <a:r>
              <a:rPr lang="en-US" altLang="zh-CN" sz="1594" kern="100" smtClean="0">
                <a:latin typeface="微软雅黑" panose="020B0503020204020204" pitchFamily="34" charset="-122"/>
                <a:ea typeface="微软雅黑" panose="020B0503020204020204" pitchFamily="34" charset="-122"/>
                <a:cs typeface="Times New Roman" panose="02020603050405020304" pitchFamily="18" charset="0"/>
              </a:rPr>
              <a:t>15. </a:t>
            </a:r>
            <a:r>
              <a:rPr lang="zh-CN" altLang="zh-CN" sz="1594" kern="100" smtClean="0">
                <a:latin typeface="微软雅黑" panose="020B0503020204020204" pitchFamily="34" charset="-122"/>
                <a:ea typeface="微软雅黑" panose="020B0503020204020204" pitchFamily="34" charset="-122"/>
                <a:cs typeface="Times New Roman" panose="02020603050405020304" pitchFamily="18" charset="0"/>
              </a:rPr>
              <a:t>生产</a:t>
            </a:r>
            <a:r>
              <a:rPr lang="zh-CN" altLang="zh-CN" sz="1594" kern="100" dirty="0">
                <a:latin typeface="微软雅黑" panose="020B0503020204020204" pitchFamily="34" charset="-122"/>
                <a:ea typeface="微软雅黑" panose="020B0503020204020204" pitchFamily="34" charset="-122"/>
                <a:cs typeface="Times New Roman" panose="02020603050405020304" pitchFamily="18" charset="0"/>
              </a:rPr>
              <a:t>经营单位安全培训规定（安监总局令第</a:t>
            </a:r>
            <a:r>
              <a:rPr lang="en-US" altLang="zh-CN" sz="1594" kern="100" dirty="0">
                <a:latin typeface="微软雅黑" panose="020B0503020204020204" pitchFamily="34" charset="-122"/>
                <a:ea typeface="微软雅黑" panose="020B0503020204020204" pitchFamily="34" charset="-122"/>
                <a:cs typeface="Times New Roman" panose="02020603050405020304" pitchFamily="18" charset="0"/>
              </a:rPr>
              <a:t>3</a:t>
            </a:r>
            <a:r>
              <a:rPr lang="zh-CN" altLang="zh-CN" sz="1594" kern="100" dirty="0">
                <a:latin typeface="微软雅黑" panose="020B0503020204020204" pitchFamily="34" charset="-122"/>
                <a:ea typeface="微软雅黑" panose="020B0503020204020204" pitchFamily="34" charset="-122"/>
                <a:cs typeface="Times New Roman" panose="02020603050405020304" pitchFamily="18" charset="0"/>
              </a:rPr>
              <a:t>号）【</a:t>
            </a:r>
            <a:r>
              <a:rPr lang="en-US" altLang="zh-CN" sz="1594" kern="100" dirty="0">
                <a:latin typeface="微软雅黑" panose="020B0503020204020204" pitchFamily="34" charset="-122"/>
                <a:ea typeface="微软雅黑" panose="020B0503020204020204" pitchFamily="34" charset="-122"/>
                <a:cs typeface="Times New Roman" panose="02020603050405020304" pitchFamily="18" charset="0"/>
              </a:rPr>
              <a:t>2015</a:t>
            </a:r>
            <a:r>
              <a:rPr lang="zh-CN" altLang="zh-CN" sz="1594" kern="100" dirty="0">
                <a:latin typeface="微软雅黑" panose="020B0503020204020204" pitchFamily="34" charset="-122"/>
                <a:ea typeface="微软雅黑" panose="020B0503020204020204" pitchFamily="34" charset="-122"/>
                <a:cs typeface="Times New Roman" panose="02020603050405020304" pitchFamily="18" charset="0"/>
              </a:rPr>
              <a:t>年</a:t>
            </a:r>
            <a:r>
              <a:rPr lang="zh-CN" altLang="zh-CN" sz="1594" kern="100">
                <a:latin typeface="微软雅黑" panose="020B0503020204020204" pitchFamily="34" charset="-122"/>
                <a:ea typeface="微软雅黑" panose="020B0503020204020204" pitchFamily="34" charset="-122"/>
                <a:cs typeface="Times New Roman" panose="02020603050405020304" pitchFamily="18" charset="0"/>
              </a:rPr>
              <a:t>修正</a:t>
            </a:r>
            <a:r>
              <a:rPr lang="zh-CN" altLang="zh-CN" sz="1594" kern="100" smtClean="0">
                <a:latin typeface="微软雅黑" panose="020B0503020204020204" pitchFamily="34" charset="-122"/>
                <a:ea typeface="微软雅黑" panose="020B0503020204020204" pitchFamily="34" charset="-122"/>
                <a:cs typeface="Times New Roman" panose="02020603050405020304" pitchFamily="18" charset="0"/>
              </a:rPr>
              <a:t>】</a:t>
            </a:r>
            <a:endParaRPr lang="zh-CN" altLang="zh-CN" sz="1594"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42175760"/>
      </p:ext>
    </p:extLst>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357185" y="228616"/>
            <a:ext cx="7169029" cy="621132"/>
          </a:xfrm>
          <a:prstGeom prst="rect">
            <a:avLst/>
          </a:prstGeom>
        </p:spPr>
        <p:txBody>
          <a:bodyPr>
            <a:noAutofit/>
          </a:bodyPr>
          <a:lstStyle/>
          <a:p>
            <a:pPr>
              <a:lnSpc>
                <a:spcPct val="130000"/>
              </a:lnSpc>
            </a:pPr>
            <a:r>
              <a:rPr lang="en-US" altLang="zh-CN" sz="3200" kern="2200" dirty="0" smtClean="0">
                <a:cs typeface="+mn-ea"/>
                <a:sym typeface="+mn-lt"/>
              </a:rPr>
              <a:t>《</a:t>
            </a:r>
            <a:r>
              <a:rPr lang="zh-CN" altLang="en-US" sz="3200" kern="2200" dirty="0" smtClean="0">
                <a:cs typeface="+mn-ea"/>
                <a:sym typeface="+mn-lt"/>
              </a:rPr>
              <a:t>规范</a:t>
            </a:r>
            <a:r>
              <a:rPr lang="en-US" altLang="zh-CN" sz="3200" kern="2200" dirty="0">
                <a:cs typeface="+mn-ea"/>
                <a:sym typeface="+mn-lt"/>
              </a:rPr>
              <a:t>》</a:t>
            </a:r>
            <a:r>
              <a:rPr lang="zh-CN" altLang="en-US" sz="3200" kern="2200" dirty="0" smtClean="0">
                <a:cs typeface="+mn-ea"/>
                <a:sym typeface="+mn-lt"/>
              </a:rPr>
              <a:t>适用范围</a:t>
            </a:r>
            <a:endParaRPr lang="zh-CN" altLang="en-US" sz="3200" kern="2200" dirty="0">
              <a:cs typeface="+mn-ea"/>
              <a:sym typeface="+mn-lt"/>
            </a:endParaRPr>
          </a:p>
        </p:txBody>
      </p:sp>
      <p:cxnSp>
        <p:nvCxnSpPr>
          <p:cNvPr id="23" name="直接连接符 22"/>
          <p:cNvCxnSpPr/>
          <p:nvPr/>
        </p:nvCxnSpPr>
        <p:spPr>
          <a:xfrm>
            <a:off x="-8273" y="1061170"/>
            <a:ext cx="1218751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5526" y="1026664"/>
            <a:ext cx="3795668" cy="0"/>
          </a:xfrm>
          <a:prstGeom prst="line">
            <a:avLst/>
          </a:prstGeom>
          <a:ln w="9842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文本框 1"/>
          <p:cNvSpPr txBox="1"/>
          <p:nvPr/>
        </p:nvSpPr>
        <p:spPr>
          <a:xfrm>
            <a:off x="529166" y="2077037"/>
            <a:ext cx="10938933" cy="2862322"/>
          </a:xfrm>
          <a:prstGeom prst="rect">
            <a:avLst/>
          </a:prstGeom>
          <a:noFill/>
        </p:spPr>
        <p:txBody>
          <a:bodyPr wrap="square" rtlCol="0" anchor="t">
            <a:spAutoFit/>
          </a:bodyPr>
          <a:lstStyle/>
          <a:p>
            <a:pPr eaLnBrk="1" latinLnBrk="0" hangingPunct="1">
              <a:lnSpc>
                <a:spcPct val="150000"/>
              </a:lnSpc>
              <a:spcBef>
                <a:spcPts val="0"/>
              </a:spcBef>
            </a:pPr>
            <a:r>
              <a:rPr lang="zh-CN" altLang="en-US" sz="2400" smtClean="0"/>
              <a:t>    本</a:t>
            </a:r>
            <a:r>
              <a:rPr lang="zh-CN" altLang="en-US" sz="2400" dirty="0"/>
              <a:t>规范所指的</a:t>
            </a:r>
            <a:r>
              <a:rPr lang="en-US" altLang="zh-CN" sz="2400" dirty="0"/>
              <a:t>“</a:t>
            </a:r>
            <a:r>
              <a:rPr lang="zh-CN" altLang="en-US" sz="2400" dirty="0"/>
              <a:t>化学化工实验室</a:t>
            </a:r>
            <a:r>
              <a:rPr lang="en-US" altLang="zh-CN" sz="2400" dirty="0"/>
              <a:t>”</a:t>
            </a:r>
            <a:r>
              <a:rPr lang="zh-CN" altLang="en-US" sz="2400" dirty="0"/>
              <a:t> （英文全称：chemistry and chemical engineering laboratories）是指：</a:t>
            </a:r>
          </a:p>
          <a:p>
            <a:pPr eaLnBrk="1" latinLnBrk="0" hangingPunct="1">
              <a:lnSpc>
                <a:spcPct val="150000"/>
              </a:lnSpc>
              <a:spcBef>
                <a:spcPts val="0"/>
              </a:spcBef>
            </a:pPr>
            <a:r>
              <a:rPr lang="zh-CN" altLang="en-US" sz="2400" dirty="0"/>
              <a:t>     提供化学、化工实验条件并开展科学研究、技术研发等活动的实验场所以及配套的附属场所。包括高等院校实验室、科研院所实验室、企业实验室（含化验室）、公共实验平台等，不包括中试性质和</a:t>
            </a:r>
            <a:r>
              <a:rPr lang="zh-CN" altLang="en-US" sz="2400" dirty="0" smtClean="0"/>
              <a:t>工业化</a:t>
            </a:r>
            <a:r>
              <a:rPr lang="zh-CN" altLang="en-US" sz="2400" dirty="0"/>
              <a:t>放大性质的实验室或试验场所。</a:t>
            </a:r>
          </a:p>
        </p:txBody>
      </p:sp>
    </p:spTree>
    <p:extLst>
      <p:ext uri="{BB962C8B-B14F-4D97-AF65-F5344CB8AC3E}">
        <p14:creationId xmlns:p14="http://schemas.microsoft.com/office/powerpoint/2010/main" val="2196138986"/>
      </p:ext>
    </p:extLst>
  </p:cSld>
  <p:clrMapOvr>
    <a:masterClrMapping/>
  </p:clrMapOvr>
  <p:transition spd="slow" advTm="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1633473" y="2887842"/>
            <a:ext cx="8608233" cy="923330"/>
          </a:xfrm>
          <a:prstGeom prst="rect">
            <a:avLst/>
          </a:prstGeom>
          <a:noFill/>
          <a:ln>
            <a:noFill/>
          </a:ln>
        </p:spPr>
        <p:txBody>
          <a:bodyPr wrap="square" lIns="0" tIns="0" rIns="0" bIns="0">
            <a:spAutoFit/>
          </a:bodyPr>
          <a:lstStyle/>
          <a:p>
            <a:pPr algn="ctr">
              <a:defRPr/>
            </a:pPr>
            <a:r>
              <a:rPr lang="en-US" altLang="zh-CN" sz="6000" b="1" dirty="0" smtClean="0">
                <a:solidFill>
                  <a:schemeClr val="tx1">
                    <a:lumMod val="65000"/>
                    <a:lumOff val="35000"/>
                  </a:schemeClr>
                </a:solidFill>
                <a:latin typeface="+mj-ea"/>
                <a:ea typeface="+mj-ea"/>
              </a:rPr>
              <a:t>《</a:t>
            </a:r>
            <a:r>
              <a:rPr lang="zh-CN" altLang="en-US" sz="6000" b="1" dirty="0" smtClean="0">
                <a:solidFill>
                  <a:schemeClr val="tx1">
                    <a:lumMod val="65000"/>
                    <a:lumOff val="35000"/>
                  </a:schemeClr>
                </a:solidFill>
                <a:latin typeface="+mj-ea"/>
                <a:ea typeface="+mj-ea"/>
              </a:rPr>
              <a:t>规范</a:t>
            </a:r>
            <a:r>
              <a:rPr lang="en-US" altLang="zh-CN" sz="6000" b="1" dirty="0" smtClean="0">
                <a:solidFill>
                  <a:schemeClr val="tx1">
                    <a:lumMod val="65000"/>
                    <a:lumOff val="35000"/>
                  </a:schemeClr>
                </a:solidFill>
                <a:latin typeface="+mj-ea"/>
                <a:ea typeface="+mj-ea"/>
              </a:rPr>
              <a:t>》</a:t>
            </a:r>
            <a:r>
              <a:rPr lang="zh-CN" altLang="en-US" sz="6000" b="1" dirty="0" smtClean="0">
                <a:solidFill>
                  <a:schemeClr val="tx1">
                    <a:lumMod val="65000"/>
                    <a:lumOff val="35000"/>
                  </a:schemeClr>
                </a:solidFill>
                <a:latin typeface="+mj-ea"/>
                <a:ea typeface="+mj-ea"/>
              </a:rPr>
              <a:t>主要内容</a:t>
            </a:r>
            <a:endParaRPr lang="zh-CN" altLang="en-US" sz="6000" b="1" dirty="0">
              <a:solidFill>
                <a:schemeClr val="tx1">
                  <a:lumMod val="65000"/>
                  <a:lumOff val="35000"/>
                </a:schemeClr>
              </a:solidFill>
              <a:latin typeface="+mj-ea"/>
              <a:ea typeface="+mj-ea"/>
            </a:endParaRPr>
          </a:p>
        </p:txBody>
      </p:sp>
      <p:sp>
        <p:nvSpPr>
          <p:cNvPr id="48" name="矩形 47"/>
          <p:cNvSpPr/>
          <p:nvPr/>
        </p:nvSpPr>
        <p:spPr>
          <a:xfrm>
            <a:off x="11719594" y="1946041"/>
            <a:ext cx="3167950" cy="2806933"/>
          </a:xfrm>
          <a:prstGeom prst="rect">
            <a:avLst/>
          </a:prstGeom>
          <a:noFill/>
          <a:ln w="203200">
            <a:gradFill flip="none" rotWithShape="1">
              <a:gsLst>
                <a:gs pos="50000">
                  <a:srgbClr val="C00000"/>
                </a:gs>
                <a:gs pos="50000">
                  <a:srgbClr val="DFDAD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rot="10800000">
            <a:off x="-2689194" y="1946042"/>
            <a:ext cx="3167950" cy="2806933"/>
          </a:xfrm>
          <a:prstGeom prst="rect">
            <a:avLst/>
          </a:prstGeom>
          <a:noFill/>
          <a:ln w="203200">
            <a:gradFill flip="none" rotWithShape="1">
              <a:gsLst>
                <a:gs pos="50000">
                  <a:srgbClr val="C00000"/>
                </a:gs>
                <a:gs pos="50000">
                  <a:srgbClr val="DFDAD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18916093"/>
      </p:ext>
    </p:extLst>
  </p:cSld>
  <p:clrMapOvr>
    <a:masterClrMapping/>
  </p:clrMapOvr>
  <p:transition spd="slow" advTm="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941343" y="-1217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kern="2200" dirty="0">
              <a:solidFill>
                <a:schemeClr val="tx1">
                  <a:lumMod val="65000"/>
                  <a:lumOff val="35000"/>
                </a:schemeClr>
              </a:solidFill>
              <a:latin typeface="+mn-lt"/>
              <a:ea typeface="+mn-ea"/>
              <a:cs typeface="+mn-ea"/>
              <a:sym typeface="+mn-lt"/>
            </a:endParaRPr>
          </a:p>
        </p:txBody>
      </p:sp>
      <p:grpSp>
        <p:nvGrpSpPr>
          <p:cNvPr id="9" name="组合 8"/>
          <p:cNvGrpSpPr/>
          <p:nvPr/>
        </p:nvGrpSpPr>
        <p:grpSpPr>
          <a:xfrm>
            <a:off x="1279805" y="1000606"/>
            <a:ext cx="5631196" cy="4954977"/>
            <a:chOff x="1054717" y="1563326"/>
            <a:chExt cx="5631196" cy="4954977"/>
          </a:xfrm>
        </p:grpSpPr>
        <p:grpSp>
          <p:nvGrpSpPr>
            <p:cNvPr id="8" name="组合 7"/>
            <p:cNvGrpSpPr/>
            <p:nvPr/>
          </p:nvGrpSpPr>
          <p:grpSpPr>
            <a:xfrm>
              <a:off x="1054717" y="1563326"/>
              <a:ext cx="5631196" cy="4954977"/>
              <a:chOff x="1054717" y="2182318"/>
              <a:chExt cx="5631196" cy="4954977"/>
            </a:xfrm>
          </p:grpSpPr>
          <p:sp>
            <p:nvSpPr>
              <p:cNvPr id="2" name="矩形 1"/>
              <p:cNvSpPr/>
              <p:nvPr/>
            </p:nvSpPr>
            <p:spPr>
              <a:xfrm>
                <a:off x="1490934" y="2182318"/>
                <a:ext cx="569627" cy="5696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1490934" y="3205367"/>
                <a:ext cx="569627" cy="569627"/>
              </a:xfrm>
              <a:prstGeom prst="rect">
                <a:avLst/>
              </a:prstGeom>
              <a:solidFill>
                <a:srgbClr val="EAB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490933" y="4307084"/>
                <a:ext cx="569627" cy="5696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p:cNvSpPr txBox="1"/>
              <p:nvPr/>
            </p:nvSpPr>
            <p:spPr>
              <a:xfrm>
                <a:off x="2340879" y="2267076"/>
                <a:ext cx="3902779" cy="400110"/>
              </a:xfrm>
              <a:prstGeom prst="rect">
                <a:avLst/>
              </a:prstGeom>
              <a:noFill/>
            </p:spPr>
            <p:txBody>
              <a:bodyPr wrap="square" rtlCol="0">
                <a:spAutoFit/>
              </a:bodyPr>
              <a:lstStyle/>
              <a:p>
                <a:r>
                  <a:rPr lang="zh-CN" altLang="en-US" sz="2000" dirty="0" smtClean="0">
                    <a:solidFill>
                      <a:schemeClr val="tx1">
                        <a:lumMod val="75000"/>
                        <a:lumOff val="25000"/>
                      </a:schemeClr>
                    </a:solidFill>
                  </a:rPr>
                  <a:t>安全管理体系建设</a:t>
                </a:r>
                <a:endParaRPr lang="zh-CN" altLang="en-US" sz="2000" dirty="0">
                  <a:solidFill>
                    <a:schemeClr val="tx1">
                      <a:lumMod val="75000"/>
                      <a:lumOff val="25000"/>
                    </a:schemeClr>
                  </a:solidFill>
                </a:endParaRPr>
              </a:p>
            </p:txBody>
          </p:sp>
          <p:sp>
            <p:nvSpPr>
              <p:cNvPr id="39" name="文本框 38"/>
              <p:cNvSpPr txBox="1"/>
              <p:nvPr/>
            </p:nvSpPr>
            <p:spPr>
              <a:xfrm>
                <a:off x="2377042" y="3297055"/>
                <a:ext cx="3605361" cy="400110"/>
              </a:xfrm>
              <a:prstGeom prst="rect">
                <a:avLst/>
              </a:prstGeom>
              <a:noFill/>
            </p:spPr>
            <p:txBody>
              <a:bodyPr wrap="square" rtlCol="0">
                <a:spAutoFit/>
              </a:bodyPr>
              <a:lstStyle/>
              <a:p>
                <a:r>
                  <a:rPr lang="zh-CN" altLang="en-US" sz="2000" dirty="0" smtClean="0">
                    <a:solidFill>
                      <a:schemeClr val="tx1">
                        <a:lumMod val="75000"/>
                        <a:lumOff val="25000"/>
                      </a:schemeClr>
                    </a:solidFill>
                  </a:rPr>
                  <a:t>管理组织及职责</a:t>
                </a:r>
                <a:endParaRPr lang="zh-CN" altLang="en-US" sz="2000" dirty="0">
                  <a:solidFill>
                    <a:schemeClr val="tx1">
                      <a:lumMod val="75000"/>
                      <a:lumOff val="25000"/>
                    </a:schemeClr>
                  </a:solidFill>
                </a:endParaRPr>
              </a:p>
            </p:txBody>
          </p:sp>
          <p:sp>
            <p:nvSpPr>
              <p:cNvPr id="42" name="文本框 41"/>
              <p:cNvSpPr txBox="1"/>
              <p:nvPr/>
            </p:nvSpPr>
            <p:spPr>
              <a:xfrm>
                <a:off x="1563694" y="2252634"/>
                <a:ext cx="671317" cy="461665"/>
              </a:xfrm>
              <a:prstGeom prst="rect">
                <a:avLst/>
              </a:prstGeom>
              <a:noFill/>
            </p:spPr>
            <p:txBody>
              <a:bodyPr wrap="square" rtlCol="0">
                <a:spAutoFit/>
              </a:bodyPr>
              <a:lstStyle/>
              <a:p>
                <a:r>
                  <a:rPr lang="en-US" altLang="zh-CN" sz="2400" b="1" dirty="0" smtClean="0">
                    <a:solidFill>
                      <a:schemeClr val="bg1"/>
                    </a:solidFill>
                  </a:rPr>
                  <a:t>1</a:t>
                </a:r>
                <a:endParaRPr lang="zh-CN" altLang="en-US" sz="2400" b="1" dirty="0">
                  <a:solidFill>
                    <a:schemeClr val="bg1"/>
                  </a:solidFill>
                </a:endParaRPr>
              </a:p>
            </p:txBody>
          </p:sp>
          <p:sp>
            <p:nvSpPr>
              <p:cNvPr id="43" name="文本框 42"/>
              <p:cNvSpPr txBox="1"/>
              <p:nvPr/>
            </p:nvSpPr>
            <p:spPr>
              <a:xfrm>
                <a:off x="1563694" y="3228570"/>
                <a:ext cx="671317" cy="461665"/>
              </a:xfrm>
              <a:prstGeom prst="rect">
                <a:avLst/>
              </a:prstGeom>
              <a:noFill/>
            </p:spPr>
            <p:txBody>
              <a:bodyPr wrap="square" rtlCol="0">
                <a:spAutoFit/>
              </a:bodyPr>
              <a:lstStyle/>
              <a:p>
                <a:r>
                  <a:rPr lang="en-US" altLang="zh-CN" sz="2400" b="1" dirty="0" smtClean="0">
                    <a:solidFill>
                      <a:schemeClr val="bg1"/>
                    </a:solidFill>
                  </a:rPr>
                  <a:t>2</a:t>
                </a:r>
                <a:endParaRPr lang="zh-CN" altLang="en-US" sz="2400" b="1" dirty="0">
                  <a:solidFill>
                    <a:schemeClr val="bg1"/>
                  </a:solidFill>
                </a:endParaRPr>
              </a:p>
            </p:txBody>
          </p:sp>
          <p:sp>
            <p:nvSpPr>
              <p:cNvPr id="44" name="文本框 43"/>
              <p:cNvSpPr txBox="1"/>
              <p:nvPr/>
            </p:nvSpPr>
            <p:spPr>
              <a:xfrm>
                <a:off x="1563694" y="4348106"/>
                <a:ext cx="671317" cy="461665"/>
              </a:xfrm>
              <a:prstGeom prst="rect">
                <a:avLst/>
              </a:prstGeom>
              <a:noFill/>
            </p:spPr>
            <p:txBody>
              <a:bodyPr wrap="square" rtlCol="0">
                <a:spAutoFit/>
              </a:bodyPr>
              <a:lstStyle/>
              <a:p>
                <a:r>
                  <a:rPr lang="en-US" altLang="zh-CN" sz="2400" b="1" dirty="0" smtClean="0">
                    <a:solidFill>
                      <a:schemeClr val="bg1"/>
                    </a:solidFill>
                  </a:rPr>
                  <a:t>3</a:t>
                </a:r>
                <a:endParaRPr lang="zh-CN" altLang="en-US" sz="2400" b="1" dirty="0">
                  <a:solidFill>
                    <a:schemeClr val="bg1"/>
                  </a:solidFill>
                </a:endParaRPr>
              </a:p>
            </p:txBody>
          </p:sp>
          <p:cxnSp>
            <p:nvCxnSpPr>
              <p:cNvPr id="5" name="直接连接符 4"/>
              <p:cNvCxnSpPr/>
              <p:nvPr/>
            </p:nvCxnSpPr>
            <p:spPr>
              <a:xfrm>
                <a:off x="1054717" y="2225860"/>
                <a:ext cx="0" cy="4911435"/>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2" name="文本框 35"/>
              <p:cNvSpPr txBox="1"/>
              <p:nvPr/>
            </p:nvSpPr>
            <p:spPr>
              <a:xfrm>
                <a:off x="2443860" y="4417976"/>
                <a:ext cx="4242053" cy="400110"/>
              </a:xfrm>
              <a:prstGeom prst="rect">
                <a:avLst/>
              </a:prstGeom>
              <a:noFill/>
            </p:spPr>
            <p:txBody>
              <a:bodyPr wrap="square" rtlCol="0">
                <a:spAutoFit/>
              </a:bodyPr>
              <a:lstStyle/>
              <a:p>
                <a:r>
                  <a:rPr lang="zh-CN" altLang="en-US" sz="2000" dirty="0" smtClean="0">
                    <a:solidFill>
                      <a:schemeClr val="tx1">
                        <a:lumMod val="75000"/>
                        <a:lumOff val="25000"/>
                      </a:schemeClr>
                    </a:solidFill>
                  </a:rPr>
                  <a:t>人员管理</a:t>
                </a:r>
                <a:endParaRPr lang="zh-CN" altLang="en-US" sz="2000" dirty="0">
                  <a:solidFill>
                    <a:schemeClr val="tx1">
                      <a:lumMod val="75000"/>
                      <a:lumOff val="25000"/>
                    </a:schemeClr>
                  </a:solidFill>
                </a:endParaRPr>
              </a:p>
            </p:txBody>
          </p:sp>
        </p:grpSp>
        <p:sp>
          <p:nvSpPr>
            <p:cNvPr id="33" name="文本框 35"/>
            <p:cNvSpPr txBox="1"/>
            <p:nvPr/>
          </p:nvSpPr>
          <p:spPr>
            <a:xfrm>
              <a:off x="2449210" y="4935032"/>
              <a:ext cx="3902778" cy="400110"/>
            </a:xfrm>
            <a:prstGeom prst="rect">
              <a:avLst/>
            </a:prstGeom>
            <a:noFill/>
          </p:spPr>
          <p:txBody>
            <a:bodyPr wrap="square" rtlCol="0">
              <a:spAutoFit/>
            </a:bodyPr>
            <a:lstStyle/>
            <a:p>
              <a:r>
                <a:rPr lang="zh-CN" altLang="en-US" sz="2000" dirty="0" smtClean="0">
                  <a:solidFill>
                    <a:schemeClr val="tx1">
                      <a:lumMod val="75000"/>
                      <a:lumOff val="25000"/>
                    </a:schemeClr>
                  </a:solidFill>
                </a:rPr>
                <a:t>化学品管理</a:t>
              </a:r>
              <a:endParaRPr lang="zh-CN" altLang="en-US" sz="2000" dirty="0">
                <a:solidFill>
                  <a:schemeClr val="tx1">
                    <a:lumMod val="75000"/>
                    <a:lumOff val="25000"/>
                  </a:schemeClr>
                </a:solidFill>
              </a:endParaRPr>
            </a:p>
          </p:txBody>
        </p:sp>
        <p:sp>
          <p:nvSpPr>
            <p:cNvPr id="34" name="文本框 39"/>
            <p:cNvSpPr txBox="1"/>
            <p:nvPr/>
          </p:nvSpPr>
          <p:spPr>
            <a:xfrm>
              <a:off x="2435142" y="5992448"/>
              <a:ext cx="3730145" cy="400110"/>
            </a:xfrm>
            <a:prstGeom prst="rect">
              <a:avLst/>
            </a:prstGeom>
            <a:noFill/>
          </p:spPr>
          <p:txBody>
            <a:bodyPr wrap="square" rtlCol="0">
              <a:spAutoFit/>
            </a:bodyPr>
            <a:lstStyle/>
            <a:p>
              <a:r>
                <a:rPr lang="zh-CN" altLang="en-US" sz="2000" dirty="0" smtClean="0">
                  <a:solidFill>
                    <a:schemeClr val="tx1">
                      <a:lumMod val="75000"/>
                      <a:lumOff val="25000"/>
                    </a:schemeClr>
                  </a:solidFill>
                </a:rPr>
                <a:t>仪器</a:t>
              </a:r>
              <a:r>
                <a:rPr lang="en-US" altLang="zh-CN" sz="2000" dirty="0" smtClean="0">
                  <a:solidFill>
                    <a:schemeClr val="tx1">
                      <a:lumMod val="75000"/>
                      <a:lumOff val="25000"/>
                    </a:schemeClr>
                  </a:solidFill>
                </a:rPr>
                <a:t>/</a:t>
              </a:r>
              <a:r>
                <a:rPr lang="zh-CN" altLang="en-US" sz="2000" dirty="0" smtClean="0">
                  <a:solidFill>
                    <a:schemeClr val="tx1">
                      <a:lumMod val="75000"/>
                      <a:lumOff val="25000"/>
                    </a:schemeClr>
                  </a:solidFill>
                </a:rPr>
                <a:t>设备管理</a:t>
              </a:r>
              <a:endParaRPr lang="zh-CN" altLang="en-US" sz="2000" dirty="0">
                <a:solidFill>
                  <a:schemeClr val="tx1">
                    <a:lumMod val="75000"/>
                    <a:lumOff val="25000"/>
                  </a:schemeClr>
                </a:solidFill>
              </a:endParaRPr>
            </a:p>
          </p:txBody>
        </p:sp>
        <p:grpSp>
          <p:nvGrpSpPr>
            <p:cNvPr id="37" name="组合 36"/>
            <p:cNvGrpSpPr/>
            <p:nvPr/>
          </p:nvGrpSpPr>
          <p:grpSpPr>
            <a:xfrm>
              <a:off x="1449695" y="4847983"/>
              <a:ext cx="744079" cy="569627"/>
              <a:chOff x="7497771" y="1449305"/>
              <a:chExt cx="744079" cy="569627"/>
            </a:xfrm>
          </p:grpSpPr>
          <p:sp>
            <p:nvSpPr>
              <p:cNvPr id="38" name="矩形 37"/>
              <p:cNvSpPr/>
              <p:nvPr/>
            </p:nvSpPr>
            <p:spPr>
              <a:xfrm>
                <a:off x="7497771" y="1449305"/>
                <a:ext cx="569627" cy="569627"/>
              </a:xfrm>
              <a:prstGeom prst="rect">
                <a:avLst/>
              </a:prstGeom>
              <a:solidFill>
                <a:srgbClr val="EAB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文本框 44"/>
              <p:cNvSpPr txBox="1"/>
              <p:nvPr/>
            </p:nvSpPr>
            <p:spPr>
              <a:xfrm>
                <a:off x="7570533" y="1547392"/>
                <a:ext cx="671317" cy="461665"/>
              </a:xfrm>
              <a:prstGeom prst="rect">
                <a:avLst/>
              </a:prstGeom>
              <a:noFill/>
            </p:spPr>
            <p:txBody>
              <a:bodyPr wrap="square" rtlCol="0">
                <a:spAutoFit/>
              </a:bodyPr>
              <a:lstStyle/>
              <a:p>
                <a:r>
                  <a:rPr lang="en-US" altLang="zh-CN" sz="2400" b="1" dirty="0" smtClean="0">
                    <a:solidFill>
                      <a:schemeClr val="bg1"/>
                    </a:solidFill>
                  </a:rPr>
                  <a:t>4</a:t>
                </a:r>
                <a:endParaRPr lang="zh-CN" altLang="en-US" sz="2400" b="1" dirty="0">
                  <a:solidFill>
                    <a:schemeClr val="bg1"/>
                  </a:solidFill>
                </a:endParaRPr>
              </a:p>
            </p:txBody>
          </p:sp>
        </p:grpSp>
        <p:grpSp>
          <p:nvGrpSpPr>
            <p:cNvPr id="48" name="组合 47"/>
            <p:cNvGrpSpPr/>
            <p:nvPr/>
          </p:nvGrpSpPr>
          <p:grpSpPr>
            <a:xfrm>
              <a:off x="1490598" y="5948676"/>
              <a:ext cx="732271" cy="569627"/>
              <a:chOff x="7499468" y="2006114"/>
              <a:chExt cx="732271" cy="569627"/>
            </a:xfrm>
          </p:grpSpPr>
          <p:sp>
            <p:nvSpPr>
              <p:cNvPr id="53" name="矩形 52"/>
              <p:cNvSpPr/>
              <p:nvPr/>
            </p:nvSpPr>
            <p:spPr>
              <a:xfrm>
                <a:off x="7499468" y="2006114"/>
                <a:ext cx="569627" cy="5696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文本框 45"/>
              <p:cNvSpPr txBox="1"/>
              <p:nvPr/>
            </p:nvSpPr>
            <p:spPr>
              <a:xfrm>
                <a:off x="7560422" y="2045352"/>
                <a:ext cx="671317" cy="461665"/>
              </a:xfrm>
              <a:prstGeom prst="rect">
                <a:avLst/>
              </a:prstGeom>
              <a:noFill/>
            </p:spPr>
            <p:txBody>
              <a:bodyPr wrap="square" rtlCol="0">
                <a:spAutoFit/>
              </a:bodyPr>
              <a:lstStyle/>
              <a:p>
                <a:r>
                  <a:rPr lang="en-US" altLang="zh-CN" sz="2400" b="1" dirty="0" smtClean="0">
                    <a:solidFill>
                      <a:schemeClr val="bg1"/>
                    </a:solidFill>
                  </a:rPr>
                  <a:t>5</a:t>
                </a:r>
                <a:endParaRPr lang="zh-CN" altLang="en-US" sz="2400" b="1" dirty="0">
                  <a:solidFill>
                    <a:schemeClr val="bg1"/>
                  </a:solidFill>
                </a:endParaRPr>
              </a:p>
            </p:txBody>
          </p:sp>
        </p:grpSp>
      </p:grpSp>
      <p:grpSp>
        <p:nvGrpSpPr>
          <p:cNvPr id="55" name="组合 54"/>
          <p:cNvGrpSpPr/>
          <p:nvPr/>
        </p:nvGrpSpPr>
        <p:grpSpPr>
          <a:xfrm>
            <a:off x="6349784" y="966276"/>
            <a:ext cx="5631196" cy="4947970"/>
            <a:chOff x="1054717" y="1570333"/>
            <a:chExt cx="5631196" cy="4947970"/>
          </a:xfrm>
        </p:grpSpPr>
        <p:grpSp>
          <p:nvGrpSpPr>
            <p:cNvPr id="56" name="组合 55"/>
            <p:cNvGrpSpPr/>
            <p:nvPr/>
          </p:nvGrpSpPr>
          <p:grpSpPr>
            <a:xfrm>
              <a:off x="1054717" y="1570333"/>
              <a:ext cx="5631196" cy="4947970"/>
              <a:chOff x="1054717" y="2189325"/>
              <a:chExt cx="5631196" cy="4947970"/>
            </a:xfrm>
          </p:grpSpPr>
          <p:sp>
            <p:nvSpPr>
              <p:cNvPr id="65" name="矩形 64"/>
              <p:cNvSpPr/>
              <p:nvPr/>
            </p:nvSpPr>
            <p:spPr>
              <a:xfrm>
                <a:off x="1466185" y="3212285"/>
                <a:ext cx="569627" cy="5696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65"/>
              <p:cNvSpPr/>
              <p:nvPr/>
            </p:nvSpPr>
            <p:spPr>
              <a:xfrm>
                <a:off x="1449694" y="2189325"/>
                <a:ext cx="569627" cy="569627"/>
              </a:xfrm>
              <a:prstGeom prst="rect">
                <a:avLst/>
              </a:prstGeom>
              <a:solidFill>
                <a:srgbClr val="EAB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6"/>
              <p:cNvSpPr/>
              <p:nvPr/>
            </p:nvSpPr>
            <p:spPr>
              <a:xfrm>
                <a:off x="1503200" y="5469265"/>
                <a:ext cx="569627" cy="5696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34"/>
              <p:cNvSpPr txBox="1"/>
              <p:nvPr/>
            </p:nvSpPr>
            <p:spPr>
              <a:xfrm>
                <a:off x="2340879" y="2267076"/>
                <a:ext cx="3902779" cy="400110"/>
              </a:xfrm>
              <a:prstGeom prst="rect">
                <a:avLst/>
              </a:prstGeom>
              <a:noFill/>
            </p:spPr>
            <p:txBody>
              <a:bodyPr wrap="square" rtlCol="0">
                <a:spAutoFit/>
              </a:bodyPr>
              <a:lstStyle/>
              <a:p>
                <a:r>
                  <a:rPr lang="zh-CN" altLang="en-US" sz="2000" dirty="0" smtClean="0">
                    <a:solidFill>
                      <a:schemeClr val="tx1">
                        <a:lumMod val="75000"/>
                        <a:lumOff val="25000"/>
                      </a:schemeClr>
                    </a:solidFill>
                  </a:rPr>
                  <a:t>设施管理</a:t>
                </a:r>
                <a:endParaRPr lang="zh-CN" altLang="en-US" sz="2000" dirty="0">
                  <a:solidFill>
                    <a:schemeClr val="tx1">
                      <a:lumMod val="75000"/>
                      <a:lumOff val="25000"/>
                    </a:schemeClr>
                  </a:solidFill>
                </a:endParaRPr>
              </a:p>
            </p:txBody>
          </p:sp>
          <p:sp>
            <p:nvSpPr>
              <p:cNvPr id="69" name="文本框 38"/>
              <p:cNvSpPr txBox="1"/>
              <p:nvPr/>
            </p:nvSpPr>
            <p:spPr>
              <a:xfrm>
                <a:off x="2377042" y="3297055"/>
                <a:ext cx="3605361" cy="400110"/>
              </a:xfrm>
              <a:prstGeom prst="rect">
                <a:avLst/>
              </a:prstGeom>
              <a:noFill/>
            </p:spPr>
            <p:txBody>
              <a:bodyPr wrap="square" rtlCol="0">
                <a:spAutoFit/>
              </a:bodyPr>
              <a:lstStyle/>
              <a:p>
                <a:r>
                  <a:rPr lang="zh-CN" altLang="en-US" sz="2000" dirty="0" smtClean="0">
                    <a:solidFill>
                      <a:schemeClr val="tx1">
                        <a:lumMod val="75000"/>
                        <a:lumOff val="25000"/>
                      </a:schemeClr>
                    </a:solidFill>
                  </a:rPr>
                  <a:t>环境管理</a:t>
                </a:r>
                <a:endParaRPr lang="zh-CN" altLang="en-US" sz="2000" dirty="0">
                  <a:solidFill>
                    <a:schemeClr val="tx1">
                      <a:lumMod val="75000"/>
                      <a:lumOff val="25000"/>
                    </a:schemeClr>
                  </a:solidFill>
                </a:endParaRPr>
              </a:p>
            </p:txBody>
          </p:sp>
          <p:sp>
            <p:nvSpPr>
              <p:cNvPr id="70" name="文本框 41"/>
              <p:cNvSpPr txBox="1"/>
              <p:nvPr/>
            </p:nvSpPr>
            <p:spPr>
              <a:xfrm>
                <a:off x="1567081" y="3282601"/>
                <a:ext cx="671317" cy="461665"/>
              </a:xfrm>
              <a:prstGeom prst="rect">
                <a:avLst/>
              </a:prstGeom>
              <a:noFill/>
            </p:spPr>
            <p:txBody>
              <a:bodyPr wrap="square" rtlCol="0">
                <a:spAutoFit/>
              </a:bodyPr>
              <a:lstStyle/>
              <a:p>
                <a:r>
                  <a:rPr lang="en-US" altLang="zh-CN" sz="2400" b="1" dirty="0" smtClean="0">
                    <a:solidFill>
                      <a:schemeClr val="bg1"/>
                    </a:solidFill>
                  </a:rPr>
                  <a:t>7</a:t>
                </a:r>
                <a:endParaRPr lang="zh-CN" altLang="en-US" sz="2400" b="1" dirty="0">
                  <a:solidFill>
                    <a:schemeClr val="bg1"/>
                  </a:solidFill>
                </a:endParaRPr>
              </a:p>
            </p:txBody>
          </p:sp>
          <p:sp>
            <p:nvSpPr>
              <p:cNvPr id="71" name="文本框 42"/>
              <p:cNvSpPr txBox="1"/>
              <p:nvPr/>
            </p:nvSpPr>
            <p:spPr>
              <a:xfrm>
                <a:off x="1550590" y="2212528"/>
                <a:ext cx="671317" cy="461665"/>
              </a:xfrm>
              <a:prstGeom prst="rect">
                <a:avLst/>
              </a:prstGeom>
              <a:noFill/>
            </p:spPr>
            <p:txBody>
              <a:bodyPr wrap="square" rtlCol="0">
                <a:spAutoFit/>
              </a:bodyPr>
              <a:lstStyle/>
              <a:p>
                <a:r>
                  <a:rPr lang="en-US" altLang="zh-CN" sz="2400" b="1" dirty="0" smtClean="0">
                    <a:solidFill>
                      <a:schemeClr val="bg1"/>
                    </a:solidFill>
                  </a:rPr>
                  <a:t>6</a:t>
                </a:r>
                <a:endParaRPr lang="zh-CN" altLang="en-US" sz="2400" b="1" dirty="0">
                  <a:solidFill>
                    <a:schemeClr val="bg1"/>
                  </a:solidFill>
                </a:endParaRPr>
              </a:p>
            </p:txBody>
          </p:sp>
          <p:sp>
            <p:nvSpPr>
              <p:cNvPr id="72" name="文本框 43"/>
              <p:cNvSpPr txBox="1"/>
              <p:nvPr/>
            </p:nvSpPr>
            <p:spPr>
              <a:xfrm>
                <a:off x="1604097" y="5510287"/>
                <a:ext cx="671317" cy="461665"/>
              </a:xfrm>
              <a:prstGeom prst="rect">
                <a:avLst/>
              </a:prstGeom>
              <a:noFill/>
            </p:spPr>
            <p:txBody>
              <a:bodyPr wrap="square" rtlCol="0">
                <a:spAutoFit/>
              </a:bodyPr>
              <a:lstStyle/>
              <a:p>
                <a:r>
                  <a:rPr lang="en-US" altLang="zh-CN" sz="2400" b="1" dirty="0" smtClean="0">
                    <a:solidFill>
                      <a:schemeClr val="bg1"/>
                    </a:solidFill>
                  </a:rPr>
                  <a:t>9</a:t>
                </a:r>
                <a:endParaRPr lang="zh-CN" altLang="en-US" sz="2400" b="1" dirty="0">
                  <a:solidFill>
                    <a:schemeClr val="bg1"/>
                  </a:solidFill>
                </a:endParaRPr>
              </a:p>
            </p:txBody>
          </p:sp>
          <p:cxnSp>
            <p:nvCxnSpPr>
              <p:cNvPr id="73" name="直接连接符 72"/>
              <p:cNvCxnSpPr/>
              <p:nvPr/>
            </p:nvCxnSpPr>
            <p:spPr>
              <a:xfrm>
                <a:off x="1054717" y="2225860"/>
                <a:ext cx="0" cy="4911435"/>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4" name="文本框 35"/>
              <p:cNvSpPr txBox="1"/>
              <p:nvPr/>
            </p:nvSpPr>
            <p:spPr>
              <a:xfrm>
                <a:off x="2443860" y="4417976"/>
                <a:ext cx="4242053" cy="400110"/>
              </a:xfrm>
              <a:prstGeom prst="rect">
                <a:avLst/>
              </a:prstGeom>
              <a:noFill/>
            </p:spPr>
            <p:txBody>
              <a:bodyPr wrap="square" rtlCol="0">
                <a:spAutoFit/>
              </a:bodyPr>
              <a:lstStyle/>
              <a:p>
                <a:r>
                  <a:rPr lang="zh-CN" altLang="en-US" sz="2000" dirty="0" smtClean="0">
                    <a:solidFill>
                      <a:schemeClr val="tx1">
                        <a:lumMod val="75000"/>
                        <a:lumOff val="25000"/>
                      </a:schemeClr>
                    </a:solidFill>
                  </a:rPr>
                  <a:t>安全风险辨识评估</a:t>
                </a:r>
                <a:endParaRPr lang="zh-CN" altLang="en-US" sz="2000" dirty="0">
                  <a:solidFill>
                    <a:schemeClr val="tx1">
                      <a:lumMod val="75000"/>
                      <a:lumOff val="25000"/>
                    </a:schemeClr>
                  </a:solidFill>
                </a:endParaRPr>
              </a:p>
            </p:txBody>
          </p:sp>
        </p:grpSp>
        <p:sp>
          <p:nvSpPr>
            <p:cNvPr id="57" name="文本框 35"/>
            <p:cNvSpPr txBox="1"/>
            <p:nvPr/>
          </p:nvSpPr>
          <p:spPr>
            <a:xfrm>
              <a:off x="2491414" y="4935032"/>
              <a:ext cx="3902778" cy="400110"/>
            </a:xfrm>
            <a:prstGeom prst="rect">
              <a:avLst/>
            </a:prstGeom>
            <a:noFill/>
          </p:spPr>
          <p:txBody>
            <a:bodyPr wrap="square" rtlCol="0">
              <a:spAutoFit/>
            </a:bodyPr>
            <a:lstStyle/>
            <a:p>
              <a:r>
                <a:rPr lang="zh-CN" altLang="en-US" sz="2000" dirty="0" smtClean="0">
                  <a:solidFill>
                    <a:schemeClr val="tx1">
                      <a:lumMod val="75000"/>
                      <a:lumOff val="25000"/>
                    </a:schemeClr>
                  </a:solidFill>
                </a:rPr>
                <a:t>安全风险管控</a:t>
              </a:r>
              <a:endParaRPr lang="zh-CN" altLang="en-US" sz="2000" dirty="0">
                <a:solidFill>
                  <a:schemeClr val="tx1">
                    <a:lumMod val="75000"/>
                    <a:lumOff val="25000"/>
                  </a:schemeClr>
                </a:solidFill>
              </a:endParaRPr>
            </a:p>
          </p:txBody>
        </p:sp>
        <p:sp>
          <p:nvSpPr>
            <p:cNvPr id="58" name="文本框 39"/>
            <p:cNvSpPr txBox="1"/>
            <p:nvPr/>
          </p:nvSpPr>
          <p:spPr>
            <a:xfrm>
              <a:off x="2491414" y="5992448"/>
              <a:ext cx="3730145" cy="400110"/>
            </a:xfrm>
            <a:prstGeom prst="rect">
              <a:avLst/>
            </a:prstGeom>
            <a:noFill/>
          </p:spPr>
          <p:txBody>
            <a:bodyPr wrap="square" rtlCol="0">
              <a:spAutoFit/>
            </a:bodyPr>
            <a:lstStyle/>
            <a:p>
              <a:r>
                <a:rPr lang="zh-CN" altLang="en-US" sz="2000" dirty="0" smtClean="0">
                  <a:solidFill>
                    <a:schemeClr val="tx1">
                      <a:lumMod val="75000"/>
                      <a:lumOff val="25000"/>
                    </a:schemeClr>
                  </a:solidFill>
                </a:rPr>
                <a:t>应急管理</a:t>
              </a:r>
              <a:endParaRPr lang="zh-CN" altLang="en-US" sz="2000" dirty="0">
                <a:solidFill>
                  <a:schemeClr val="tx1">
                    <a:lumMod val="75000"/>
                    <a:lumOff val="25000"/>
                  </a:schemeClr>
                </a:solidFill>
              </a:endParaRPr>
            </a:p>
          </p:txBody>
        </p:sp>
        <p:grpSp>
          <p:nvGrpSpPr>
            <p:cNvPr id="59" name="组合 58"/>
            <p:cNvGrpSpPr/>
            <p:nvPr/>
          </p:nvGrpSpPr>
          <p:grpSpPr>
            <a:xfrm>
              <a:off x="1478789" y="3711456"/>
              <a:ext cx="772215" cy="569627"/>
              <a:chOff x="7526865" y="312778"/>
              <a:chExt cx="772215" cy="569627"/>
            </a:xfrm>
          </p:grpSpPr>
          <p:sp>
            <p:nvSpPr>
              <p:cNvPr id="63" name="矩形 62"/>
              <p:cNvSpPr/>
              <p:nvPr/>
            </p:nvSpPr>
            <p:spPr>
              <a:xfrm>
                <a:off x="7526865" y="312778"/>
                <a:ext cx="569627" cy="569627"/>
              </a:xfrm>
              <a:prstGeom prst="rect">
                <a:avLst/>
              </a:prstGeom>
              <a:solidFill>
                <a:srgbClr val="EAB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文本框 44"/>
              <p:cNvSpPr txBox="1"/>
              <p:nvPr/>
            </p:nvSpPr>
            <p:spPr>
              <a:xfrm>
                <a:off x="7627763" y="410865"/>
                <a:ext cx="671317" cy="461665"/>
              </a:xfrm>
              <a:prstGeom prst="rect">
                <a:avLst/>
              </a:prstGeom>
              <a:noFill/>
            </p:spPr>
            <p:txBody>
              <a:bodyPr wrap="square" rtlCol="0">
                <a:spAutoFit/>
              </a:bodyPr>
              <a:lstStyle/>
              <a:p>
                <a:r>
                  <a:rPr lang="en-US" altLang="zh-CN" sz="2400" b="1" dirty="0" smtClean="0">
                    <a:solidFill>
                      <a:schemeClr val="bg1"/>
                    </a:solidFill>
                  </a:rPr>
                  <a:t>8</a:t>
                </a:r>
                <a:endParaRPr lang="zh-CN" altLang="en-US" sz="2400" b="1" dirty="0">
                  <a:solidFill>
                    <a:schemeClr val="bg1"/>
                  </a:solidFill>
                </a:endParaRPr>
              </a:p>
            </p:txBody>
          </p:sp>
        </p:grpSp>
      </p:grpSp>
      <p:sp>
        <p:nvSpPr>
          <p:cNvPr id="75" name="矩形 74"/>
          <p:cNvSpPr/>
          <p:nvPr/>
        </p:nvSpPr>
        <p:spPr>
          <a:xfrm>
            <a:off x="6811738" y="5326341"/>
            <a:ext cx="569627" cy="569627"/>
          </a:xfrm>
          <a:prstGeom prst="rect">
            <a:avLst/>
          </a:prstGeom>
          <a:solidFill>
            <a:srgbClr val="EAB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文本框 44"/>
          <p:cNvSpPr txBox="1"/>
          <p:nvPr/>
        </p:nvSpPr>
        <p:spPr>
          <a:xfrm>
            <a:off x="6828228" y="5424428"/>
            <a:ext cx="671317" cy="461665"/>
          </a:xfrm>
          <a:prstGeom prst="rect">
            <a:avLst/>
          </a:prstGeom>
          <a:noFill/>
        </p:spPr>
        <p:txBody>
          <a:bodyPr wrap="square" rtlCol="0">
            <a:spAutoFit/>
          </a:bodyPr>
          <a:lstStyle/>
          <a:p>
            <a:r>
              <a:rPr lang="en-US" altLang="zh-CN" sz="2400" b="1" dirty="0" smtClean="0">
                <a:solidFill>
                  <a:schemeClr val="bg1"/>
                </a:solidFill>
              </a:rPr>
              <a:t>10</a:t>
            </a:r>
            <a:endParaRPr lang="zh-CN" altLang="en-US" sz="2400" b="1" dirty="0">
              <a:solidFill>
                <a:schemeClr val="bg1"/>
              </a:solidFill>
            </a:endParaRPr>
          </a:p>
        </p:txBody>
      </p:sp>
    </p:spTree>
    <p:extLst>
      <p:ext uri="{BB962C8B-B14F-4D97-AF65-F5344CB8AC3E}">
        <p14:creationId xmlns:p14="http://schemas.microsoft.com/office/powerpoint/2010/main" val="3524969964"/>
      </p:ext>
    </p:extLst>
  </p:cSld>
  <p:clrMapOvr>
    <a:masterClrMapping/>
  </p:clrMapOvr>
  <p:transition spd="slow" advTm="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357185" y="228616"/>
            <a:ext cx="8505461" cy="621132"/>
          </a:xfrm>
          <a:prstGeom prst="rect">
            <a:avLst/>
          </a:prstGeom>
        </p:spPr>
        <p:txBody>
          <a:bodyPr>
            <a:noAutofit/>
          </a:bodyPr>
          <a:lstStyle/>
          <a:p>
            <a:pPr>
              <a:lnSpc>
                <a:spcPct val="130000"/>
              </a:lnSpc>
            </a:pPr>
            <a:r>
              <a:rPr lang="en-US" altLang="zh-CN" sz="3200" kern="2200" dirty="0" smtClean="0">
                <a:cs typeface="+mn-ea"/>
                <a:sym typeface="+mn-lt"/>
              </a:rPr>
              <a:t>1</a:t>
            </a:r>
            <a:r>
              <a:rPr lang="en-US" altLang="zh-CN" sz="3200" kern="2200" dirty="0">
                <a:cs typeface="+mn-ea"/>
                <a:sym typeface="+mn-lt"/>
              </a:rPr>
              <a:t>.</a:t>
            </a:r>
            <a:r>
              <a:rPr lang="en-US" altLang="zh-CN" sz="3200" kern="2200" dirty="0" smtClean="0">
                <a:cs typeface="+mn-ea"/>
                <a:sym typeface="+mn-lt"/>
              </a:rPr>
              <a:t> </a:t>
            </a:r>
            <a:r>
              <a:rPr lang="zh-CN" altLang="en-US" sz="3200" kern="2200" dirty="0" smtClean="0">
                <a:cs typeface="+mn-ea"/>
                <a:sym typeface="+mn-lt"/>
              </a:rPr>
              <a:t>安全管理</a:t>
            </a:r>
            <a:r>
              <a:rPr lang="zh-CN" altLang="en-US" sz="3200" kern="2200" dirty="0">
                <a:cs typeface="+mn-ea"/>
                <a:sym typeface="+mn-lt"/>
              </a:rPr>
              <a:t>体系建设</a:t>
            </a:r>
          </a:p>
        </p:txBody>
      </p:sp>
      <p:cxnSp>
        <p:nvCxnSpPr>
          <p:cNvPr id="23" name="直接连接符 22"/>
          <p:cNvCxnSpPr/>
          <p:nvPr/>
        </p:nvCxnSpPr>
        <p:spPr>
          <a:xfrm>
            <a:off x="-8273" y="1061170"/>
            <a:ext cx="1218751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5526" y="1026664"/>
            <a:ext cx="4316172" cy="0"/>
          </a:xfrm>
          <a:prstGeom prst="line">
            <a:avLst/>
          </a:prstGeom>
          <a:ln w="98425">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文本框 2"/>
          <p:cNvSpPr txBox="1"/>
          <p:nvPr/>
        </p:nvSpPr>
        <p:spPr>
          <a:xfrm>
            <a:off x="422032" y="1047751"/>
            <a:ext cx="6456110" cy="3416320"/>
          </a:xfrm>
          <a:prstGeom prst="rect">
            <a:avLst/>
          </a:prstGeom>
          <a:noFill/>
        </p:spPr>
        <p:txBody>
          <a:bodyPr wrap="square" rtlCol="0" anchor="t">
            <a:spAutoFit/>
          </a:bodyPr>
          <a:lstStyle/>
          <a:p>
            <a:pPr algn="l" defTabSz="914400">
              <a:lnSpc>
                <a:spcPct val="150000"/>
              </a:lnSpc>
              <a:spcBef>
                <a:spcPts val="0"/>
              </a:spcBef>
            </a:pPr>
            <a:r>
              <a:rPr lang="zh-CN" altLang="en-US" dirty="0" smtClean="0">
                <a:sym typeface="+mn-ea"/>
              </a:rPr>
              <a:t>实验室</a:t>
            </a:r>
            <a:r>
              <a:rPr lang="zh-CN" altLang="en-US" dirty="0">
                <a:sym typeface="+mn-ea"/>
              </a:rPr>
              <a:t>安全管理体系建设，是实验室安全的根本保证，也是落实实验室安全的必要制度。安全管理体系建设包括：</a:t>
            </a:r>
          </a:p>
          <a:p>
            <a:pPr lvl="0">
              <a:lnSpc>
                <a:spcPct val="150000"/>
              </a:lnSpc>
            </a:pPr>
            <a:r>
              <a:rPr lang="zh-CN" altLang="en-US" dirty="0">
                <a:sym typeface="+mn-ea"/>
              </a:rPr>
              <a:t>安全管理手册</a:t>
            </a:r>
            <a:r>
              <a:rPr lang="zh-CN" altLang="en-US" dirty="0" smtClean="0">
                <a:sym typeface="+mn-ea"/>
              </a:rPr>
              <a:t>、标准操作指导</a:t>
            </a:r>
            <a:r>
              <a:rPr lang="zh-CN" altLang="en-US" dirty="0">
                <a:sym typeface="+mn-ea"/>
              </a:rPr>
              <a:t>书、记录表单等内容。安全管理手册为实验室安全管理体系的纲领性</a:t>
            </a:r>
            <a:r>
              <a:rPr lang="zh-CN" altLang="en-US" dirty="0" smtClean="0">
                <a:sym typeface="+mn-ea"/>
              </a:rPr>
              <a:t>文件。</a:t>
            </a:r>
            <a:r>
              <a:rPr lang="zh-CN" altLang="zh-CN" dirty="0" smtClean="0"/>
              <a:t>标准</a:t>
            </a:r>
            <a:r>
              <a:rPr lang="zh-CN" altLang="zh-CN" dirty="0"/>
              <a:t>操作指导书是安全管理体系有效实施的重要文件之一，是完成各项管理活动所需的操作规程。记录表单是实验室安全管理体系相关管理活动的原始证据，用于安全管理体系运行中信息的记载、传递和运行情况的证实</a:t>
            </a:r>
            <a:r>
              <a:rPr lang="zh-CN" altLang="zh-CN" dirty="0" smtClean="0"/>
              <a:t>。</a:t>
            </a:r>
            <a:endParaRPr lang="zh-CN" altLang="en-US" dirty="0">
              <a:sym typeface="+mn-ea"/>
            </a:endParaRPr>
          </a:p>
        </p:txBody>
      </p:sp>
      <p:pic>
        <p:nvPicPr>
          <p:cNvPr id="7" name="图片 6"/>
          <p:cNvPicPr>
            <a:picLocks noChangeAspect="1"/>
          </p:cNvPicPr>
          <p:nvPr/>
        </p:nvPicPr>
        <p:blipFill rotWithShape="1">
          <a:blip r:embed="rId3"/>
          <a:srcRect t="11337" b="7927"/>
          <a:stretch/>
        </p:blipFill>
        <p:spPr>
          <a:xfrm>
            <a:off x="5770301" y="4861737"/>
            <a:ext cx="5307753" cy="1934309"/>
          </a:xfrm>
          <a:prstGeom prst="rect">
            <a:avLst/>
          </a:prstGeom>
        </p:spPr>
      </p:pic>
      <p:pic>
        <p:nvPicPr>
          <p:cNvPr id="8" name="Picture 2"/>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t="5594" r="6686"/>
          <a:stretch/>
        </p:blipFill>
        <p:spPr bwMode="auto">
          <a:xfrm>
            <a:off x="7562850" y="1184220"/>
            <a:ext cx="2876892" cy="3601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图片 8"/>
          <p:cNvPicPr>
            <a:picLocks noChangeAspect="1"/>
          </p:cNvPicPr>
          <p:nvPr/>
        </p:nvPicPr>
        <p:blipFill rotWithShape="1">
          <a:blip r:embed="rId5" cstate="screen">
            <a:extLst>
              <a:ext uri="{28A0092B-C50C-407E-A947-70E740481C1C}">
                <a14:useLocalDpi xmlns:a14="http://schemas.microsoft.com/office/drawing/2010/main" val="0"/>
              </a:ext>
            </a:extLst>
          </a:blip>
          <a:srcRect t="12617" b="24941"/>
          <a:stretch/>
        </p:blipFill>
        <p:spPr>
          <a:xfrm>
            <a:off x="1759846" y="4418606"/>
            <a:ext cx="3088380" cy="2377440"/>
          </a:xfrm>
          <a:prstGeom prst="rect">
            <a:avLst/>
          </a:prstGeom>
        </p:spPr>
      </p:pic>
    </p:spTree>
    <p:extLst>
      <p:ext uri="{BB962C8B-B14F-4D97-AF65-F5344CB8AC3E}">
        <p14:creationId xmlns:p14="http://schemas.microsoft.com/office/powerpoint/2010/main" val="2639649664"/>
      </p:ext>
    </p:extLst>
  </p:cSld>
  <p:clrMapOvr>
    <a:masterClrMapping/>
  </p:clrMapOvr>
  <p:transition spd="slow" advTm="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直接连接符 22"/>
          <p:cNvCxnSpPr/>
          <p:nvPr/>
        </p:nvCxnSpPr>
        <p:spPr>
          <a:xfrm>
            <a:off x="-8273" y="1061170"/>
            <a:ext cx="1218751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5526" y="1026664"/>
            <a:ext cx="4302104" cy="0"/>
          </a:xfrm>
          <a:prstGeom prst="line">
            <a:avLst/>
          </a:prstGeom>
          <a:ln w="98425">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文本框 2"/>
          <p:cNvSpPr txBox="1"/>
          <p:nvPr/>
        </p:nvSpPr>
        <p:spPr>
          <a:xfrm>
            <a:off x="211605" y="4835243"/>
            <a:ext cx="11752580" cy="1800493"/>
          </a:xfrm>
          <a:prstGeom prst="rect">
            <a:avLst/>
          </a:prstGeom>
          <a:noFill/>
        </p:spPr>
        <p:txBody>
          <a:bodyPr wrap="square" rtlCol="0" anchor="t">
            <a:spAutoFit/>
          </a:bodyPr>
          <a:lstStyle/>
          <a:p>
            <a:pPr algn="l" defTabSz="914400">
              <a:lnSpc>
                <a:spcPct val="150000"/>
              </a:lnSpc>
              <a:spcBef>
                <a:spcPts val="0"/>
              </a:spcBef>
            </a:pPr>
            <a:r>
              <a:rPr lang="en-US" altLang="zh-CN" sz="2000" b="1" dirty="0">
                <a:solidFill>
                  <a:srgbClr val="FF0000"/>
                </a:solidFill>
              </a:rPr>
              <a:t>“</a:t>
            </a:r>
            <a:r>
              <a:rPr lang="zh-CN" altLang="en-US" sz="2000" b="1" dirty="0">
                <a:solidFill>
                  <a:srgbClr val="FF0000"/>
                </a:solidFill>
              </a:rPr>
              <a:t>安全管理</a:t>
            </a:r>
            <a:r>
              <a:rPr lang="zh-CN" altLang="en-US" sz="2000" b="1" dirty="0">
                <a:solidFill>
                  <a:srgbClr val="FF0000"/>
                </a:solidFill>
                <a:latin typeface="+mn-lt"/>
                <a:ea typeface="+mn-ea"/>
                <a:sym typeface="+mn-ea"/>
              </a:rPr>
              <a:t>体系建设</a:t>
            </a:r>
            <a:r>
              <a:rPr lang="en-US" altLang="zh-CN" sz="2000" b="1" dirty="0">
                <a:solidFill>
                  <a:srgbClr val="FF0000"/>
                </a:solidFill>
                <a:latin typeface="+mn-lt"/>
                <a:ea typeface="+mn-ea"/>
                <a:sym typeface="+mn-ea"/>
              </a:rPr>
              <a:t>”</a:t>
            </a:r>
            <a:r>
              <a:rPr lang="zh-CN" altLang="en-US" sz="2000" b="1">
                <a:solidFill>
                  <a:srgbClr val="FF0000"/>
                </a:solidFill>
              </a:rPr>
              <a:t>的</a:t>
            </a:r>
            <a:r>
              <a:rPr lang="zh-CN" altLang="en-US" sz="2000" b="1" smtClean="0">
                <a:solidFill>
                  <a:srgbClr val="FF0000"/>
                </a:solidFill>
              </a:rPr>
              <a:t>要点</a:t>
            </a:r>
            <a:endParaRPr lang="zh-CN" altLang="en-US" sz="2000" b="1" dirty="0">
              <a:solidFill>
                <a:srgbClr val="FF0000"/>
              </a:solidFill>
            </a:endParaRPr>
          </a:p>
          <a:p>
            <a:pPr marL="285750" indent="-285750" algn="l" defTabSz="914400">
              <a:lnSpc>
                <a:spcPct val="150000"/>
              </a:lnSpc>
              <a:spcBef>
                <a:spcPts val="0"/>
              </a:spcBef>
              <a:buFont typeface="Arial" panose="020B0604020202020204" pitchFamily="34" charset="0"/>
              <a:buChar char="•"/>
            </a:pPr>
            <a:r>
              <a:rPr lang="zh-CN" altLang="en-US" dirty="0"/>
              <a:t>要有完善的管理的文件，包括手册、指导书、记录表、操作书、说明书等</a:t>
            </a:r>
          </a:p>
          <a:p>
            <a:pPr marL="285750" indent="-285750" algn="l" defTabSz="914400">
              <a:lnSpc>
                <a:spcPct val="150000"/>
              </a:lnSpc>
              <a:spcBef>
                <a:spcPts val="0"/>
              </a:spcBef>
              <a:buFont typeface="Arial" panose="020B0604020202020204" pitchFamily="34" charset="0"/>
              <a:buChar char="•"/>
            </a:pPr>
            <a:r>
              <a:rPr lang="zh-CN" altLang="en-US" dirty="0"/>
              <a:t>要有落实这些文件的程序，要确保安全管理文件，通过何种手段和方法，落实到具体的实验室行为和日常中。</a:t>
            </a:r>
          </a:p>
          <a:p>
            <a:pPr marL="285750" indent="-285750" algn="l" defTabSz="914400">
              <a:lnSpc>
                <a:spcPct val="150000"/>
              </a:lnSpc>
              <a:spcBef>
                <a:spcPts val="0"/>
              </a:spcBef>
              <a:buFont typeface="Arial" panose="020B0604020202020204" pitchFamily="34" charset="0"/>
              <a:buChar char="•"/>
            </a:pPr>
            <a:r>
              <a:rPr lang="zh-CN" altLang="en-US" dirty="0"/>
              <a:t>要有检查和监督这些文件落实的人员，对于日常落实中发现的问题，能及时进行修正和程序整改。</a:t>
            </a:r>
          </a:p>
        </p:txBody>
      </p:sp>
      <p:pic>
        <p:nvPicPr>
          <p:cNvPr id="7" name="图片 6"/>
          <p:cNvPicPr>
            <a:picLocks noChangeAspect="1"/>
          </p:cNvPicPr>
          <p:nvPr/>
        </p:nvPicPr>
        <p:blipFill>
          <a:blip r:embed="rId3"/>
          <a:stretch>
            <a:fillRect/>
          </a:stretch>
        </p:blipFill>
        <p:spPr>
          <a:xfrm>
            <a:off x="6995160" y="1554198"/>
            <a:ext cx="5100320" cy="2867660"/>
          </a:xfrm>
          <a:prstGeom prst="rect">
            <a:avLst/>
          </a:prstGeom>
        </p:spPr>
      </p:pic>
      <p:sp>
        <p:nvSpPr>
          <p:cNvPr id="8" name="文本框 3"/>
          <p:cNvSpPr txBox="1"/>
          <p:nvPr/>
        </p:nvSpPr>
        <p:spPr>
          <a:xfrm>
            <a:off x="211605" y="1395448"/>
            <a:ext cx="6554958" cy="1384995"/>
          </a:xfrm>
          <a:prstGeom prst="rect">
            <a:avLst/>
          </a:prstGeom>
          <a:noFill/>
        </p:spPr>
        <p:txBody>
          <a:bodyPr wrap="square" rtlCol="0" anchor="t">
            <a:spAutoFit/>
          </a:bodyPr>
          <a:lstStyle/>
          <a:p>
            <a:pPr algn="l" defTabSz="914400" eaLnBrk="0" hangingPunct="0">
              <a:lnSpc>
                <a:spcPct val="150000"/>
              </a:lnSpc>
              <a:spcBef>
                <a:spcPts val="0"/>
              </a:spcBef>
            </a:pPr>
            <a:r>
              <a:rPr lang="en-US" altLang="zh-CN" sz="2000" b="1" dirty="0">
                <a:solidFill>
                  <a:srgbClr val="FF0000"/>
                </a:solidFill>
                <a:latin typeface="+mn-lt"/>
                <a:ea typeface="+mn-ea"/>
                <a:sym typeface="+mn-ea"/>
              </a:rPr>
              <a:t>“</a:t>
            </a:r>
            <a:r>
              <a:rPr lang="zh-CN" altLang="en-US" sz="2000" b="1" dirty="0">
                <a:solidFill>
                  <a:srgbClr val="FF0000"/>
                </a:solidFill>
                <a:latin typeface="+mn-lt"/>
                <a:ea typeface="+mn-ea"/>
                <a:sym typeface="+mn-ea"/>
              </a:rPr>
              <a:t>安全管理体系建设</a:t>
            </a:r>
            <a:r>
              <a:rPr lang="en-US" altLang="zh-CN" sz="2000" b="1" dirty="0">
                <a:solidFill>
                  <a:srgbClr val="FF0000"/>
                </a:solidFill>
                <a:latin typeface="+mn-lt"/>
                <a:ea typeface="+mn-ea"/>
                <a:sym typeface="+mn-ea"/>
              </a:rPr>
              <a:t>”</a:t>
            </a:r>
            <a:r>
              <a:rPr lang="zh-CN" altLang="en-US" sz="2000" b="1">
                <a:solidFill>
                  <a:srgbClr val="FF0000"/>
                </a:solidFill>
                <a:latin typeface="+mn-lt"/>
                <a:ea typeface="+mn-ea"/>
                <a:sym typeface="+mn-ea"/>
              </a:rPr>
              <a:t>的</a:t>
            </a:r>
            <a:r>
              <a:rPr lang="zh-CN" altLang="en-US" sz="2000" b="1" smtClean="0">
                <a:solidFill>
                  <a:srgbClr val="FF0000"/>
                </a:solidFill>
                <a:latin typeface="+mn-lt"/>
                <a:ea typeface="+mn-ea"/>
                <a:sym typeface="+mn-ea"/>
              </a:rPr>
              <a:t>关键</a:t>
            </a:r>
            <a:endParaRPr lang="zh-CN" altLang="en-US" sz="2000" b="1" dirty="0">
              <a:solidFill>
                <a:srgbClr val="FF0000"/>
              </a:solidFill>
              <a:latin typeface="+mn-lt"/>
              <a:ea typeface="+mn-ea"/>
              <a:sym typeface="+mn-ea"/>
            </a:endParaRPr>
          </a:p>
          <a:p>
            <a:pPr algn="l" defTabSz="914400" eaLnBrk="0" hangingPunct="0">
              <a:lnSpc>
                <a:spcPct val="150000"/>
              </a:lnSpc>
              <a:spcBef>
                <a:spcPts val="0"/>
              </a:spcBef>
            </a:pPr>
            <a:r>
              <a:rPr lang="zh-CN" altLang="en-US" sz="1800" dirty="0">
                <a:latin typeface="+mn-lt"/>
                <a:ea typeface="+mn-ea"/>
                <a:sym typeface="+mn-ea"/>
              </a:rPr>
              <a:t>是要有一套完整可行的管理体系，核心是安全管理文件及形成全员参与、理解、遵守、执行并不断持续性改进。</a:t>
            </a:r>
            <a:endParaRPr lang="zh-CN" altLang="en-US" sz="1800" dirty="0"/>
          </a:p>
        </p:txBody>
      </p:sp>
      <p:sp>
        <p:nvSpPr>
          <p:cNvPr id="9" name="文本框 4"/>
          <p:cNvSpPr txBox="1"/>
          <p:nvPr/>
        </p:nvSpPr>
        <p:spPr>
          <a:xfrm>
            <a:off x="196953" y="3035653"/>
            <a:ext cx="6499273" cy="1384995"/>
          </a:xfrm>
          <a:prstGeom prst="rect">
            <a:avLst/>
          </a:prstGeom>
          <a:noFill/>
        </p:spPr>
        <p:txBody>
          <a:bodyPr wrap="square" rtlCol="0" anchor="t">
            <a:spAutoFit/>
          </a:bodyPr>
          <a:lstStyle/>
          <a:p>
            <a:pPr algn="l" defTabSz="914400" eaLnBrk="0" hangingPunct="0">
              <a:lnSpc>
                <a:spcPct val="150000"/>
              </a:lnSpc>
              <a:spcBef>
                <a:spcPts val="0"/>
              </a:spcBef>
            </a:pPr>
            <a:r>
              <a:rPr lang="en-US" altLang="zh-CN" sz="2000" b="1" dirty="0">
                <a:solidFill>
                  <a:srgbClr val="FF0000"/>
                </a:solidFill>
                <a:latin typeface="+mn-lt"/>
                <a:ea typeface="+mn-ea"/>
                <a:sym typeface="+mn-ea"/>
              </a:rPr>
              <a:t>“</a:t>
            </a:r>
            <a:r>
              <a:rPr lang="zh-CN" altLang="en-US" sz="2000" b="1" dirty="0">
                <a:solidFill>
                  <a:srgbClr val="FF0000"/>
                </a:solidFill>
                <a:latin typeface="+mn-lt"/>
                <a:ea typeface="+mn-ea"/>
                <a:sym typeface="+mn-ea"/>
              </a:rPr>
              <a:t>安全管理体系建设</a:t>
            </a:r>
            <a:r>
              <a:rPr lang="en-US" altLang="zh-CN" sz="2000" b="1" dirty="0">
                <a:solidFill>
                  <a:srgbClr val="FF0000"/>
                </a:solidFill>
                <a:latin typeface="+mn-lt"/>
                <a:ea typeface="+mn-ea"/>
                <a:sym typeface="+mn-ea"/>
              </a:rPr>
              <a:t>”</a:t>
            </a:r>
            <a:r>
              <a:rPr lang="zh-CN" altLang="en-US" sz="2000" b="1">
                <a:solidFill>
                  <a:srgbClr val="FF0000"/>
                </a:solidFill>
                <a:latin typeface="+mn-lt"/>
                <a:ea typeface="+mn-ea"/>
                <a:sym typeface="+mn-ea"/>
              </a:rPr>
              <a:t>的</a:t>
            </a:r>
            <a:r>
              <a:rPr lang="zh-CN" altLang="en-US" sz="2000" b="1" smtClean="0">
                <a:solidFill>
                  <a:srgbClr val="FF0000"/>
                </a:solidFill>
                <a:latin typeface="+mn-lt"/>
                <a:ea typeface="+mn-ea"/>
                <a:sym typeface="+mn-ea"/>
              </a:rPr>
              <a:t>难点</a:t>
            </a:r>
            <a:endParaRPr lang="zh-CN" altLang="en-US" sz="2000" b="1" dirty="0">
              <a:solidFill>
                <a:srgbClr val="FF0000"/>
              </a:solidFill>
            </a:endParaRPr>
          </a:p>
          <a:p>
            <a:pPr algn="l" defTabSz="914400" eaLnBrk="0" hangingPunct="0">
              <a:lnSpc>
                <a:spcPct val="150000"/>
              </a:lnSpc>
              <a:spcBef>
                <a:spcPts val="0"/>
              </a:spcBef>
            </a:pPr>
            <a:r>
              <a:rPr lang="zh-CN" altLang="en-US" sz="1800" dirty="0">
                <a:latin typeface="+mn-lt"/>
                <a:ea typeface="+mn-ea"/>
                <a:sym typeface="+mn-ea"/>
              </a:rPr>
              <a:t>容易形成文件齐全，但没有执行到位。各种检查表、记录表没有严格按照时间和地点填写，记录不准确、不完整、不及时。</a:t>
            </a:r>
            <a:endParaRPr lang="zh-CN" altLang="en-US" sz="1800" dirty="0"/>
          </a:p>
        </p:txBody>
      </p:sp>
      <p:sp>
        <p:nvSpPr>
          <p:cNvPr id="11" name="标题 1"/>
          <p:cNvSpPr txBox="1">
            <a:spLocks/>
          </p:cNvSpPr>
          <p:nvPr/>
        </p:nvSpPr>
        <p:spPr>
          <a:xfrm>
            <a:off x="357185" y="228616"/>
            <a:ext cx="8505461" cy="6211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30000"/>
              </a:lnSpc>
            </a:pPr>
            <a:r>
              <a:rPr lang="en-US" altLang="zh-CN" sz="3200" kern="2200" smtClean="0">
                <a:cs typeface="+mn-ea"/>
                <a:sym typeface="+mn-lt"/>
              </a:rPr>
              <a:t>1. </a:t>
            </a:r>
            <a:r>
              <a:rPr lang="zh-CN" altLang="en-US" sz="3200" kern="2200" smtClean="0">
                <a:cs typeface="+mn-ea"/>
                <a:sym typeface="+mn-lt"/>
              </a:rPr>
              <a:t>安全管理体系建设</a:t>
            </a:r>
            <a:endParaRPr lang="zh-CN" altLang="en-US" sz="3200" kern="2200" dirty="0">
              <a:cs typeface="+mn-ea"/>
              <a:sym typeface="+mn-lt"/>
            </a:endParaRPr>
          </a:p>
        </p:txBody>
      </p:sp>
    </p:spTree>
    <p:extLst>
      <p:ext uri="{BB962C8B-B14F-4D97-AF65-F5344CB8AC3E}">
        <p14:creationId xmlns:p14="http://schemas.microsoft.com/office/powerpoint/2010/main" val="338547776"/>
      </p:ext>
    </p:extLst>
  </p:cSld>
  <p:clrMapOvr>
    <a:masterClrMapping/>
  </p:clrMapOvr>
  <p:transition spd="slow" advTm="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直接连接符 22"/>
          <p:cNvCxnSpPr/>
          <p:nvPr/>
        </p:nvCxnSpPr>
        <p:spPr>
          <a:xfrm>
            <a:off x="-8273" y="1061170"/>
            <a:ext cx="1218751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5526" y="1026664"/>
            <a:ext cx="3936344" cy="0"/>
          </a:xfrm>
          <a:prstGeom prst="line">
            <a:avLst/>
          </a:prstGeom>
          <a:ln w="98425">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文本框 2"/>
          <p:cNvSpPr txBox="1"/>
          <p:nvPr/>
        </p:nvSpPr>
        <p:spPr>
          <a:xfrm>
            <a:off x="566908" y="1626188"/>
            <a:ext cx="11037147" cy="3970318"/>
          </a:xfrm>
          <a:prstGeom prst="rect">
            <a:avLst/>
          </a:prstGeom>
          <a:noFill/>
        </p:spPr>
        <p:txBody>
          <a:bodyPr wrap="square" rtlCol="0" anchor="t">
            <a:spAutoFit/>
          </a:bodyPr>
          <a:lstStyle/>
          <a:p>
            <a:pPr eaLnBrk="1" latinLnBrk="0" hangingPunct="1">
              <a:lnSpc>
                <a:spcPct val="150000"/>
              </a:lnSpc>
              <a:spcBef>
                <a:spcPts val="0"/>
              </a:spcBef>
            </a:pPr>
            <a:r>
              <a:rPr lang="zh-CN" altLang="en-US" sz="2400" b="1" dirty="0" smtClean="0">
                <a:solidFill>
                  <a:srgbClr val="FF0000"/>
                </a:solidFill>
                <a:sym typeface="+mn-ea"/>
              </a:rPr>
              <a:t>管理</a:t>
            </a:r>
            <a:r>
              <a:rPr lang="zh-CN" altLang="en-US" sz="2400" b="1" dirty="0">
                <a:solidFill>
                  <a:srgbClr val="FF0000"/>
                </a:solidFill>
                <a:sym typeface="+mn-ea"/>
              </a:rPr>
              <a:t>组织及职责</a:t>
            </a:r>
            <a:r>
              <a:rPr lang="en-US" altLang="zh-CN" sz="2400" b="1" dirty="0">
                <a:solidFill>
                  <a:srgbClr val="FF0000"/>
                </a:solidFill>
                <a:sym typeface="+mn-ea"/>
              </a:rPr>
              <a:t>(</a:t>
            </a:r>
            <a:r>
              <a:rPr lang="zh-CN" altLang="en-US" sz="2400" b="1" dirty="0">
                <a:solidFill>
                  <a:srgbClr val="FF0000"/>
                </a:solidFill>
                <a:sym typeface="+mn-ea"/>
              </a:rPr>
              <a:t>包括安全管理的架构、各层面的职责</a:t>
            </a:r>
            <a:r>
              <a:rPr lang="en-US" altLang="zh-CN" sz="2400" b="1" dirty="0">
                <a:solidFill>
                  <a:srgbClr val="FF0000"/>
                </a:solidFill>
                <a:sym typeface="+mn-ea"/>
              </a:rPr>
              <a:t>)</a:t>
            </a:r>
            <a:r>
              <a:rPr lang="zh-CN" altLang="en-US" sz="2400" b="1" dirty="0">
                <a:solidFill>
                  <a:srgbClr val="FF0000"/>
                </a:solidFill>
                <a:sym typeface="+mn-ea"/>
              </a:rPr>
              <a:t>：</a:t>
            </a:r>
          </a:p>
          <a:p>
            <a:pPr marL="285750" indent="-285750" eaLnBrk="1" latinLnBrk="0" hangingPunct="1">
              <a:lnSpc>
                <a:spcPct val="150000"/>
              </a:lnSpc>
              <a:spcBef>
                <a:spcPts val="0"/>
              </a:spcBef>
              <a:buFont typeface="Arial" panose="020B0604020202020204" pitchFamily="34" charset="0"/>
              <a:buChar char="•"/>
            </a:pPr>
            <a:r>
              <a:rPr lang="zh-CN" altLang="en-US" dirty="0"/>
              <a:t>实验室应确保所从事的相关活动符合现行有效的安全法律法规和标准的要求。</a:t>
            </a:r>
          </a:p>
          <a:p>
            <a:pPr marL="285750" indent="-285750" eaLnBrk="1" latinLnBrk="0" hangingPunct="1">
              <a:lnSpc>
                <a:spcPct val="150000"/>
              </a:lnSpc>
              <a:spcBef>
                <a:spcPts val="0"/>
              </a:spcBef>
              <a:buFont typeface="Arial" panose="020B0604020202020204" pitchFamily="34" charset="0"/>
              <a:buChar char="•"/>
            </a:pPr>
            <a:r>
              <a:rPr lang="zh-CN" altLang="en-US" dirty="0">
                <a:sym typeface="+mn-ea"/>
              </a:rPr>
              <a:t>实验室应</a:t>
            </a:r>
            <a:r>
              <a:rPr lang="zh-CN" altLang="en-US" dirty="0"/>
              <a:t>配备专职或兼职的安全管理人员。制定安全管理制度、对实验室安全进行安全监督、对实验室定期风险评估。</a:t>
            </a:r>
          </a:p>
          <a:p>
            <a:pPr marL="285750" indent="-285750" eaLnBrk="1" latinLnBrk="0" hangingPunct="1">
              <a:lnSpc>
                <a:spcPct val="150000"/>
              </a:lnSpc>
              <a:spcBef>
                <a:spcPts val="0"/>
              </a:spcBef>
              <a:buFont typeface="Arial" panose="020B0604020202020204" pitchFamily="34" charset="0"/>
              <a:buChar char="•"/>
            </a:pPr>
            <a:r>
              <a:rPr lang="zh-CN" altLang="en-US" dirty="0">
                <a:sym typeface="+mn-ea"/>
              </a:rPr>
              <a:t> 实验室最高管理者对实验室安全和安全管理体系运行负责。 为安全管理体系的建立和运行提供必要的资源 ， 明确安全管理人员作用、分配职责、授予权力，提供有效的安全管理和沟通机制，保证实验室安全的全员参与机制落实。</a:t>
            </a:r>
          </a:p>
          <a:p>
            <a:pPr marL="285750" indent="-285750" eaLnBrk="1" latinLnBrk="0" hangingPunct="1">
              <a:lnSpc>
                <a:spcPct val="150000"/>
              </a:lnSpc>
              <a:spcBef>
                <a:spcPts val="0"/>
              </a:spcBef>
              <a:buFont typeface="Arial" panose="020B0604020202020204" pitchFamily="34" charset="0"/>
              <a:buChar char="•"/>
            </a:pPr>
            <a:r>
              <a:rPr lang="zh-CN" altLang="en-US" dirty="0">
                <a:sym typeface="+mn-ea"/>
              </a:rPr>
              <a:t>实验室上一级部门或主管部门应设立安全管理部门/委员会， 应有实验室危险 源清单，化学品采购、使用、贮存和处理（回收、销毁等）台账与气瓶台账，并按时进行周期性</a:t>
            </a:r>
            <a:r>
              <a:rPr lang="zh-CN" altLang="en-US" dirty="0" smtClean="0">
                <a:sym typeface="+mn-ea"/>
              </a:rPr>
              <a:t>安全检查。</a:t>
            </a:r>
            <a:endParaRPr lang="zh-CN" altLang="en-US" dirty="0">
              <a:sym typeface="+mn-ea"/>
            </a:endParaRPr>
          </a:p>
        </p:txBody>
      </p:sp>
      <p:sp>
        <p:nvSpPr>
          <p:cNvPr id="8" name="标题 1"/>
          <p:cNvSpPr txBox="1">
            <a:spLocks/>
          </p:cNvSpPr>
          <p:nvPr/>
        </p:nvSpPr>
        <p:spPr>
          <a:xfrm>
            <a:off x="357185" y="228616"/>
            <a:ext cx="8505461" cy="6211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30000"/>
              </a:lnSpc>
            </a:pPr>
            <a:r>
              <a:rPr lang="en-US" altLang="zh-CN" sz="3200" kern="2200" dirty="0" smtClean="0">
                <a:cs typeface="+mn-ea"/>
                <a:sym typeface="+mn-lt"/>
              </a:rPr>
              <a:t>2. </a:t>
            </a:r>
            <a:r>
              <a:rPr lang="zh-CN" altLang="en-US" sz="3200" kern="2200" dirty="0" smtClean="0">
                <a:cs typeface="+mn-ea"/>
                <a:sym typeface="+mn-lt"/>
              </a:rPr>
              <a:t>管理</a:t>
            </a:r>
            <a:r>
              <a:rPr lang="zh-CN" altLang="en-US" sz="3200" kern="2200" dirty="0">
                <a:cs typeface="+mn-ea"/>
                <a:sym typeface="+mn-lt"/>
              </a:rPr>
              <a:t>组织及</a:t>
            </a:r>
            <a:r>
              <a:rPr lang="zh-CN" altLang="en-US" sz="3200" kern="2200" dirty="0" smtClean="0">
                <a:cs typeface="+mn-ea"/>
                <a:sym typeface="+mn-lt"/>
              </a:rPr>
              <a:t>职责</a:t>
            </a:r>
            <a:endParaRPr lang="zh-CN" altLang="en-US" sz="3200" kern="2200" dirty="0">
              <a:cs typeface="+mn-ea"/>
              <a:sym typeface="+mn-lt"/>
            </a:endParaRPr>
          </a:p>
        </p:txBody>
      </p:sp>
    </p:spTree>
    <p:extLst>
      <p:ext uri="{BB962C8B-B14F-4D97-AF65-F5344CB8AC3E}">
        <p14:creationId xmlns:p14="http://schemas.microsoft.com/office/powerpoint/2010/main" val="964921852"/>
      </p:ext>
    </p:extLst>
  </p:cSld>
  <p:clrMapOvr>
    <a:masterClrMapping/>
  </p:clrMapOvr>
  <p:transition spd="slow" advTm="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直接连接符 22"/>
          <p:cNvCxnSpPr/>
          <p:nvPr/>
        </p:nvCxnSpPr>
        <p:spPr>
          <a:xfrm>
            <a:off x="-8273" y="1061170"/>
            <a:ext cx="1218751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5526" y="1026664"/>
            <a:ext cx="3922277" cy="0"/>
          </a:xfrm>
          <a:prstGeom prst="line">
            <a:avLst/>
          </a:prstGeom>
          <a:ln w="98425">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文本框 2"/>
          <p:cNvSpPr txBox="1"/>
          <p:nvPr/>
        </p:nvSpPr>
        <p:spPr>
          <a:xfrm>
            <a:off x="353382" y="1395397"/>
            <a:ext cx="11628903" cy="5055230"/>
          </a:xfrm>
          <a:prstGeom prst="rect">
            <a:avLst/>
          </a:prstGeom>
          <a:noFill/>
        </p:spPr>
        <p:txBody>
          <a:bodyPr wrap="square" rtlCol="0" anchor="t">
            <a:spAutoFit/>
          </a:bodyPr>
          <a:lstStyle/>
          <a:p>
            <a:pPr>
              <a:lnSpc>
                <a:spcPct val="125000"/>
              </a:lnSpc>
            </a:pPr>
            <a:r>
              <a:rPr lang="en-US" altLang="zh-CN" sz="2000" b="1" dirty="0">
                <a:solidFill>
                  <a:srgbClr val="FF0000"/>
                </a:solidFill>
                <a:sym typeface="+mn-ea"/>
              </a:rPr>
              <a:t>“</a:t>
            </a:r>
            <a:r>
              <a:rPr lang="zh-CN" altLang="en-US" sz="2000" b="1" dirty="0">
                <a:solidFill>
                  <a:srgbClr val="FF0000"/>
                </a:solidFill>
                <a:sym typeface="+mn-ea"/>
              </a:rPr>
              <a:t>管理组织及职责</a:t>
            </a:r>
            <a:r>
              <a:rPr lang="en-US" altLang="zh-CN" sz="2000" b="1" dirty="0">
                <a:solidFill>
                  <a:srgbClr val="FF0000"/>
                </a:solidFill>
                <a:sym typeface="+mn-ea"/>
              </a:rPr>
              <a:t>”</a:t>
            </a:r>
            <a:r>
              <a:rPr lang="zh-CN" altLang="en-US" sz="2000" b="1">
                <a:solidFill>
                  <a:srgbClr val="FF0000"/>
                </a:solidFill>
                <a:sym typeface="+mn-ea"/>
              </a:rPr>
              <a:t>的</a:t>
            </a:r>
            <a:r>
              <a:rPr lang="zh-CN" altLang="en-US" sz="2000" b="1" smtClean="0">
                <a:solidFill>
                  <a:srgbClr val="FF0000"/>
                </a:solidFill>
                <a:sym typeface="+mn-ea"/>
              </a:rPr>
              <a:t>核心</a:t>
            </a:r>
            <a:endParaRPr lang="zh-CN" altLang="en-US" sz="2000" b="1" dirty="0">
              <a:solidFill>
                <a:srgbClr val="FF0000"/>
              </a:solidFill>
              <a:sym typeface="+mn-ea"/>
            </a:endParaRPr>
          </a:p>
          <a:p>
            <a:pPr marL="285750" indent="-285750">
              <a:lnSpc>
                <a:spcPct val="125000"/>
              </a:lnSpc>
              <a:buFont typeface="Arial" pitchFamily="34" charset="0"/>
              <a:buChar char="•"/>
            </a:pPr>
            <a:r>
              <a:rPr lang="zh-CN" altLang="en-US" dirty="0" smtClean="0"/>
              <a:t>上级</a:t>
            </a:r>
            <a:r>
              <a:rPr lang="zh-CN" altLang="en-US" dirty="0"/>
              <a:t>主管部门或单位，要有明确的一位主管安全工作的领导，可以对本单位采取的安全措施、原则和工作，进行最终的决断</a:t>
            </a:r>
            <a:r>
              <a:rPr lang="zh-CN" altLang="en-US" dirty="0" smtClean="0"/>
              <a:t>。</a:t>
            </a:r>
            <a:endParaRPr lang="en-US" altLang="zh-CN" dirty="0" smtClean="0"/>
          </a:p>
          <a:p>
            <a:pPr marL="285750" indent="-285750">
              <a:lnSpc>
                <a:spcPct val="125000"/>
              </a:lnSpc>
              <a:buFont typeface="Arial" pitchFamily="34" charset="0"/>
              <a:buChar char="•"/>
            </a:pPr>
            <a:r>
              <a:rPr lang="zh-CN" altLang="en-US" dirty="0" smtClean="0"/>
              <a:t>本</a:t>
            </a:r>
            <a:r>
              <a:rPr lang="zh-CN" altLang="en-US" dirty="0"/>
              <a:t>单位要有一个专职或兼职的安全负责人，该负责人做出的安全决定，应被全单位遵守并执行。</a:t>
            </a:r>
          </a:p>
          <a:p>
            <a:pPr>
              <a:lnSpc>
                <a:spcPct val="125000"/>
              </a:lnSpc>
            </a:pPr>
            <a:r>
              <a:rPr lang="en-US" altLang="zh-CN" sz="2000" b="1" dirty="0">
                <a:solidFill>
                  <a:srgbClr val="FF0000"/>
                </a:solidFill>
                <a:latin typeface="+mn-lt"/>
                <a:ea typeface="+mn-ea"/>
                <a:sym typeface="+mn-ea"/>
              </a:rPr>
              <a:t>“</a:t>
            </a:r>
            <a:r>
              <a:rPr lang="zh-CN" altLang="en-US" sz="2000" b="1" dirty="0">
                <a:solidFill>
                  <a:srgbClr val="FF0000"/>
                </a:solidFill>
                <a:latin typeface="+mn-lt"/>
                <a:ea typeface="+mn-ea"/>
                <a:sym typeface="+mn-ea"/>
              </a:rPr>
              <a:t>管理组织及职责</a:t>
            </a:r>
            <a:r>
              <a:rPr lang="en-US" altLang="zh-CN" sz="2000" b="1" dirty="0">
                <a:solidFill>
                  <a:srgbClr val="FF0000"/>
                </a:solidFill>
                <a:latin typeface="+mn-lt"/>
                <a:ea typeface="+mn-ea"/>
                <a:sym typeface="+mn-ea"/>
              </a:rPr>
              <a:t>”</a:t>
            </a:r>
            <a:r>
              <a:rPr lang="zh-CN" altLang="en-US" sz="2000" b="1">
                <a:solidFill>
                  <a:srgbClr val="FF0000"/>
                </a:solidFill>
                <a:latin typeface="+mn-lt"/>
                <a:ea typeface="+mn-ea"/>
                <a:sym typeface="+mn-ea"/>
              </a:rPr>
              <a:t>的</a:t>
            </a:r>
            <a:r>
              <a:rPr lang="zh-CN" altLang="en-US" sz="2000" b="1" smtClean="0">
                <a:solidFill>
                  <a:srgbClr val="FF0000"/>
                </a:solidFill>
                <a:latin typeface="+mn-lt"/>
                <a:ea typeface="+mn-ea"/>
                <a:sym typeface="+mn-ea"/>
              </a:rPr>
              <a:t>难点</a:t>
            </a:r>
            <a:endParaRPr lang="zh-CN" altLang="en-US" sz="2000" b="1" dirty="0">
              <a:solidFill>
                <a:srgbClr val="FF0000"/>
              </a:solidFill>
              <a:latin typeface="+mn-lt"/>
              <a:ea typeface="+mn-ea"/>
              <a:sym typeface="+mn-ea"/>
            </a:endParaRPr>
          </a:p>
          <a:p>
            <a:pPr marL="285750" indent="-285750">
              <a:lnSpc>
                <a:spcPct val="125000"/>
              </a:lnSpc>
              <a:buFont typeface="Arial" panose="020B0604020202020204" pitchFamily="34" charset="0"/>
              <a:buChar char="•"/>
            </a:pPr>
            <a:r>
              <a:rPr lang="zh-CN" altLang="en-US" sz="1800" dirty="0">
                <a:solidFill>
                  <a:schemeClr val="tx1"/>
                </a:solidFill>
                <a:latin typeface="+mn-lt"/>
                <a:ea typeface="+mn-ea"/>
                <a:sym typeface="+mn-ea"/>
              </a:rPr>
              <a:t>有些安全措施可能会影响到正在进行的工作，使工作的步骤或内容需要改变或增加，造成工作量的增加，引起员工的消极对待。</a:t>
            </a:r>
          </a:p>
          <a:p>
            <a:pPr marL="285750" indent="-285750">
              <a:lnSpc>
                <a:spcPct val="125000"/>
              </a:lnSpc>
              <a:buFont typeface="Arial" panose="020B0604020202020204" pitchFamily="34" charset="0"/>
              <a:buChar char="•"/>
            </a:pPr>
            <a:r>
              <a:rPr lang="zh-CN" altLang="en-US" sz="1800" dirty="0">
                <a:solidFill>
                  <a:schemeClr val="tx1"/>
                </a:solidFill>
                <a:latin typeface="+mn-lt"/>
                <a:ea typeface="+mn-ea"/>
                <a:sym typeface="+mn-ea"/>
              </a:rPr>
              <a:t>有些安全隐患的消除，需要对环境、设备进行一些整改，会造成资金支出或工作拖延，也会造成安全措施改善的主观拖延。</a:t>
            </a:r>
            <a:endParaRPr lang="zh-CN" altLang="en-US" sz="1800" dirty="0">
              <a:solidFill>
                <a:schemeClr val="tx1"/>
              </a:solidFill>
              <a:sym typeface="+mn-ea"/>
            </a:endParaRPr>
          </a:p>
          <a:p>
            <a:pPr>
              <a:lnSpc>
                <a:spcPct val="125000"/>
              </a:lnSpc>
            </a:pPr>
            <a:r>
              <a:rPr lang="en-US" altLang="zh-CN" sz="2000" b="1" dirty="0">
                <a:solidFill>
                  <a:srgbClr val="FF0000"/>
                </a:solidFill>
                <a:latin typeface="+mn-lt"/>
                <a:ea typeface="+mn-ea"/>
                <a:sym typeface="+mn-ea"/>
              </a:rPr>
              <a:t>“</a:t>
            </a:r>
            <a:r>
              <a:rPr lang="zh-CN" altLang="en-US" sz="2000" b="1" dirty="0">
                <a:solidFill>
                  <a:srgbClr val="FF0000"/>
                </a:solidFill>
                <a:latin typeface="+mn-lt"/>
                <a:ea typeface="+mn-ea"/>
                <a:sym typeface="+mn-ea"/>
              </a:rPr>
              <a:t>管理组织及职责</a:t>
            </a:r>
            <a:r>
              <a:rPr lang="en-US" altLang="zh-CN" sz="2000" b="1" dirty="0">
                <a:solidFill>
                  <a:srgbClr val="FF0000"/>
                </a:solidFill>
                <a:latin typeface="+mn-lt"/>
                <a:ea typeface="+mn-ea"/>
                <a:sym typeface="+mn-ea"/>
              </a:rPr>
              <a:t>”</a:t>
            </a:r>
            <a:r>
              <a:rPr lang="zh-CN" altLang="en-US" sz="2000" b="1">
                <a:solidFill>
                  <a:srgbClr val="FF0000"/>
                </a:solidFill>
                <a:latin typeface="+mn-lt"/>
                <a:ea typeface="+mn-ea"/>
                <a:sym typeface="+mn-ea"/>
              </a:rPr>
              <a:t>的</a:t>
            </a:r>
            <a:r>
              <a:rPr lang="zh-CN" altLang="en-US" sz="2000" b="1" smtClean="0">
                <a:solidFill>
                  <a:srgbClr val="FF0000"/>
                </a:solidFill>
                <a:latin typeface="+mn-lt"/>
                <a:ea typeface="+mn-ea"/>
                <a:sym typeface="+mn-ea"/>
              </a:rPr>
              <a:t>要点</a:t>
            </a:r>
            <a:endParaRPr lang="zh-CN" altLang="en-US" sz="2000" b="1" dirty="0">
              <a:solidFill>
                <a:srgbClr val="FF0000"/>
              </a:solidFill>
              <a:latin typeface="+mn-lt"/>
              <a:ea typeface="+mn-ea"/>
              <a:sym typeface="+mn-ea"/>
            </a:endParaRPr>
          </a:p>
          <a:p>
            <a:pPr marL="285750" indent="-285750">
              <a:lnSpc>
                <a:spcPct val="125000"/>
              </a:lnSpc>
              <a:buFont typeface="Arial" panose="020B0604020202020204" pitchFamily="34" charset="0"/>
              <a:buChar char="•"/>
            </a:pPr>
            <a:r>
              <a:rPr lang="zh-CN" altLang="en-US" sz="1800" dirty="0">
                <a:solidFill>
                  <a:schemeClr val="tx1"/>
                </a:solidFill>
                <a:latin typeface="+mn-lt"/>
                <a:ea typeface="+mn-ea"/>
                <a:sym typeface="+mn-ea"/>
              </a:rPr>
              <a:t>要把实验室日常的所有环节可能出现的安全问题，都落实到每个人负责，不留死角。</a:t>
            </a:r>
          </a:p>
          <a:p>
            <a:pPr marL="285750" indent="-285750">
              <a:lnSpc>
                <a:spcPct val="125000"/>
              </a:lnSpc>
              <a:buFont typeface="Arial" panose="020B0604020202020204" pitchFamily="34" charset="0"/>
              <a:buChar char="•"/>
            </a:pPr>
            <a:r>
              <a:rPr lang="zh-CN" altLang="en-US" sz="1800" dirty="0">
                <a:solidFill>
                  <a:schemeClr val="tx1"/>
                </a:solidFill>
                <a:latin typeface="+mn-lt"/>
                <a:ea typeface="+mn-ea"/>
                <a:sym typeface="+mn-ea"/>
              </a:rPr>
              <a:t>要定期进行实验室安全问题或隐患排查的交流工作，要做到全员参与、全员关注。</a:t>
            </a:r>
          </a:p>
          <a:p>
            <a:pPr marL="285750" indent="-285750">
              <a:lnSpc>
                <a:spcPct val="125000"/>
              </a:lnSpc>
              <a:buFont typeface="Arial" panose="020B0604020202020204" pitchFamily="34" charset="0"/>
              <a:buChar char="•"/>
            </a:pPr>
            <a:r>
              <a:rPr lang="zh-CN" altLang="en-US" sz="1800" dirty="0">
                <a:solidFill>
                  <a:schemeClr val="tx1"/>
                </a:solidFill>
                <a:latin typeface="+mn-lt"/>
                <a:ea typeface="+mn-ea"/>
                <a:sym typeface="+mn-ea"/>
              </a:rPr>
              <a:t>要对出现的安全问题进行回溯、归零；分析出现或发生的原因，要有坚强的领导、足够的资金和人力，落实对问题的整改</a:t>
            </a:r>
            <a:r>
              <a:rPr lang="zh-CN" altLang="en-US" sz="1800" dirty="0" smtClean="0">
                <a:solidFill>
                  <a:schemeClr val="tx1"/>
                </a:solidFill>
                <a:latin typeface="+mn-lt"/>
                <a:ea typeface="+mn-ea"/>
                <a:sym typeface="+mn-ea"/>
              </a:rPr>
              <a:t>。</a:t>
            </a:r>
            <a:endParaRPr lang="zh-CN" altLang="en-US" dirty="0"/>
          </a:p>
        </p:txBody>
      </p:sp>
      <p:sp>
        <p:nvSpPr>
          <p:cNvPr id="8" name="标题 1"/>
          <p:cNvSpPr txBox="1">
            <a:spLocks/>
          </p:cNvSpPr>
          <p:nvPr/>
        </p:nvSpPr>
        <p:spPr>
          <a:xfrm>
            <a:off x="357185" y="228616"/>
            <a:ext cx="8505461" cy="6211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30000"/>
              </a:lnSpc>
            </a:pPr>
            <a:r>
              <a:rPr lang="en-US" altLang="zh-CN" sz="3200" kern="2200" dirty="0" smtClean="0">
                <a:cs typeface="+mn-ea"/>
                <a:sym typeface="+mn-lt"/>
              </a:rPr>
              <a:t>2. </a:t>
            </a:r>
            <a:r>
              <a:rPr lang="zh-CN" altLang="en-US" sz="3200" kern="2200" dirty="0" smtClean="0">
                <a:cs typeface="+mn-ea"/>
                <a:sym typeface="+mn-lt"/>
              </a:rPr>
              <a:t>管理</a:t>
            </a:r>
            <a:r>
              <a:rPr lang="zh-CN" altLang="en-US" sz="3200" kern="2200" dirty="0">
                <a:cs typeface="+mn-ea"/>
                <a:sym typeface="+mn-lt"/>
              </a:rPr>
              <a:t>组织及</a:t>
            </a:r>
            <a:r>
              <a:rPr lang="zh-CN" altLang="en-US" sz="3200" kern="2200" dirty="0" smtClean="0">
                <a:cs typeface="+mn-ea"/>
                <a:sym typeface="+mn-lt"/>
              </a:rPr>
              <a:t>职责</a:t>
            </a:r>
            <a:endParaRPr lang="zh-CN" altLang="en-US" sz="3200" kern="2200" dirty="0">
              <a:cs typeface="+mn-ea"/>
              <a:sym typeface="+mn-lt"/>
            </a:endParaRPr>
          </a:p>
        </p:txBody>
      </p:sp>
    </p:spTree>
    <p:extLst>
      <p:ext uri="{BB962C8B-B14F-4D97-AF65-F5344CB8AC3E}">
        <p14:creationId xmlns:p14="http://schemas.microsoft.com/office/powerpoint/2010/main" val="1120740788"/>
      </p:ext>
    </p:extLst>
  </p:cSld>
  <p:clrMapOvr>
    <a:masterClrMapping/>
  </p:clrMapOvr>
  <p:transition spd="slow" advTm="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357185" y="228616"/>
            <a:ext cx="8561732" cy="621132"/>
          </a:xfrm>
          <a:prstGeom prst="rect">
            <a:avLst/>
          </a:prstGeom>
        </p:spPr>
        <p:txBody>
          <a:bodyPr>
            <a:noAutofit/>
          </a:bodyPr>
          <a:lstStyle/>
          <a:p>
            <a:pPr>
              <a:lnSpc>
                <a:spcPct val="130000"/>
              </a:lnSpc>
            </a:pPr>
            <a:r>
              <a:rPr lang="en-US" altLang="zh-CN" sz="3200" kern="2200" dirty="0" smtClean="0">
                <a:cs typeface="+mn-ea"/>
                <a:sym typeface="+mn-lt"/>
              </a:rPr>
              <a:t>3. </a:t>
            </a:r>
            <a:r>
              <a:rPr lang="zh-CN" altLang="en-US" sz="3200" kern="2200" dirty="0" smtClean="0">
                <a:cs typeface="+mn-ea"/>
                <a:sym typeface="+mn-lt"/>
              </a:rPr>
              <a:t>人员管理</a:t>
            </a:r>
            <a:endParaRPr lang="zh-CN" altLang="en-US" sz="3200" kern="2200" dirty="0">
              <a:cs typeface="+mn-ea"/>
              <a:sym typeface="+mn-lt"/>
            </a:endParaRPr>
          </a:p>
        </p:txBody>
      </p:sp>
      <p:cxnSp>
        <p:nvCxnSpPr>
          <p:cNvPr id="23" name="直接连接符 22"/>
          <p:cNvCxnSpPr/>
          <p:nvPr/>
        </p:nvCxnSpPr>
        <p:spPr>
          <a:xfrm>
            <a:off x="-8273" y="1061170"/>
            <a:ext cx="1218751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5526" y="1026664"/>
            <a:ext cx="2684320" cy="0"/>
          </a:xfrm>
          <a:prstGeom prst="line">
            <a:avLst/>
          </a:prstGeom>
          <a:ln w="98425">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文本框 2"/>
          <p:cNvSpPr txBox="1"/>
          <p:nvPr/>
        </p:nvSpPr>
        <p:spPr>
          <a:xfrm>
            <a:off x="726123" y="1763220"/>
            <a:ext cx="6022340" cy="3416320"/>
          </a:xfrm>
          <a:prstGeom prst="rect">
            <a:avLst/>
          </a:prstGeom>
          <a:noFill/>
        </p:spPr>
        <p:txBody>
          <a:bodyPr wrap="square" rtlCol="0" anchor="t">
            <a:spAutoFit/>
          </a:bodyPr>
          <a:lstStyle/>
          <a:p>
            <a:pPr eaLnBrk="1" latinLnBrk="0" hangingPunct="1">
              <a:lnSpc>
                <a:spcPct val="150000"/>
              </a:lnSpc>
              <a:spcBef>
                <a:spcPts val="0"/>
              </a:spcBef>
            </a:pPr>
            <a:r>
              <a:rPr lang="zh-CN" altLang="en-US" dirty="0" smtClean="0"/>
              <a:t>实验室</a:t>
            </a:r>
            <a:r>
              <a:rPr lang="zh-CN" altLang="en-US" dirty="0"/>
              <a:t>应配备足够的人员确保实验室的安全工作，并确保实验室人员具备从事相关工作的能力。 从事特殊岗位工作的人员，应具备相应的资格。</a:t>
            </a:r>
          </a:p>
          <a:p>
            <a:pPr marL="285750" indent="-285750" eaLnBrk="1" latinLnBrk="0" hangingPunct="1">
              <a:lnSpc>
                <a:spcPct val="150000"/>
              </a:lnSpc>
              <a:spcBef>
                <a:spcPts val="0"/>
              </a:spcBef>
              <a:buFont typeface="Arial" panose="020B0604020202020204" pitchFamily="34" charset="0"/>
              <a:buChar char="•"/>
            </a:pPr>
            <a:r>
              <a:rPr lang="zh-CN" altLang="en-US" dirty="0"/>
              <a:t>实验室应制定相应的安全培训计划，确保进入实验室的所有人员正确使用个体防护装备，学习实验室仪器/设备相关培训，明确实验室安全规定、风险和程序。</a:t>
            </a:r>
          </a:p>
          <a:p>
            <a:pPr marL="285750" indent="-285750" eaLnBrk="1" latinLnBrk="0" hangingPunct="1">
              <a:lnSpc>
                <a:spcPct val="150000"/>
              </a:lnSpc>
              <a:spcBef>
                <a:spcPts val="0"/>
              </a:spcBef>
              <a:buFont typeface="Arial" panose="020B0604020202020204" pitchFamily="34" charset="0"/>
              <a:buChar char="•"/>
            </a:pPr>
            <a:r>
              <a:rPr lang="zh-CN" altLang="en-US" dirty="0"/>
              <a:t>实验室应做好对新员工安全教育和培训，落实实验室人员的互相安全监督。 </a:t>
            </a: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1710" y="1169254"/>
            <a:ext cx="3804390" cy="5625063"/>
          </a:xfrm>
          <a:prstGeom prst="rect">
            <a:avLst/>
          </a:prstGeom>
        </p:spPr>
      </p:pic>
    </p:spTree>
    <p:extLst>
      <p:ext uri="{BB962C8B-B14F-4D97-AF65-F5344CB8AC3E}">
        <p14:creationId xmlns:p14="http://schemas.microsoft.com/office/powerpoint/2010/main" val="814557050"/>
      </p:ext>
    </p:extLst>
  </p:cSld>
  <p:clrMapOvr>
    <a:masterClrMapping/>
  </p:clrMapOvr>
  <p:transition spd="slow" advTm="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直接连接符 22"/>
          <p:cNvCxnSpPr/>
          <p:nvPr/>
        </p:nvCxnSpPr>
        <p:spPr>
          <a:xfrm>
            <a:off x="-8273" y="1061170"/>
            <a:ext cx="1218751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5526" y="1026664"/>
            <a:ext cx="2628049" cy="0"/>
          </a:xfrm>
          <a:prstGeom prst="line">
            <a:avLst/>
          </a:prstGeom>
          <a:ln w="98425">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文本框 2"/>
          <p:cNvSpPr txBox="1"/>
          <p:nvPr/>
        </p:nvSpPr>
        <p:spPr>
          <a:xfrm>
            <a:off x="257387" y="1365161"/>
            <a:ext cx="11679767" cy="5278368"/>
          </a:xfrm>
          <a:prstGeom prst="rect">
            <a:avLst/>
          </a:prstGeom>
          <a:noFill/>
        </p:spPr>
        <p:txBody>
          <a:bodyPr wrap="square" rtlCol="0" anchor="t">
            <a:spAutoFit/>
          </a:bodyPr>
          <a:lstStyle/>
          <a:p>
            <a:r>
              <a:rPr lang="zh-CN" altLang="en-US" sz="2000" b="1" dirty="0">
                <a:solidFill>
                  <a:srgbClr val="FF0000"/>
                </a:solidFill>
                <a:sym typeface="+mn-ea"/>
              </a:rPr>
              <a:t>人员管理</a:t>
            </a:r>
            <a:r>
              <a:rPr lang="zh-CN" altLang="en-US" sz="2000" b="1">
                <a:solidFill>
                  <a:srgbClr val="FF0000"/>
                </a:solidFill>
                <a:sym typeface="+mn-ea"/>
              </a:rPr>
              <a:t>的</a:t>
            </a:r>
            <a:r>
              <a:rPr lang="zh-CN" altLang="en-US" sz="2000" b="1" smtClean="0">
                <a:solidFill>
                  <a:srgbClr val="FF0000"/>
                </a:solidFill>
                <a:sym typeface="+mn-ea"/>
              </a:rPr>
              <a:t>核心</a:t>
            </a:r>
            <a:endParaRPr lang="zh-CN" altLang="en-US" sz="2000" b="1" dirty="0">
              <a:solidFill>
                <a:srgbClr val="FF0000"/>
              </a:solidFill>
              <a:sym typeface="+mn-ea"/>
            </a:endParaRPr>
          </a:p>
          <a:p>
            <a:pPr marL="285750" indent="-285750" eaLnBrk="1" latinLnBrk="0" hangingPunct="1">
              <a:lnSpc>
                <a:spcPct val="150000"/>
              </a:lnSpc>
              <a:spcBef>
                <a:spcPts val="0"/>
              </a:spcBef>
              <a:buFont typeface="Arial" panose="020B0604020202020204" pitchFamily="34" charset="0"/>
              <a:buChar char="•"/>
            </a:pPr>
            <a:r>
              <a:rPr lang="zh-CN" altLang="en-US" dirty="0"/>
              <a:t>实验室安全工作，无论是专职还是兼职，应该让每个人负责的事情落实到一个具体的点上，而不是面上。如负责</a:t>
            </a:r>
            <a:r>
              <a:rPr lang="en-US" altLang="zh-CN" dirty="0"/>
              <a:t>“</a:t>
            </a:r>
            <a:r>
              <a:rPr lang="zh-CN" altLang="en-US" dirty="0"/>
              <a:t>实验室使用记录</a:t>
            </a:r>
            <a:r>
              <a:rPr lang="en-US" altLang="zh-CN" dirty="0"/>
              <a:t>”</a:t>
            </a:r>
            <a:r>
              <a:rPr lang="zh-CN" altLang="en-US" dirty="0"/>
              <a:t>或</a:t>
            </a:r>
            <a:r>
              <a:rPr lang="en-US" altLang="zh-CN" dirty="0"/>
              <a:t>“</a:t>
            </a:r>
            <a:r>
              <a:rPr lang="zh-CN" altLang="en-US" dirty="0"/>
              <a:t>安全检查记录</a:t>
            </a:r>
            <a:r>
              <a:rPr lang="en-US" altLang="zh-CN" dirty="0" smtClean="0"/>
              <a:t>”</a:t>
            </a:r>
            <a:r>
              <a:rPr lang="zh-CN" altLang="en-US" dirty="0" smtClean="0"/>
              <a:t>。</a:t>
            </a:r>
            <a:endParaRPr lang="en-US" altLang="zh-CN" dirty="0"/>
          </a:p>
          <a:p>
            <a:pPr marL="285750" indent="-285750" eaLnBrk="1" latinLnBrk="0" hangingPunct="1">
              <a:lnSpc>
                <a:spcPct val="150000"/>
              </a:lnSpc>
              <a:spcBef>
                <a:spcPts val="0"/>
              </a:spcBef>
              <a:buFont typeface="Arial" panose="020B0604020202020204" pitchFamily="34" charset="0"/>
              <a:buChar char="•"/>
            </a:pPr>
            <a:r>
              <a:rPr lang="zh-CN" altLang="en-US" dirty="0"/>
              <a:t>负责每个点的人员，应该接受适当的培训或相关内容的专门学习，必须了解自己所负责点的内容、要求、危险和危害等内容。</a:t>
            </a:r>
          </a:p>
          <a:p>
            <a:pPr marL="285750" indent="-285750" eaLnBrk="1" latinLnBrk="0" hangingPunct="1">
              <a:lnSpc>
                <a:spcPct val="150000"/>
              </a:lnSpc>
              <a:spcBef>
                <a:spcPts val="0"/>
              </a:spcBef>
              <a:buFont typeface="Arial" panose="020B0604020202020204" pitchFamily="34" charset="0"/>
              <a:buChar char="•"/>
            </a:pPr>
            <a:r>
              <a:rPr lang="zh-CN" altLang="en-US" dirty="0"/>
              <a:t>实验室应明确负责监督人员的职责和工作内容，一个人可以是一个工作点的安全管理执行者，但可以是另一个人所从事工作的监督</a:t>
            </a:r>
            <a:r>
              <a:rPr lang="zh-CN" altLang="en-US"/>
              <a:t>者</a:t>
            </a:r>
            <a:r>
              <a:rPr lang="zh-CN" altLang="en-US" smtClean="0"/>
              <a:t>。</a:t>
            </a:r>
            <a:endParaRPr lang="en-US" altLang="zh-CN" smtClean="0"/>
          </a:p>
          <a:p>
            <a:pPr eaLnBrk="1" latinLnBrk="0" hangingPunct="1">
              <a:lnSpc>
                <a:spcPct val="150000"/>
              </a:lnSpc>
              <a:spcBef>
                <a:spcPts val="0"/>
              </a:spcBef>
            </a:pPr>
            <a:endParaRPr lang="zh-CN" altLang="en-US" dirty="0"/>
          </a:p>
          <a:p>
            <a:r>
              <a:rPr lang="zh-CN" altLang="en-US" sz="2000" b="1" dirty="0">
                <a:solidFill>
                  <a:srgbClr val="FF0000"/>
                </a:solidFill>
                <a:sym typeface="+mn-ea"/>
              </a:rPr>
              <a:t>人员管理</a:t>
            </a:r>
            <a:r>
              <a:rPr lang="zh-CN" altLang="en-US" sz="2000" b="1">
                <a:solidFill>
                  <a:srgbClr val="FF0000"/>
                </a:solidFill>
                <a:sym typeface="+mn-ea"/>
              </a:rPr>
              <a:t>的</a:t>
            </a:r>
            <a:r>
              <a:rPr lang="zh-CN" altLang="en-US" sz="2000" b="1" smtClean="0">
                <a:solidFill>
                  <a:srgbClr val="FF0000"/>
                </a:solidFill>
                <a:sym typeface="+mn-ea"/>
              </a:rPr>
              <a:t>难点</a:t>
            </a:r>
            <a:endParaRPr lang="zh-CN" altLang="en-US" sz="2000" b="1" dirty="0">
              <a:solidFill>
                <a:srgbClr val="FF0000"/>
              </a:solidFill>
              <a:sym typeface="+mn-ea"/>
            </a:endParaRPr>
          </a:p>
          <a:p>
            <a:pPr marL="285750" indent="-285750" eaLnBrk="1" latinLnBrk="0" hangingPunct="1">
              <a:lnSpc>
                <a:spcPct val="150000"/>
              </a:lnSpc>
              <a:spcBef>
                <a:spcPts val="0"/>
              </a:spcBef>
              <a:buFont typeface="Arial" panose="020B0604020202020204" pitchFamily="34" charset="0"/>
              <a:buChar char="•"/>
            </a:pPr>
            <a:r>
              <a:rPr lang="zh-CN" altLang="en-US" dirty="0"/>
              <a:t>没有对每个人负责的安全工作进行逐点界定，或者一项工作，好几个人同时负责，造成责任不明确，实际上安全工作没有真落实。</a:t>
            </a:r>
          </a:p>
          <a:p>
            <a:pPr marL="285750" indent="-285750" eaLnBrk="1" latinLnBrk="0" hangingPunct="1">
              <a:lnSpc>
                <a:spcPct val="150000"/>
              </a:lnSpc>
              <a:spcBef>
                <a:spcPts val="0"/>
              </a:spcBef>
              <a:buFont typeface="Arial" panose="020B0604020202020204" pitchFamily="34" charset="0"/>
              <a:buChar char="•"/>
            </a:pPr>
            <a:r>
              <a:rPr lang="zh-CN" altLang="en-US" dirty="0"/>
              <a:t>负责每个点工作的人员，对自己负责的事情，不完全了解，或者没有经过详细培训，造成参与了管理，但管理不到位或不完全的情况。</a:t>
            </a:r>
          </a:p>
        </p:txBody>
      </p:sp>
      <p:sp>
        <p:nvSpPr>
          <p:cNvPr id="8" name="标题 1"/>
          <p:cNvSpPr txBox="1">
            <a:spLocks/>
          </p:cNvSpPr>
          <p:nvPr/>
        </p:nvSpPr>
        <p:spPr>
          <a:xfrm>
            <a:off x="357185" y="228616"/>
            <a:ext cx="8561732" cy="6211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30000"/>
              </a:lnSpc>
            </a:pPr>
            <a:r>
              <a:rPr lang="en-US" altLang="zh-CN" sz="3200" kern="2200" smtClean="0">
                <a:cs typeface="+mn-ea"/>
                <a:sym typeface="+mn-lt"/>
              </a:rPr>
              <a:t>3. </a:t>
            </a:r>
            <a:r>
              <a:rPr lang="zh-CN" altLang="en-US" sz="3200" kern="2200" smtClean="0">
                <a:cs typeface="+mn-ea"/>
                <a:sym typeface="+mn-lt"/>
              </a:rPr>
              <a:t>人员管理</a:t>
            </a:r>
            <a:endParaRPr lang="zh-CN" altLang="en-US" sz="3200" kern="2200" dirty="0">
              <a:cs typeface="+mn-ea"/>
              <a:sym typeface="+mn-lt"/>
            </a:endParaRPr>
          </a:p>
        </p:txBody>
      </p:sp>
    </p:spTree>
    <p:extLst>
      <p:ext uri="{BB962C8B-B14F-4D97-AF65-F5344CB8AC3E}">
        <p14:creationId xmlns:p14="http://schemas.microsoft.com/office/powerpoint/2010/main" val="795392350"/>
      </p:ext>
    </p:extLst>
  </p:cSld>
  <p:clrMapOvr>
    <a:masterClrMapping/>
  </p:clrMapOvr>
  <p:transition spd="slow" advTm="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357185" y="228616"/>
            <a:ext cx="7169029" cy="621132"/>
          </a:xfrm>
          <a:prstGeom prst="rect">
            <a:avLst/>
          </a:prstGeom>
        </p:spPr>
        <p:txBody>
          <a:bodyPr>
            <a:noAutofit/>
          </a:bodyPr>
          <a:lstStyle/>
          <a:p>
            <a:pPr>
              <a:lnSpc>
                <a:spcPct val="130000"/>
              </a:lnSpc>
            </a:pPr>
            <a:r>
              <a:rPr lang="en-US" altLang="zh-CN" sz="3200" kern="2200" dirty="0" smtClean="0">
                <a:cs typeface="+mn-ea"/>
                <a:sym typeface="+mn-lt"/>
              </a:rPr>
              <a:t>4. </a:t>
            </a:r>
            <a:r>
              <a:rPr lang="zh-CN" altLang="en-US" sz="3200" kern="2200" dirty="0" smtClean="0">
                <a:cs typeface="+mn-ea"/>
                <a:sym typeface="+mn-lt"/>
              </a:rPr>
              <a:t>化学品管理</a:t>
            </a:r>
            <a:endParaRPr lang="zh-CN" altLang="en-US" sz="3200" kern="2200" dirty="0">
              <a:cs typeface="+mn-ea"/>
              <a:sym typeface="+mn-lt"/>
            </a:endParaRPr>
          </a:p>
        </p:txBody>
      </p:sp>
      <p:cxnSp>
        <p:nvCxnSpPr>
          <p:cNvPr id="23" name="直接连接符 22"/>
          <p:cNvCxnSpPr/>
          <p:nvPr/>
        </p:nvCxnSpPr>
        <p:spPr>
          <a:xfrm>
            <a:off x="-8273" y="1061170"/>
            <a:ext cx="1218751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5526" y="1026664"/>
            <a:ext cx="3078215" cy="0"/>
          </a:xfrm>
          <a:prstGeom prst="line">
            <a:avLst/>
          </a:prstGeom>
          <a:ln w="98425">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文本框 2"/>
          <p:cNvSpPr txBox="1"/>
          <p:nvPr/>
        </p:nvSpPr>
        <p:spPr>
          <a:xfrm>
            <a:off x="171028" y="1199963"/>
            <a:ext cx="7397390" cy="3416320"/>
          </a:xfrm>
          <a:prstGeom prst="rect">
            <a:avLst/>
          </a:prstGeom>
          <a:noFill/>
        </p:spPr>
        <p:txBody>
          <a:bodyPr wrap="square" rtlCol="0" anchor="t">
            <a:spAutoFit/>
          </a:bodyPr>
          <a:lstStyle/>
          <a:p>
            <a:pPr marL="342900" indent="-342900" eaLnBrk="1" latinLnBrk="0" hangingPunct="1">
              <a:lnSpc>
                <a:spcPct val="150000"/>
              </a:lnSpc>
              <a:spcBef>
                <a:spcPts val="0"/>
              </a:spcBef>
              <a:buFont typeface="Arial" panose="020B0604020202020204" pitchFamily="34" charset="0"/>
              <a:buChar char="•"/>
            </a:pPr>
            <a:r>
              <a:rPr lang="zh-CN" altLang="en-US" dirty="0" smtClean="0"/>
              <a:t>化学品</a:t>
            </a:r>
            <a:r>
              <a:rPr lang="zh-CN" altLang="en-US" dirty="0"/>
              <a:t>应按照GB 30000.2 ~ GB 30000.29标准，进行分类管理。</a:t>
            </a:r>
          </a:p>
          <a:p>
            <a:pPr marL="342900" indent="-342900" eaLnBrk="1" latinLnBrk="0" hangingPunct="1">
              <a:lnSpc>
                <a:spcPct val="150000"/>
              </a:lnSpc>
              <a:spcBef>
                <a:spcPts val="0"/>
              </a:spcBef>
              <a:buFont typeface="Arial" panose="020B0604020202020204" pitchFamily="34" charset="0"/>
              <a:buChar char="•"/>
            </a:pPr>
            <a:r>
              <a:rPr lang="zh-CN" altLang="en-US" dirty="0"/>
              <a:t>实验室安全管理体系中应有化学品采购、验收、贮存、使用和处理化学品（包括压缩气体）的管理程序和相应的台账记录、检查记录。</a:t>
            </a:r>
          </a:p>
          <a:p>
            <a:pPr marL="342900" indent="-342900" eaLnBrk="1" latinLnBrk="0" hangingPunct="1">
              <a:lnSpc>
                <a:spcPct val="150000"/>
              </a:lnSpc>
              <a:spcBef>
                <a:spcPts val="0"/>
              </a:spcBef>
              <a:buFont typeface="Arial" panose="020B0604020202020204" pitchFamily="34" charset="0"/>
              <a:buChar char="•"/>
            </a:pPr>
            <a:r>
              <a:rPr lang="zh-CN" altLang="en-US" dirty="0"/>
              <a:t>实验室采购易制毒、易制爆和剧毒化学品时，应严格按照《易制毒化学品管理条例》、《易制爆危险化学品治安管理办法》等相关规定并建立</a:t>
            </a:r>
            <a:r>
              <a:rPr lang="zh-CN" altLang="en-US" dirty="0">
                <a:sym typeface="+mn-ea"/>
              </a:rPr>
              <a:t>相应的台账记录、检查记录。</a:t>
            </a:r>
          </a:p>
          <a:p>
            <a:pPr marL="342900" indent="-342900" eaLnBrk="1" latinLnBrk="0" hangingPunct="1">
              <a:lnSpc>
                <a:spcPct val="150000"/>
              </a:lnSpc>
              <a:spcBef>
                <a:spcPts val="0"/>
              </a:spcBef>
              <a:buFont typeface="Arial" panose="020B0604020202020204" pitchFamily="34" charset="0"/>
              <a:buChar char="•"/>
            </a:pPr>
            <a:r>
              <a:rPr lang="zh-CN" altLang="en-US" dirty="0"/>
              <a:t>危险化学品（含气体钢瓶）贮存房间</a:t>
            </a:r>
            <a:r>
              <a:rPr lang="zh-CN" altLang="en-US" dirty="0" smtClean="0"/>
              <a:t>，试剂</a:t>
            </a:r>
            <a:r>
              <a:rPr lang="zh-CN" altLang="en-US" dirty="0"/>
              <a:t>柜或安放架、环境条件控制、</a:t>
            </a:r>
            <a:r>
              <a:rPr lang="zh-CN" altLang="en-US" dirty="0" smtClean="0"/>
              <a:t>消防</a:t>
            </a:r>
            <a:r>
              <a:rPr lang="zh-CN" altLang="en-US" dirty="0"/>
              <a:t>应急、化学品泄露应急等，都应</a:t>
            </a:r>
            <a:r>
              <a:rPr lang="zh-CN" altLang="en-US" dirty="0" smtClean="0"/>
              <a:t>符合安全</a:t>
            </a:r>
            <a:r>
              <a:rPr lang="zh-CN" altLang="en-US" dirty="0"/>
              <a:t>要求。</a:t>
            </a:r>
          </a:p>
        </p:txBody>
      </p:sp>
      <p:pic>
        <p:nvPicPr>
          <p:cNvPr id="7" name="内容占位符 3"/>
          <p:cNvPicPr>
            <a:picLocks noGrp="1"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928514" y="1370343"/>
            <a:ext cx="2833793" cy="2834005"/>
          </a:xfrm>
          <a:prstGeom prst="rect">
            <a:avLst/>
          </a:prstGeom>
          <a:noFill/>
          <a:ln w="9525">
            <a:noFill/>
            <a:miter lim="800000"/>
            <a:headEnd/>
            <a:tailEnd/>
          </a:ln>
        </p:spPr>
      </p:pic>
      <p:pic>
        <p:nvPicPr>
          <p:cNvPr id="8" name="内容占位符 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70222" y="4766372"/>
            <a:ext cx="3390900" cy="1907540"/>
          </a:xfrm>
          <a:prstGeom prst="rect">
            <a:avLst/>
          </a:prstGeom>
        </p:spPr>
      </p:pic>
      <p:pic>
        <p:nvPicPr>
          <p:cNvPr id="9" name="内容占位符 3"/>
          <p:cNvPicPr>
            <a:picLocks noGrp="1"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300287" y="4697596"/>
            <a:ext cx="3462020" cy="1948180"/>
          </a:xfrm>
          <a:prstGeom prst="rect">
            <a:avLst/>
          </a:prstGeom>
          <a:noFill/>
          <a:ln w="9525">
            <a:noFill/>
            <a:miter lim="800000"/>
            <a:headEnd/>
            <a:tailEnd/>
          </a:ln>
        </p:spPr>
      </p:pic>
    </p:spTree>
    <p:extLst>
      <p:ext uri="{BB962C8B-B14F-4D97-AF65-F5344CB8AC3E}">
        <p14:creationId xmlns:p14="http://schemas.microsoft.com/office/powerpoint/2010/main" val="3099627234"/>
      </p:ext>
    </p:extLst>
  </p:cSld>
  <p:clrMapOvr>
    <a:masterClrMapping/>
  </p:clrMapOvr>
  <p:transition spd="slow" advTm="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00661" y="1176738"/>
            <a:ext cx="11382363" cy="5289526"/>
          </a:xfrm>
          <a:prstGeom prst="rect">
            <a:avLst/>
          </a:prstGeom>
        </p:spPr>
        <p:txBody>
          <a:bodyPr>
            <a:spAutoFit/>
          </a:bodyPr>
          <a:lstStyle/>
          <a:p>
            <a:pPr algn="just">
              <a:lnSpc>
                <a:spcPts val="996"/>
              </a:lnSpc>
              <a:spcBef>
                <a:spcPts val="598"/>
              </a:spcBef>
              <a:spcAft>
                <a:spcPts val="598"/>
              </a:spcAft>
              <a:defRPr/>
            </a:pPr>
            <a:r>
              <a:rPr lang="zh-CN" altLang="en-US" sz="2400" kern="10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四、</a:t>
            </a:r>
            <a:r>
              <a:rPr lang="zh-CN" altLang="zh-CN" sz="2400" kern="10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规范性文件篇</a:t>
            </a:r>
          </a:p>
          <a:p>
            <a:pPr algn="just">
              <a:lnSpc>
                <a:spcPts val="996"/>
              </a:lnSpc>
              <a:spcBef>
                <a:spcPts val="598"/>
              </a:spcBef>
              <a:spcAft>
                <a:spcPts val="598"/>
              </a:spcAft>
              <a:buSzPts val="1200"/>
              <a:defRPr/>
            </a:pP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1. </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企业安全生产标准化建设定级办法（应急〔</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2021</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83</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号）</a:t>
            </a:r>
          </a:p>
          <a:p>
            <a:pPr algn="just">
              <a:lnSpc>
                <a:spcPts val="996"/>
              </a:lnSpc>
              <a:spcBef>
                <a:spcPts val="598"/>
              </a:spcBef>
              <a:spcAft>
                <a:spcPts val="598"/>
              </a:spcAft>
              <a:buSzPts val="1200"/>
              <a:defRPr/>
            </a:pP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 </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“工业互联网</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危化安全生产”试点建设方案（应急厅〔</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2021</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27</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号）</a:t>
            </a:r>
          </a:p>
          <a:p>
            <a:pPr algn="just">
              <a:lnSpc>
                <a:spcPts val="996"/>
              </a:lnSpc>
              <a:spcBef>
                <a:spcPts val="598"/>
              </a:spcBef>
              <a:spcAft>
                <a:spcPts val="598"/>
              </a:spcAft>
              <a:buSzPts val="1200"/>
              <a:defRPr/>
            </a:pP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3. </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生产安全事故防范和整改措施落实情况评估办法（安委办〔</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2021</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4</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号）</a:t>
            </a:r>
          </a:p>
          <a:p>
            <a:pPr algn="just">
              <a:lnSpc>
                <a:spcPts val="996"/>
              </a:lnSpc>
              <a:spcBef>
                <a:spcPts val="598"/>
              </a:spcBef>
              <a:spcAft>
                <a:spcPts val="598"/>
              </a:spcAft>
              <a:buSzPts val="1200"/>
              <a:defRPr/>
            </a:pP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4. </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危险化学品企业重大危险源安全包保责任制办法（试行）应急厅〔</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2021</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12</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号</a:t>
            </a:r>
          </a:p>
          <a:p>
            <a:pPr algn="just">
              <a:lnSpc>
                <a:spcPts val="996"/>
              </a:lnSpc>
              <a:spcBef>
                <a:spcPts val="598"/>
              </a:spcBef>
              <a:spcAft>
                <a:spcPts val="598"/>
              </a:spcAft>
              <a:buSzPts val="1200"/>
              <a:defRPr/>
            </a:pP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5. </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危险化学品企业安全分类整治目录（</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2020</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年）（应急〔</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2020</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84</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号）</a:t>
            </a:r>
          </a:p>
          <a:p>
            <a:pPr algn="just">
              <a:lnSpc>
                <a:spcPts val="996"/>
              </a:lnSpc>
              <a:spcBef>
                <a:spcPts val="598"/>
              </a:spcBef>
              <a:spcAft>
                <a:spcPts val="598"/>
              </a:spcAft>
              <a:buSzPts val="1200"/>
              <a:defRPr/>
            </a:pP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6. </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淘汰落后危险化学品安全生产工艺技术设备目录（第一批）（应急厅〔</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2020</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38</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号）</a:t>
            </a:r>
          </a:p>
          <a:p>
            <a:pPr algn="just">
              <a:lnSpc>
                <a:spcPts val="996"/>
              </a:lnSpc>
              <a:spcBef>
                <a:spcPts val="598"/>
              </a:spcBef>
              <a:spcAft>
                <a:spcPts val="598"/>
              </a:spcAft>
              <a:buSzPts val="1200"/>
              <a:defRPr/>
            </a:pP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7. </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关于扎实推进高危行业领域安全技能提升行动的通知（应急厅〔</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2020</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34</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号）</a:t>
            </a:r>
          </a:p>
          <a:p>
            <a:pPr algn="just">
              <a:lnSpc>
                <a:spcPts val="996"/>
              </a:lnSpc>
              <a:spcBef>
                <a:spcPts val="598"/>
              </a:spcBef>
              <a:spcAft>
                <a:spcPts val="598"/>
              </a:spcAft>
              <a:buSzPts val="1200"/>
              <a:defRPr/>
            </a:pP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8. </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特别管控危险化学品目录（第一版）（应急管理部公告</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2020</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年第</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3</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号）</a:t>
            </a:r>
          </a:p>
          <a:p>
            <a:pPr algn="just">
              <a:lnSpc>
                <a:spcPts val="996"/>
              </a:lnSpc>
              <a:spcBef>
                <a:spcPts val="598"/>
              </a:spcBef>
              <a:spcAft>
                <a:spcPts val="598"/>
              </a:spcAft>
              <a:buSzPts val="1200"/>
              <a:defRPr/>
            </a:pP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9. </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危险化学品安全专项整治三年行动实施方案（安委〔</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2020</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3</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号）</a:t>
            </a:r>
          </a:p>
          <a:p>
            <a:pPr algn="just">
              <a:lnSpc>
                <a:spcPts val="996"/>
              </a:lnSpc>
              <a:spcBef>
                <a:spcPts val="598"/>
              </a:spcBef>
              <a:spcAft>
                <a:spcPts val="598"/>
              </a:spcAft>
              <a:buSzPts val="1200"/>
              <a:defRPr/>
            </a:pP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10. </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危险化学品企业生产安全事故应急准备指南（应急厅〔</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2019</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62</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号）</a:t>
            </a:r>
          </a:p>
          <a:p>
            <a:pPr algn="just">
              <a:lnSpc>
                <a:spcPts val="996"/>
              </a:lnSpc>
              <a:spcBef>
                <a:spcPts val="598"/>
              </a:spcBef>
              <a:spcAft>
                <a:spcPts val="598"/>
              </a:spcAft>
              <a:buSzPts val="1200"/>
              <a:defRPr/>
            </a:pP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11. </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关于印发《化工园区安全风险排查治理导则（试行）》和《危险化学品企业安全风险隐患排查治理导则》的通知（应急〔</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2019</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78</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号）</a:t>
            </a:r>
          </a:p>
          <a:p>
            <a:pPr algn="just">
              <a:lnSpc>
                <a:spcPts val="996"/>
              </a:lnSpc>
              <a:spcBef>
                <a:spcPts val="598"/>
              </a:spcBef>
              <a:spcAft>
                <a:spcPts val="598"/>
              </a:spcAft>
              <a:buSzPts val="1200"/>
              <a:defRPr/>
            </a:pP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12. </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加快推进危险化学品安全生产风险监测预警系统建设指导意见的通知（安委办〔</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2019</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11</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号）</a:t>
            </a:r>
          </a:p>
          <a:p>
            <a:pPr algn="just">
              <a:lnSpc>
                <a:spcPts val="996"/>
              </a:lnSpc>
              <a:spcBef>
                <a:spcPts val="598"/>
              </a:spcBef>
              <a:spcAft>
                <a:spcPts val="598"/>
              </a:spcAft>
              <a:buSzPts val="1200"/>
              <a:defRPr/>
            </a:pP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13. </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关于全面实施危险化学品企业安全风险研判与承诺公告制度的通知（应急〔</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2018</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74</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号）</a:t>
            </a:r>
          </a:p>
          <a:p>
            <a:pPr algn="just">
              <a:lnSpc>
                <a:spcPts val="996"/>
              </a:lnSpc>
              <a:spcBef>
                <a:spcPts val="598"/>
              </a:spcBef>
              <a:spcAft>
                <a:spcPts val="598"/>
              </a:spcAft>
              <a:buSzPts val="1200"/>
              <a:defRPr/>
            </a:pP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14. </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危险化学品生产储存企业安全风险评估诊断分级指南（试行）（应急〔</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2018</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19</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号）</a:t>
            </a:r>
          </a:p>
          <a:p>
            <a:pPr algn="just">
              <a:lnSpc>
                <a:spcPts val="996"/>
              </a:lnSpc>
              <a:spcBef>
                <a:spcPts val="598"/>
              </a:spcBef>
              <a:spcAft>
                <a:spcPts val="598"/>
              </a:spcAft>
              <a:buSzPts val="1200"/>
              <a:defRPr/>
            </a:pP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15. </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化工和危险化学品生产经营单位重大生产安全事故隐患判定标准（试行）（安监总管三〔</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2017</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121</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号）</a:t>
            </a:r>
          </a:p>
          <a:p>
            <a:pPr algn="just">
              <a:lnSpc>
                <a:spcPts val="996"/>
              </a:lnSpc>
              <a:spcBef>
                <a:spcPts val="598"/>
              </a:spcBef>
              <a:spcAft>
                <a:spcPts val="598"/>
              </a:spcAft>
              <a:buSzPts val="1200"/>
              <a:defRPr/>
            </a:pP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16. </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烟花爆竹生产经营单位重大生产安全事故隐患判定标准（试行）（安监总管三〔</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2017</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121</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号）</a:t>
            </a:r>
          </a:p>
          <a:p>
            <a:pPr algn="just">
              <a:lnSpc>
                <a:spcPts val="996"/>
              </a:lnSpc>
              <a:spcBef>
                <a:spcPts val="598"/>
              </a:spcBef>
              <a:spcAft>
                <a:spcPts val="598"/>
              </a:spcAft>
              <a:buSzPts val="1200"/>
              <a:defRPr/>
            </a:pP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17. </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关于印发化工（危险化学品）企业主要负责人安全生产管理知识重点考核内容等的通知（安监总厅宣教〔</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2017</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15</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号）</a:t>
            </a:r>
          </a:p>
          <a:p>
            <a:pPr algn="just">
              <a:lnSpc>
                <a:spcPts val="996"/>
              </a:lnSpc>
              <a:spcBef>
                <a:spcPts val="598"/>
              </a:spcBef>
              <a:spcAft>
                <a:spcPts val="598"/>
              </a:spcAft>
              <a:buSzPts val="1200"/>
              <a:defRPr/>
            </a:pP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18. </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关于加强精细化工反应安全风险评估工作的指导意见（安监总管三〔</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2017</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1</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号）</a:t>
            </a:r>
          </a:p>
        </p:txBody>
      </p:sp>
    </p:spTree>
    <p:extLst>
      <p:ext uri="{BB962C8B-B14F-4D97-AF65-F5344CB8AC3E}">
        <p14:creationId xmlns:p14="http://schemas.microsoft.com/office/powerpoint/2010/main" val="2199881875"/>
      </p:ext>
    </p:extLst>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357185" y="228616"/>
            <a:ext cx="7169029" cy="621132"/>
          </a:xfrm>
          <a:prstGeom prst="rect">
            <a:avLst/>
          </a:prstGeom>
        </p:spPr>
        <p:txBody>
          <a:bodyPr>
            <a:noAutofit/>
          </a:bodyPr>
          <a:lstStyle/>
          <a:p>
            <a:pPr>
              <a:lnSpc>
                <a:spcPct val="130000"/>
              </a:lnSpc>
            </a:pPr>
            <a:r>
              <a:rPr lang="en-US" altLang="zh-CN" sz="3200" kern="2200" dirty="0" smtClean="0">
                <a:cs typeface="+mn-ea"/>
                <a:sym typeface="+mn-lt"/>
              </a:rPr>
              <a:t>4. </a:t>
            </a:r>
            <a:r>
              <a:rPr lang="zh-CN" altLang="en-US" sz="3200" kern="2200" dirty="0" smtClean="0">
                <a:cs typeface="+mn-ea"/>
                <a:sym typeface="+mn-lt"/>
              </a:rPr>
              <a:t>化学品管理</a:t>
            </a:r>
            <a:endParaRPr lang="zh-CN" altLang="en-US" sz="3200" kern="2200" dirty="0">
              <a:cs typeface="+mn-ea"/>
              <a:sym typeface="+mn-lt"/>
            </a:endParaRPr>
          </a:p>
        </p:txBody>
      </p:sp>
      <p:cxnSp>
        <p:nvCxnSpPr>
          <p:cNvPr id="23" name="直接连接符 22"/>
          <p:cNvCxnSpPr/>
          <p:nvPr/>
        </p:nvCxnSpPr>
        <p:spPr>
          <a:xfrm>
            <a:off x="-8273" y="1061170"/>
            <a:ext cx="1218751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5526" y="1026664"/>
            <a:ext cx="3078215" cy="0"/>
          </a:xfrm>
          <a:prstGeom prst="line">
            <a:avLst/>
          </a:prstGeom>
          <a:ln w="9842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文本框 2"/>
          <p:cNvSpPr txBox="1"/>
          <p:nvPr/>
        </p:nvSpPr>
        <p:spPr>
          <a:xfrm>
            <a:off x="354754" y="1351923"/>
            <a:ext cx="11263207" cy="4970591"/>
          </a:xfrm>
          <a:prstGeom prst="rect">
            <a:avLst/>
          </a:prstGeom>
          <a:noFill/>
        </p:spPr>
        <p:txBody>
          <a:bodyPr wrap="square" rtlCol="0" anchor="t">
            <a:spAutoFit/>
          </a:bodyPr>
          <a:lstStyle/>
          <a:p>
            <a:r>
              <a:rPr lang="zh-CN" altLang="en-US" sz="2000" b="1" dirty="0">
                <a:solidFill>
                  <a:srgbClr val="FF0000"/>
                </a:solidFill>
                <a:sym typeface="+mn-ea"/>
              </a:rPr>
              <a:t>化学品</a:t>
            </a:r>
            <a:r>
              <a:rPr lang="zh-CN" altLang="en-US" sz="2000" b="1">
                <a:solidFill>
                  <a:srgbClr val="FF0000"/>
                </a:solidFill>
                <a:sym typeface="+mn-ea"/>
              </a:rPr>
              <a:t>管理</a:t>
            </a:r>
            <a:r>
              <a:rPr lang="zh-CN" altLang="en-US" sz="2000" b="1" smtClean="0">
                <a:solidFill>
                  <a:srgbClr val="FF0000"/>
                </a:solidFill>
                <a:sym typeface="+mn-ea"/>
              </a:rPr>
              <a:t>核心</a:t>
            </a:r>
            <a:endParaRPr lang="zh-CN" altLang="en-US" sz="2000" b="1" dirty="0">
              <a:solidFill>
                <a:srgbClr val="FF0000"/>
              </a:solidFill>
              <a:sym typeface="+mn-ea"/>
            </a:endParaRPr>
          </a:p>
          <a:p>
            <a:pPr marL="285750" indent="-285750" eaLnBrk="1" latinLnBrk="0" hangingPunct="1">
              <a:lnSpc>
                <a:spcPct val="150000"/>
              </a:lnSpc>
              <a:spcBef>
                <a:spcPts val="0"/>
              </a:spcBef>
              <a:buFont typeface="Arial" panose="020B0604020202020204" pitchFamily="34" charset="0"/>
              <a:buChar char="•"/>
            </a:pPr>
            <a:r>
              <a:rPr lang="zh-CN" altLang="en-US" dirty="0">
                <a:solidFill>
                  <a:schemeClr val="tx1"/>
                </a:solidFill>
                <a:sym typeface="+mn-ea"/>
              </a:rPr>
              <a:t>必须对化学品，尤其是危险化学品、剧毒化学品、易爆化学品，进行分类管理，分别记录、分别存放。实验废弃物（固体、液体）一定要单独收集、处理。</a:t>
            </a:r>
          </a:p>
          <a:p>
            <a:pPr marL="285750" indent="-285750" eaLnBrk="1" latinLnBrk="0" hangingPunct="1">
              <a:lnSpc>
                <a:spcPct val="150000"/>
              </a:lnSpc>
              <a:spcBef>
                <a:spcPts val="0"/>
              </a:spcBef>
              <a:buFont typeface="Arial" panose="020B0604020202020204" pitchFamily="34" charset="0"/>
              <a:buChar char="•"/>
            </a:pPr>
            <a:r>
              <a:rPr lang="zh-CN" altLang="en-US" dirty="0">
                <a:solidFill>
                  <a:schemeClr val="tx1"/>
                </a:solidFill>
                <a:sym typeface="+mn-ea"/>
              </a:rPr>
              <a:t>在化学品的分类存放时，一定要考虑到遇到突发事件（如地震），玻璃试剂瓶破裂，造成不同试剂之间可能发生的化学反应，从而造成严重的次生灾害。</a:t>
            </a:r>
          </a:p>
          <a:p>
            <a:pPr marL="285750" indent="-285750" eaLnBrk="1" latinLnBrk="0" hangingPunct="1">
              <a:lnSpc>
                <a:spcPct val="150000"/>
              </a:lnSpc>
              <a:spcBef>
                <a:spcPts val="0"/>
              </a:spcBef>
              <a:buFont typeface="Arial" panose="020B0604020202020204" pitchFamily="34" charset="0"/>
              <a:buChar char="•"/>
            </a:pPr>
            <a:r>
              <a:rPr lang="zh-CN" altLang="en-US" dirty="0">
                <a:solidFill>
                  <a:schemeClr val="tx1"/>
                </a:solidFill>
                <a:sym typeface="+mn-ea"/>
              </a:rPr>
              <a:t>在申请、采购、存放、使用、回收各环节，都应有专职或兼职人员，固定负责其中一个环节，做好记录。保证实验室化学品从进到出的全流程追踪。</a:t>
            </a:r>
          </a:p>
          <a:p>
            <a:pPr marL="285750" indent="-285750" eaLnBrk="1" latinLnBrk="0" hangingPunct="1">
              <a:lnSpc>
                <a:spcPct val="150000"/>
              </a:lnSpc>
              <a:spcBef>
                <a:spcPts val="0"/>
              </a:spcBef>
              <a:buFont typeface="Arial" panose="020B0604020202020204" pitchFamily="34" charset="0"/>
              <a:buChar char="•"/>
            </a:pPr>
            <a:r>
              <a:rPr lang="zh-CN" altLang="en-US" dirty="0">
                <a:solidFill>
                  <a:schemeClr val="tx1"/>
                </a:solidFill>
                <a:sym typeface="+mn-ea"/>
              </a:rPr>
              <a:t>化学品的操作和使用尽量在通风橱内，而且在使用过程或使用完后尽可能远离热源、明火源。既可防止出现事故，也可在热源发生事故时，尽可能少的波及到化学品。</a:t>
            </a:r>
          </a:p>
          <a:p>
            <a:pPr marL="285750" indent="-285750" eaLnBrk="1" latinLnBrk="0" hangingPunct="1">
              <a:lnSpc>
                <a:spcPct val="150000"/>
              </a:lnSpc>
              <a:spcBef>
                <a:spcPts val="0"/>
              </a:spcBef>
              <a:buFont typeface="Arial" panose="020B0604020202020204" pitchFamily="34" charset="0"/>
              <a:buChar char="•"/>
            </a:pPr>
            <a:r>
              <a:rPr lang="zh-CN" altLang="en-US" dirty="0">
                <a:solidFill>
                  <a:schemeClr val="tx1"/>
                </a:solidFill>
                <a:sym typeface="+mn-ea"/>
              </a:rPr>
              <a:t>无论</a:t>
            </a:r>
            <a:r>
              <a:rPr lang="zh-CN" altLang="en-US" dirty="0" smtClean="0">
                <a:solidFill>
                  <a:schemeClr val="tx1"/>
                </a:solidFill>
                <a:sym typeface="+mn-ea"/>
              </a:rPr>
              <a:t>是哪个</a:t>
            </a:r>
            <a:r>
              <a:rPr lang="zh-CN" altLang="en-US" dirty="0">
                <a:solidFill>
                  <a:schemeClr val="tx1"/>
                </a:solidFill>
                <a:sym typeface="+mn-ea"/>
              </a:rPr>
              <a:t>环节的管理人员，都</a:t>
            </a:r>
            <a:r>
              <a:rPr lang="zh-CN" altLang="en-US" dirty="0" smtClean="0">
                <a:solidFill>
                  <a:schemeClr val="tx1"/>
                </a:solidFill>
                <a:sym typeface="+mn-ea"/>
              </a:rPr>
              <a:t>应该掌握所接触化</a:t>
            </a:r>
            <a:endParaRPr lang="zh-CN" altLang="en-US" dirty="0">
              <a:solidFill>
                <a:schemeClr val="tx1"/>
              </a:solidFill>
              <a:sym typeface="+mn-ea"/>
            </a:endParaRPr>
          </a:p>
          <a:p>
            <a:pPr marL="0" indent="0" eaLnBrk="1" latinLnBrk="0" hangingPunct="1">
              <a:lnSpc>
                <a:spcPct val="150000"/>
              </a:lnSpc>
              <a:spcBef>
                <a:spcPts val="0"/>
              </a:spcBef>
              <a:buNone/>
            </a:pPr>
            <a:r>
              <a:rPr lang="zh-CN" altLang="en-US" dirty="0">
                <a:solidFill>
                  <a:schemeClr val="tx1"/>
                </a:solidFill>
                <a:sym typeface="+mn-ea"/>
              </a:rPr>
              <a:t>     学</a:t>
            </a:r>
            <a:r>
              <a:rPr lang="zh-CN" altLang="en-US" dirty="0" smtClean="0">
                <a:solidFill>
                  <a:schemeClr val="tx1"/>
                </a:solidFill>
                <a:sym typeface="+mn-ea"/>
              </a:rPr>
              <a:t>品的</a:t>
            </a:r>
            <a:r>
              <a:rPr lang="en-US" altLang="zh-CN" dirty="0" smtClean="0">
                <a:solidFill>
                  <a:schemeClr val="tx1"/>
                </a:solidFill>
                <a:sym typeface="+mn-ea"/>
              </a:rPr>
              <a:t>MSDS</a:t>
            </a:r>
            <a:r>
              <a:rPr lang="zh-CN" altLang="en-US" dirty="0">
                <a:solidFill>
                  <a:schemeClr val="tx1"/>
                </a:solidFill>
                <a:sym typeface="+mn-ea"/>
              </a:rPr>
              <a:t>，了解该化学品的所有相关</a:t>
            </a:r>
            <a:r>
              <a:rPr lang="zh-CN" altLang="en-US">
                <a:solidFill>
                  <a:schemeClr val="tx1"/>
                </a:solidFill>
                <a:sym typeface="+mn-ea"/>
              </a:rPr>
              <a:t>内容</a:t>
            </a:r>
            <a:r>
              <a:rPr lang="zh-CN" altLang="en-US" smtClean="0">
                <a:solidFill>
                  <a:schemeClr val="tx1"/>
                </a:solidFill>
                <a:sym typeface="+mn-ea"/>
              </a:rPr>
              <a:t>。</a:t>
            </a:r>
            <a:endParaRPr lang="en-US" altLang="zh-CN" smtClean="0">
              <a:solidFill>
                <a:schemeClr val="tx1"/>
              </a:solidFill>
              <a:sym typeface="+mn-ea"/>
            </a:endParaRPr>
          </a:p>
          <a:p>
            <a:pPr marL="0" indent="0" eaLnBrk="1" latinLnBrk="0" hangingPunct="1">
              <a:lnSpc>
                <a:spcPct val="150000"/>
              </a:lnSpc>
              <a:spcBef>
                <a:spcPts val="0"/>
              </a:spcBef>
              <a:buNone/>
            </a:pPr>
            <a:r>
              <a:rPr lang="en-US" altLang="zh-CN" sz="2000" b="1" smtClean="0">
                <a:sym typeface="+mn-ea"/>
              </a:rPr>
              <a:t>----</a:t>
            </a:r>
            <a:r>
              <a:rPr lang="zh-CN" altLang="en-US" sz="2000" b="1" smtClean="0">
                <a:sym typeface="+mn-ea"/>
              </a:rPr>
              <a:t>全流程管理</a:t>
            </a:r>
            <a:endParaRPr lang="zh-CN" altLang="en-US" sz="2000" b="1" dirty="0">
              <a:solidFill>
                <a:schemeClr val="tx1"/>
              </a:solidFill>
              <a:sym typeface="+mn-ea"/>
            </a:endParaRPr>
          </a:p>
        </p:txBody>
      </p:sp>
      <p:pic>
        <p:nvPicPr>
          <p:cNvPr id="11" name="图片 10"/>
          <p:cNvPicPr>
            <a:picLocks noChangeAspect="1"/>
          </p:cNvPicPr>
          <p:nvPr/>
        </p:nvPicPr>
        <p:blipFill>
          <a:blip r:embed="rId3"/>
          <a:stretch>
            <a:fillRect/>
          </a:stretch>
        </p:blipFill>
        <p:spPr>
          <a:xfrm>
            <a:off x="7882467" y="4602480"/>
            <a:ext cx="3459480" cy="2128520"/>
          </a:xfrm>
          <a:prstGeom prst="rect">
            <a:avLst/>
          </a:prstGeom>
        </p:spPr>
      </p:pic>
    </p:spTree>
    <p:extLst>
      <p:ext uri="{BB962C8B-B14F-4D97-AF65-F5344CB8AC3E}">
        <p14:creationId xmlns:p14="http://schemas.microsoft.com/office/powerpoint/2010/main" val="3137664179"/>
      </p:ext>
    </p:extLst>
  </p:cSld>
  <p:clrMapOvr>
    <a:masterClrMapping/>
  </p:clrMapOvr>
  <p:transition spd="slow" advTm="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357185" y="228616"/>
            <a:ext cx="7169029" cy="621132"/>
          </a:xfrm>
          <a:prstGeom prst="rect">
            <a:avLst/>
          </a:prstGeom>
        </p:spPr>
        <p:txBody>
          <a:bodyPr>
            <a:noAutofit/>
          </a:bodyPr>
          <a:lstStyle/>
          <a:p>
            <a:pPr>
              <a:lnSpc>
                <a:spcPct val="130000"/>
              </a:lnSpc>
            </a:pPr>
            <a:r>
              <a:rPr lang="en-US" altLang="zh-CN" sz="3200" kern="2200" dirty="0" smtClean="0">
                <a:cs typeface="+mn-ea"/>
                <a:sym typeface="+mn-lt"/>
              </a:rPr>
              <a:t>4. </a:t>
            </a:r>
            <a:r>
              <a:rPr lang="zh-CN" altLang="en-US" sz="3200" kern="2200" dirty="0" smtClean="0">
                <a:cs typeface="+mn-ea"/>
                <a:sym typeface="+mn-lt"/>
              </a:rPr>
              <a:t>化学品管理</a:t>
            </a:r>
            <a:endParaRPr lang="zh-CN" altLang="en-US" sz="3200" kern="2200" dirty="0">
              <a:cs typeface="+mn-ea"/>
              <a:sym typeface="+mn-lt"/>
            </a:endParaRPr>
          </a:p>
        </p:txBody>
      </p:sp>
      <p:cxnSp>
        <p:nvCxnSpPr>
          <p:cNvPr id="23" name="直接连接符 22"/>
          <p:cNvCxnSpPr/>
          <p:nvPr/>
        </p:nvCxnSpPr>
        <p:spPr>
          <a:xfrm>
            <a:off x="-8273" y="1061170"/>
            <a:ext cx="1218751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5526" y="1026664"/>
            <a:ext cx="3106351" cy="0"/>
          </a:xfrm>
          <a:prstGeom prst="line">
            <a:avLst/>
          </a:prstGeom>
          <a:ln w="98425">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文本框 1"/>
          <p:cNvSpPr txBox="1"/>
          <p:nvPr/>
        </p:nvSpPr>
        <p:spPr>
          <a:xfrm>
            <a:off x="267744" y="1089319"/>
            <a:ext cx="6815004" cy="5670783"/>
          </a:xfrm>
          <a:prstGeom prst="rect">
            <a:avLst/>
          </a:prstGeom>
          <a:noFill/>
        </p:spPr>
        <p:txBody>
          <a:bodyPr wrap="square" rtlCol="0" anchor="t">
            <a:spAutoFit/>
          </a:bodyPr>
          <a:lstStyle/>
          <a:p>
            <a:pPr>
              <a:lnSpc>
                <a:spcPct val="125000"/>
              </a:lnSpc>
            </a:pPr>
            <a:r>
              <a:rPr lang="zh-CN" altLang="en-US" sz="2000" b="1" dirty="0">
                <a:solidFill>
                  <a:srgbClr val="FF0000"/>
                </a:solidFill>
              </a:rPr>
              <a:t>化学品管理</a:t>
            </a:r>
            <a:r>
              <a:rPr lang="zh-CN" altLang="en-US" sz="2000" b="1">
                <a:solidFill>
                  <a:srgbClr val="FF0000"/>
                </a:solidFill>
              </a:rPr>
              <a:t>的</a:t>
            </a:r>
            <a:r>
              <a:rPr lang="zh-CN" altLang="en-US" sz="2000" b="1" smtClean="0">
                <a:solidFill>
                  <a:srgbClr val="FF0000"/>
                </a:solidFill>
              </a:rPr>
              <a:t>难点</a:t>
            </a:r>
            <a:endParaRPr lang="zh-CN" altLang="en-US" dirty="0"/>
          </a:p>
          <a:p>
            <a:pPr marL="285750" indent="0" eaLnBrk="1" latinLnBrk="0" hangingPunct="1">
              <a:lnSpc>
                <a:spcPct val="125000"/>
              </a:lnSpc>
              <a:spcBef>
                <a:spcPts val="0"/>
              </a:spcBef>
              <a:buFont typeface="Arial" panose="020B0604020202020204" pitchFamily="34" charset="0"/>
              <a:buChar char="•"/>
            </a:pPr>
            <a:r>
              <a:rPr lang="zh-CN" altLang="en-US" dirty="0"/>
              <a:t>化学品没有严格按照化学性质、危险物性和可能发生的危害程度进行分类存放，而是采取了不同种类的化学品，混放在一个试剂柜内。</a:t>
            </a:r>
          </a:p>
          <a:p>
            <a:pPr marL="285750" indent="0" eaLnBrk="1" latinLnBrk="0" hangingPunct="1">
              <a:lnSpc>
                <a:spcPct val="125000"/>
              </a:lnSpc>
              <a:spcBef>
                <a:spcPts val="0"/>
              </a:spcBef>
              <a:buFont typeface="Arial" panose="020B0604020202020204" pitchFamily="34" charset="0"/>
              <a:buChar char="•"/>
            </a:pPr>
            <a:r>
              <a:rPr lang="zh-CN" altLang="en-US" dirty="0"/>
              <a:t>负责管理，甚至有些申购人员，都没有仔细了解和</a:t>
            </a:r>
            <a:r>
              <a:rPr lang="zh-CN" altLang="en-US" dirty="0" smtClean="0"/>
              <a:t>阅读</a:t>
            </a:r>
            <a:r>
              <a:rPr lang="zh-CN" altLang="en-US" dirty="0"/>
              <a:t>该化学品的</a:t>
            </a:r>
            <a:r>
              <a:rPr lang="en-US" altLang="zh-CN" dirty="0"/>
              <a:t>MSDS</a:t>
            </a:r>
            <a:r>
              <a:rPr lang="zh-CN" altLang="en-US" dirty="0"/>
              <a:t>。</a:t>
            </a:r>
          </a:p>
          <a:p>
            <a:pPr marL="285750">
              <a:lnSpc>
                <a:spcPct val="125000"/>
              </a:lnSpc>
              <a:buFont typeface="Arial" panose="020B0604020202020204" pitchFamily="34" charset="0"/>
              <a:buChar char="•"/>
            </a:pPr>
            <a:r>
              <a:rPr lang="zh-CN" altLang="en-US" dirty="0" smtClean="0"/>
              <a:t>对易制毒、易制爆、</a:t>
            </a:r>
            <a:r>
              <a:rPr lang="zh-CN" altLang="en-US" dirty="0"/>
              <a:t>剧毒危险</a:t>
            </a:r>
            <a:r>
              <a:rPr lang="zh-CN" altLang="en-US" dirty="0" smtClean="0"/>
              <a:t>化学品（</a:t>
            </a:r>
            <a:r>
              <a:rPr lang="zh-CN" altLang="en-US" b="1" dirty="0" smtClean="0"/>
              <a:t>“五双”</a:t>
            </a:r>
            <a:r>
              <a:rPr lang="zh-CN" altLang="en-US" dirty="0" smtClean="0"/>
              <a:t>管理）没有</a:t>
            </a:r>
            <a:r>
              <a:rPr lang="zh-CN" altLang="en-US" dirty="0"/>
              <a:t>足够的重视</a:t>
            </a:r>
            <a:r>
              <a:rPr lang="zh-CN" altLang="en-US" dirty="0" smtClean="0"/>
              <a:t>，尤其是易制毒化学品，教育部高等学校实验室</a:t>
            </a:r>
            <a:r>
              <a:rPr lang="zh-CN" altLang="en-US" dirty="0"/>
              <a:t>安全检查项目表（</a:t>
            </a:r>
            <a:r>
              <a:rPr lang="en-US" altLang="zh-CN" dirty="0"/>
              <a:t>2019</a:t>
            </a:r>
            <a:r>
              <a:rPr lang="zh-CN" altLang="en-US" dirty="0"/>
              <a:t>）”中，要求一类易制</a:t>
            </a:r>
            <a:r>
              <a:rPr lang="zh-CN" altLang="en-US" dirty="0" smtClean="0"/>
              <a:t>毒化学品严格</a:t>
            </a:r>
            <a:r>
              <a:rPr lang="zh-CN" altLang="en-US" dirty="0"/>
              <a:t>按照</a:t>
            </a:r>
            <a:r>
              <a:rPr lang="en-US" altLang="zh-CN" dirty="0"/>
              <a:t>“</a:t>
            </a:r>
            <a:r>
              <a:rPr lang="zh-CN" altLang="en-US" dirty="0"/>
              <a:t>五双</a:t>
            </a:r>
            <a:r>
              <a:rPr lang="en-US" altLang="zh-CN" dirty="0"/>
              <a:t>”</a:t>
            </a:r>
            <a:r>
              <a:rPr lang="zh-CN" altLang="en-US" dirty="0"/>
              <a:t>原则去</a:t>
            </a:r>
            <a:r>
              <a:rPr lang="zh-CN" altLang="en-US" dirty="0" smtClean="0"/>
              <a:t>管理。易制爆和第二、三类易制毒化学品宜参照“五双”要求管理。</a:t>
            </a:r>
            <a:endParaRPr lang="en-US" altLang="zh-CN" dirty="0" smtClean="0"/>
          </a:p>
          <a:p>
            <a:pPr marL="285750">
              <a:lnSpc>
                <a:spcPct val="125000"/>
              </a:lnSpc>
              <a:buFont typeface="Arial" panose="020B0604020202020204" pitchFamily="34" charset="0"/>
              <a:buChar char="•"/>
            </a:pPr>
            <a:r>
              <a:rPr lang="zh-CN" altLang="en-US" dirty="0" smtClean="0"/>
              <a:t>化学品</a:t>
            </a:r>
            <a:r>
              <a:rPr lang="zh-CN" altLang="en-US" dirty="0"/>
              <a:t>经常在通风橱外</a:t>
            </a:r>
            <a:r>
              <a:rPr lang="zh-CN" altLang="en-US" dirty="0">
                <a:sym typeface="+mn-ea"/>
              </a:rPr>
              <a:t>使用，使房间内空气中，</a:t>
            </a:r>
            <a:r>
              <a:rPr lang="zh-CN" altLang="en-US" dirty="0" smtClean="0">
                <a:sym typeface="+mn-ea"/>
              </a:rPr>
              <a:t>化学品</a:t>
            </a:r>
            <a:r>
              <a:rPr lang="zh-CN" altLang="en-US" dirty="0">
                <a:sym typeface="+mn-ea"/>
              </a:rPr>
              <a:t>不但有燃、爆、毒的危险，也会危害人体健康。</a:t>
            </a:r>
            <a:endParaRPr lang="en-US" altLang="zh-CN" dirty="0"/>
          </a:p>
          <a:p>
            <a:pPr marL="285750">
              <a:lnSpc>
                <a:spcPct val="125000"/>
              </a:lnSpc>
              <a:buFont typeface="Arial" panose="020B0604020202020204" pitchFamily="34" charset="0"/>
              <a:buChar char="•"/>
            </a:pPr>
            <a:r>
              <a:rPr lang="zh-CN" altLang="en-US" dirty="0"/>
              <a:t>单个房间内的化学品存量过高，超过危险化学品</a:t>
            </a:r>
            <a:r>
              <a:rPr lang="zh-CN" altLang="en-US" dirty="0" smtClean="0"/>
              <a:t>总量</a:t>
            </a:r>
            <a:r>
              <a:rPr lang="zh-CN" altLang="en-US" dirty="0"/>
              <a:t>不应超过 1L/m</a:t>
            </a:r>
            <a:r>
              <a:rPr lang="zh-CN" altLang="en-US" baseline="30000" dirty="0"/>
              <a:t>2</a:t>
            </a:r>
            <a:r>
              <a:rPr lang="zh-CN" altLang="en-US" dirty="0"/>
              <a:t> 或 </a:t>
            </a:r>
            <a:r>
              <a:rPr lang="zh-CN" altLang="en-US" dirty="0" smtClean="0"/>
              <a:t>1</a:t>
            </a:r>
            <a:r>
              <a:rPr lang="en-US" altLang="zh-CN" dirty="0" smtClean="0"/>
              <a:t>k</a:t>
            </a:r>
            <a:r>
              <a:rPr lang="zh-CN" altLang="en-US" dirty="0"/>
              <a:t>g</a:t>
            </a:r>
            <a:r>
              <a:rPr lang="zh-CN" altLang="en-US" dirty="0" smtClean="0"/>
              <a:t>/m</a:t>
            </a:r>
            <a:r>
              <a:rPr lang="zh-CN" altLang="en-US" baseline="30000" dirty="0"/>
              <a:t>2</a:t>
            </a:r>
            <a:r>
              <a:rPr lang="zh-CN" altLang="en-US" dirty="0"/>
              <a:t> ，其中易燃易爆性</a:t>
            </a:r>
            <a:r>
              <a:rPr lang="zh-CN" altLang="en-US" dirty="0" smtClean="0"/>
              <a:t>化学品</a:t>
            </a:r>
            <a:r>
              <a:rPr lang="zh-CN" altLang="en-US" dirty="0"/>
              <a:t>的存放总量不应超过 0.5L</a:t>
            </a:r>
            <a:r>
              <a:rPr lang="zh-CN" altLang="en-US" dirty="0" smtClean="0"/>
              <a:t>/m</a:t>
            </a:r>
            <a:r>
              <a:rPr lang="zh-CN" altLang="en-US" baseline="30000" dirty="0"/>
              <a:t>2</a:t>
            </a:r>
            <a:r>
              <a:rPr lang="zh-CN" altLang="en-US" dirty="0" smtClean="0"/>
              <a:t>或 </a:t>
            </a:r>
            <a:r>
              <a:rPr lang="zh-CN" altLang="en-US" dirty="0"/>
              <a:t>0.</a:t>
            </a:r>
            <a:r>
              <a:rPr lang="zh-CN" altLang="en-US" dirty="0" smtClean="0"/>
              <a:t>5</a:t>
            </a:r>
            <a:r>
              <a:rPr lang="en-US" altLang="zh-CN" dirty="0" smtClean="0"/>
              <a:t>k</a:t>
            </a:r>
            <a:r>
              <a:rPr lang="zh-CN" altLang="en-US" dirty="0"/>
              <a:t>g</a:t>
            </a:r>
            <a:r>
              <a:rPr lang="zh-CN" altLang="en-US" dirty="0" smtClean="0"/>
              <a:t>/m</a:t>
            </a:r>
            <a:r>
              <a:rPr lang="zh-CN" altLang="en-US" baseline="30000" dirty="0"/>
              <a:t>2</a:t>
            </a:r>
            <a:r>
              <a:rPr lang="zh-CN" altLang="en-US" dirty="0"/>
              <a:t> ，</a:t>
            </a:r>
            <a:r>
              <a:rPr lang="zh-CN" altLang="en-US" dirty="0" smtClean="0"/>
              <a:t>且</a:t>
            </a:r>
            <a:r>
              <a:rPr lang="zh-CN" altLang="en-US" dirty="0"/>
              <a:t>单一包装容器不应大于 25L 或 </a:t>
            </a:r>
            <a:r>
              <a:rPr lang="zh-CN" altLang="en-US" dirty="0" smtClean="0"/>
              <a:t>25</a:t>
            </a:r>
            <a:r>
              <a:rPr lang="en-US" altLang="zh-CN" dirty="0" smtClean="0"/>
              <a:t>k</a:t>
            </a:r>
            <a:r>
              <a:rPr lang="zh-CN" altLang="en-US" dirty="0" smtClean="0"/>
              <a:t>g</a:t>
            </a:r>
            <a:r>
              <a:rPr lang="zh-CN" altLang="en-US" dirty="0"/>
              <a:t>。</a:t>
            </a:r>
          </a:p>
        </p:txBody>
      </p:sp>
      <p:pic>
        <p:nvPicPr>
          <p:cNvPr id="8" name="图片 7"/>
          <p:cNvPicPr>
            <a:picLocks noChangeAspect="1"/>
          </p:cNvPicPr>
          <p:nvPr/>
        </p:nvPicPr>
        <p:blipFill>
          <a:blip r:embed="rId3" cstate="print"/>
          <a:stretch>
            <a:fillRect/>
          </a:stretch>
        </p:blipFill>
        <p:spPr>
          <a:xfrm>
            <a:off x="7181224" y="1182666"/>
            <a:ext cx="3600000" cy="3601069"/>
          </a:xfrm>
          <a:prstGeom prst="rect">
            <a:avLst/>
          </a:prstGeom>
        </p:spPr>
      </p:pic>
      <p:pic>
        <p:nvPicPr>
          <p:cNvPr id="9" name="内容占位符 3"/>
          <p:cNvPicPr>
            <a:picLocks noGrp="1" noChangeAspect="1"/>
          </p:cNvPicPr>
          <p:nvPr/>
        </p:nvPicPr>
        <p:blipFill>
          <a:blip r:embed="rId4"/>
          <a:stretch>
            <a:fillRect/>
          </a:stretch>
        </p:blipFill>
        <p:spPr>
          <a:xfrm>
            <a:off x="7181224" y="4794599"/>
            <a:ext cx="3600000" cy="2026253"/>
          </a:xfrm>
          <a:prstGeom prst="rect">
            <a:avLst/>
          </a:prstGeom>
          <a:noFill/>
          <a:ln w="9525">
            <a:noFill/>
            <a:miter lim="800000"/>
            <a:headEnd/>
            <a:tailEnd/>
          </a:ln>
        </p:spPr>
      </p:pic>
    </p:spTree>
    <p:extLst>
      <p:ext uri="{BB962C8B-B14F-4D97-AF65-F5344CB8AC3E}">
        <p14:creationId xmlns:p14="http://schemas.microsoft.com/office/powerpoint/2010/main" val="3750533971"/>
      </p:ext>
    </p:extLst>
  </p:cSld>
  <p:clrMapOvr>
    <a:masterClrMapping/>
  </p:clrMapOvr>
  <p:transition spd="slow" advTm="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357185" y="228616"/>
            <a:ext cx="7169029" cy="621132"/>
          </a:xfrm>
          <a:prstGeom prst="rect">
            <a:avLst/>
          </a:prstGeom>
        </p:spPr>
        <p:txBody>
          <a:bodyPr>
            <a:noAutofit/>
          </a:bodyPr>
          <a:lstStyle/>
          <a:p>
            <a:pPr>
              <a:lnSpc>
                <a:spcPct val="130000"/>
              </a:lnSpc>
            </a:pPr>
            <a:r>
              <a:rPr lang="en-US" altLang="zh-CN" sz="3200" kern="2200" dirty="0" smtClean="0">
                <a:cs typeface="+mn-ea"/>
                <a:sym typeface="+mn-lt"/>
              </a:rPr>
              <a:t>5. </a:t>
            </a:r>
            <a:r>
              <a:rPr lang="zh-CN" altLang="en-US" sz="3200" kern="2200" dirty="0" smtClean="0">
                <a:cs typeface="+mn-ea"/>
                <a:sym typeface="+mn-lt"/>
              </a:rPr>
              <a:t>仪器</a:t>
            </a:r>
            <a:r>
              <a:rPr lang="en-US" altLang="zh-CN" sz="3200" kern="2200" dirty="0">
                <a:cs typeface="+mn-ea"/>
                <a:sym typeface="+mn-lt"/>
              </a:rPr>
              <a:t>/</a:t>
            </a:r>
            <a:r>
              <a:rPr lang="zh-CN" altLang="en-US" sz="3200" kern="2200" dirty="0">
                <a:cs typeface="+mn-ea"/>
                <a:sym typeface="+mn-lt"/>
              </a:rPr>
              <a:t>设备管理</a:t>
            </a:r>
          </a:p>
        </p:txBody>
      </p:sp>
      <p:cxnSp>
        <p:nvCxnSpPr>
          <p:cNvPr id="23" name="直接连接符 22"/>
          <p:cNvCxnSpPr/>
          <p:nvPr/>
        </p:nvCxnSpPr>
        <p:spPr>
          <a:xfrm>
            <a:off x="-8273" y="1061170"/>
            <a:ext cx="1218751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5526" y="1026664"/>
            <a:ext cx="3626855" cy="0"/>
          </a:xfrm>
          <a:prstGeom prst="line">
            <a:avLst/>
          </a:prstGeom>
          <a:ln w="9842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文本框 2"/>
          <p:cNvSpPr txBox="1"/>
          <p:nvPr/>
        </p:nvSpPr>
        <p:spPr>
          <a:xfrm>
            <a:off x="213102" y="1541097"/>
            <a:ext cx="11684000" cy="1754326"/>
          </a:xfrm>
          <a:prstGeom prst="rect">
            <a:avLst/>
          </a:prstGeom>
          <a:noFill/>
        </p:spPr>
        <p:txBody>
          <a:bodyPr wrap="square" rtlCol="0" anchor="t">
            <a:spAutoFit/>
          </a:bodyPr>
          <a:lstStyle/>
          <a:p>
            <a:pPr marL="342900" indent="-342900" algn="l" defTabSz="914400">
              <a:lnSpc>
                <a:spcPct val="150000"/>
              </a:lnSpc>
              <a:spcBef>
                <a:spcPts val="0"/>
              </a:spcBef>
              <a:buFont typeface="Arial" panose="020B0604020202020204" pitchFamily="34" charset="0"/>
              <a:buChar char="•"/>
            </a:pPr>
            <a:r>
              <a:rPr lang="zh-CN" altLang="en-US" sz="1800" dirty="0" smtClean="0">
                <a:latin typeface="+mn-lt"/>
                <a:ea typeface="+mn-ea"/>
                <a:sym typeface="+mn-ea"/>
              </a:rPr>
              <a:t>实验室</a:t>
            </a:r>
            <a:r>
              <a:rPr lang="zh-CN" altLang="en-US" sz="1800" dirty="0">
                <a:latin typeface="+mn-lt"/>
                <a:ea typeface="+mn-ea"/>
                <a:sym typeface="+mn-ea"/>
              </a:rPr>
              <a:t>所有仪器/设备应按其使用物品的火灾危险性，在符合要求的建筑或房间内安装运行。 </a:t>
            </a:r>
          </a:p>
          <a:p>
            <a:pPr marL="342900" indent="-342900" algn="l" defTabSz="914400">
              <a:lnSpc>
                <a:spcPct val="150000"/>
              </a:lnSpc>
              <a:spcBef>
                <a:spcPts val="0"/>
              </a:spcBef>
              <a:buFont typeface="Arial" panose="020B0604020202020204" pitchFamily="34" charset="0"/>
              <a:buChar char="•"/>
            </a:pPr>
            <a:r>
              <a:rPr lang="zh-CN" altLang="en-US" sz="1800" dirty="0">
                <a:latin typeface="+mn-lt"/>
                <a:ea typeface="+mn-ea"/>
                <a:sym typeface="+mn-ea"/>
              </a:rPr>
              <a:t>所有仪器/设备应有负责人、授权使用人、有效日期或检测日期等信息，并具有运行、故障、</a:t>
            </a:r>
            <a:r>
              <a:rPr lang="zh-CN" altLang="en-US" sz="1800" dirty="0" smtClean="0">
                <a:latin typeface="+mn-lt"/>
                <a:ea typeface="+mn-ea"/>
                <a:sym typeface="+mn-ea"/>
              </a:rPr>
              <a:t>停用</a:t>
            </a:r>
            <a:r>
              <a:rPr lang="zh-CN" altLang="en-US" sz="1800" dirty="0">
                <a:latin typeface="+mn-lt"/>
                <a:ea typeface="+mn-ea"/>
                <a:sym typeface="+mn-ea"/>
              </a:rPr>
              <a:t>等状态标识。</a:t>
            </a:r>
          </a:p>
          <a:p>
            <a:pPr marL="342900" indent="-342900" algn="l" defTabSz="914400">
              <a:lnSpc>
                <a:spcPct val="150000"/>
              </a:lnSpc>
              <a:spcBef>
                <a:spcPts val="0"/>
              </a:spcBef>
              <a:buFont typeface="Arial" panose="020B0604020202020204" pitchFamily="34" charset="0"/>
              <a:buChar char="•"/>
            </a:pPr>
            <a:r>
              <a:rPr lang="zh-CN" altLang="en-US" sz="1800" dirty="0"/>
              <a:t>所有仪器/设备均应由通过培训考核的授权使用人进行使用，且应定期对授权使用人的能力</a:t>
            </a:r>
            <a:r>
              <a:rPr lang="zh-CN" altLang="en-US" sz="1800" dirty="0" smtClean="0"/>
              <a:t>进行评估</a:t>
            </a:r>
            <a:r>
              <a:rPr lang="zh-CN" altLang="en-US" sz="1800" dirty="0"/>
              <a:t>。</a:t>
            </a:r>
          </a:p>
          <a:p>
            <a:pPr marL="342900" indent="-342900" algn="l" defTabSz="914400">
              <a:lnSpc>
                <a:spcPct val="150000"/>
              </a:lnSpc>
              <a:spcBef>
                <a:spcPts val="0"/>
              </a:spcBef>
              <a:buFont typeface="Arial" panose="020B0604020202020204" pitchFamily="34" charset="0"/>
              <a:buChar char="•"/>
            </a:pPr>
            <a:r>
              <a:rPr lang="zh-CN" altLang="en-US" sz="1800" dirty="0"/>
              <a:t>实验室仪器/设备使用、维修、维护保养时应填写相应记录。</a:t>
            </a:r>
          </a:p>
        </p:txBody>
      </p:sp>
      <p:pic>
        <p:nvPicPr>
          <p:cNvPr id="6" name="图片 5"/>
          <p:cNvPicPr>
            <a:picLocks noChangeAspect="1"/>
          </p:cNvPicPr>
          <p:nvPr/>
        </p:nvPicPr>
        <p:blipFill>
          <a:blip r:embed="rId3"/>
          <a:stretch>
            <a:fillRect/>
          </a:stretch>
        </p:blipFill>
        <p:spPr>
          <a:xfrm>
            <a:off x="7530766" y="3365763"/>
            <a:ext cx="2945553" cy="2955925"/>
          </a:xfrm>
          <a:prstGeom prst="roundRect">
            <a:avLst/>
          </a:prstGeom>
        </p:spPr>
      </p:pic>
      <p:pic>
        <p:nvPicPr>
          <p:cNvPr id="7" name="图片 6"/>
          <p:cNvPicPr>
            <a:picLocks noChangeAspect="1"/>
          </p:cNvPicPr>
          <p:nvPr/>
        </p:nvPicPr>
        <p:blipFill>
          <a:blip r:embed="rId4"/>
          <a:stretch>
            <a:fillRect/>
          </a:stretch>
        </p:blipFill>
        <p:spPr>
          <a:xfrm>
            <a:off x="1394421" y="3450171"/>
            <a:ext cx="5307238" cy="2952000"/>
          </a:xfrm>
          <a:prstGeom prst="rect">
            <a:avLst/>
          </a:prstGeom>
        </p:spPr>
      </p:pic>
    </p:spTree>
    <p:extLst>
      <p:ext uri="{BB962C8B-B14F-4D97-AF65-F5344CB8AC3E}">
        <p14:creationId xmlns:p14="http://schemas.microsoft.com/office/powerpoint/2010/main" val="952373901"/>
      </p:ext>
    </p:extLst>
  </p:cSld>
  <p:clrMapOvr>
    <a:masterClrMapping/>
  </p:clrMapOvr>
  <p:transition spd="slow" advTm="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直接连接符 22"/>
          <p:cNvCxnSpPr/>
          <p:nvPr/>
        </p:nvCxnSpPr>
        <p:spPr>
          <a:xfrm>
            <a:off x="-8273" y="1061170"/>
            <a:ext cx="1218751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5526" y="1026664"/>
            <a:ext cx="3612788" cy="0"/>
          </a:xfrm>
          <a:prstGeom prst="line">
            <a:avLst/>
          </a:prstGeom>
          <a:ln w="9842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文本框 2"/>
          <p:cNvSpPr txBox="1"/>
          <p:nvPr/>
        </p:nvSpPr>
        <p:spPr>
          <a:xfrm>
            <a:off x="421640" y="1094353"/>
            <a:ext cx="5050692" cy="5324535"/>
          </a:xfrm>
          <a:prstGeom prst="rect">
            <a:avLst/>
          </a:prstGeom>
          <a:noFill/>
        </p:spPr>
        <p:txBody>
          <a:bodyPr wrap="square" rtlCol="0" anchor="t">
            <a:spAutoFit/>
          </a:bodyPr>
          <a:lstStyle/>
          <a:p>
            <a:pPr>
              <a:lnSpc>
                <a:spcPct val="125000"/>
              </a:lnSpc>
            </a:pPr>
            <a:r>
              <a:rPr lang="zh-CN" altLang="en-US" sz="2000" b="1" dirty="0">
                <a:solidFill>
                  <a:srgbClr val="FF0000"/>
                </a:solidFill>
                <a:latin typeface="+mn-lt"/>
                <a:ea typeface="+mn-ea"/>
                <a:sym typeface="+mn-ea"/>
              </a:rPr>
              <a:t>仪器/设备管理</a:t>
            </a:r>
            <a:r>
              <a:rPr lang="zh-CN" altLang="en-US" sz="2000" b="1">
                <a:solidFill>
                  <a:srgbClr val="FF0000"/>
                </a:solidFill>
                <a:latin typeface="+mn-lt"/>
                <a:ea typeface="+mn-ea"/>
                <a:sym typeface="+mn-ea"/>
              </a:rPr>
              <a:t>的</a:t>
            </a:r>
            <a:r>
              <a:rPr lang="zh-CN" altLang="en-US" sz="2000" b="1" smtClean="0">
                <a:solidFill>
                  <a:srgbClr val="FF0000"/>
                </a:solidFill>
                <a:latin typeface="+mn-lt"/>
                <a:ea typeface="+mn-ea"/>
                <a:sym typeface="+mn-ea"/>
              </a:rPr>
              <a:t>核心</a:t>
            </a:r>
            <a:endParaRPr lang="zh-CN" altLang="en-US" sz="2000" b="1" dirty="0">
              <a:solidFill>
                <a:srgbClr val="FF0000"/>
              </a:solidFill>
              <a:latin typeface="+mn-lt"/>
              <a:ea typeface="+mn-ea"/>
              <a:sym typeface="+mn-ea"/>
            </a:endParaRPr>
          </a:p>
          <a:p>
            <a:pPr marL="285750" indent="-285750">
              <a:lnSpc>
                <a:spcPct val="125000"/>
              </a:lnSpc>
              <a:buFont typeface="Arial" panose="020B0604020202020204" pitchFamily="34" charset="0"/>
              <a:buChar char="•"/>
            </a:pPr>
            <a:r>
              <a:rPr lang="zh-CN" altLang="en-US" dirty="0">
                <a:latin typeface="+mn-lt"/>
                <a:ea typeface="+mn-ea"/>
                <a:sym typeface="+mn-ea"/>
              </a:rPr>
              <a:t>仪器</a:t>
            </a:r>
            <a:r>
              <a:rPr lang="en-US" altLang="zh-CN" dirty="0">
                <a:latin typeface="+mn-lt"/>
                <a:ea typeface="+mn-ea"/>
                <a:sym typeface="+mn-ea"/>
              </a:rPr>
              <a:t>/</a:t>
            </a:r>
            <a:r>
              <a:rPr lang="zh-CN" altLang="en-US" dirty="0">
                <a:latin typeface="+mn-lt"/>
                <a:ea typeface="+mn-ea"/>
                <a:sym typeface="+mn-ea"/>
              </a:rPr>
              <a:t>设备在房间的位置，首先要满足消防和逃生的要求，尤其是要针对使用的实验物系，严格审核仪器</a:t>
            </a:r>
            <a:r>
              <a:rPr lang="en-US" altLang="zh-CN" dirty="0">
                <a:latin typeface="+mn-lt"/>
                <a:ea typeface="+mn-ea"/>
                <a:sym typeface="+mn-ea"/>
              </a:rPr>
              <a:t>/</a:t>
            </a:r>
            <a:r>
              <a:rPr lang="zh-CN" altLang="en-US" dirty="0">
                <a:latin typeface="+mn-lt"/>
                <a:ea typeface="+mn-ea"/>
                <a:sym typeface="+mn-ea"/>
              </a:rPr>
              <a:t>设备的适用范围，不得超过仪器</a:t>
            </a:r>
            <a:r>
              <a:rPr lang="en-US" altLang="zh-CN" dirty="0">
                <a:latin typeface="+mn-lt"/>
                <a:ea typeface="+mn-ea"/>
                <a:sym typeface="+mn-ea"/>
              </a:rPr>
              <a:t>/</a:t>
            </a:r>
            <a:r>
              <a:rPr lang="zh-CN" altLang="en-US" dirty="0">
                <a:latin typeface="+mn-lt"/>
                <a:ea typeface="+mn-ea"/>
                <a:sym typeface="+mn-ea"/>
              </a:rPr>
              <a:t>设备的安全范围使用。</a:t>
            </a:r>
          </a:p>
          <a:p>
            <a:pPr marL="285750" indent="-285750">
              <a:lnSpc>
                <a:spcPct val="125000"/>
              </a:lnSpc>
              <a:buFont typeface="Arial" panose="020B0604020202020204" pitchFamily="34" charset="0"/>
              <a:buChar char="•"/>
            </a:pPr>
            <a:r>
              <a:rPr lang="zh-CN" altLang="en-US" dirty="0">
                <a:latin typeface="+mn-lt"/>
                <a:ea typeface="+mn-ea"/>
                <a:sym typeface="+mn-ea"/>
              </a:rPr>
              <a:t>仪器和设备的各种文件和资料，要收集、建档齐全。（包括设备的使用人资质、培训；仪器</a:t>
            </a:r>
            <a:r>
              <a:rPr lang="en-US" altLang="zh-CN" dirty="0">
                <a:latin typeface="+mn-lt"/>
                <a:ea typeface="+mn-ea"/>
                <a:sym typeface="+mn-ea"/>
              </a:rPr>
              <a:t>/</a:t>
            </a:r>
            <a:r>
              <a:rPr lang="zh-CN" altLang="en-US" dirty="0">
                <a:latin typeface="+mn-lt"/>
                <a:ea typeface="+mn-ea"/>
                <a:sym typeface="+mn-ea"/>
              </a:rPr>
              <a:t>设备使用说明、各种防护要求、警示标志、日常使用记录等）</a:t>
            </a:r>
          </a:p>
          <a:p>
            <a:pPr marL="285750" indent="-285750">
              <a:lnSpc>
                <a:spcPct val="125000"/>
              </a:lnSpc>
              <a:buFont typeface="Arial" panose="020B0604020202020204" pitchFamily="34" charset="0"/>
              <a:buChar char="•"/>
            </a:pPr>
            <a:r>
              <a:rPr lang="zh-CN" altLang="en-US" dirty="0">
                <a:latin typeface="+mn-lt"/>
                <a:ea typeface="+mn-ea"/>
                <a:sym typeface="+mn-ea"/>
              </a:rPr>
              <a:t>对于仪器</a:t>
            </a:r>
            <a:r>
              <a:rPr lang="en-US" altLang="zh-CN" dirty="0">
                <a:latin typeface="+mn-lt"/>
                <a:ea typeface="+mn-ea"/>
                <a:sym typeface="+mn-ea"/>
              </a:rPr>
              <a:t>/</a:t>
            </a:r>
            <a:r>
              <a:rPr lang="zh-CN" altLang="en-US" dirty="0">
                <a:latin typeface="+mn-lt"/>
                <a:ea typeface="+mn-ea"/>
                <a:sym typeface="+mn-ea"/>
              </a:rPr>
              <a:t>设备的使用、维护、出现问题，应保持日常记录和检查，保证设备和仪器的安全使用。</a:t>
            </a:r>
          </a:p>
          <a:p>
            <a:pPr marL="285750" indent="-285750">
              <a:lnSpc>
                <a:spcPct val="125000"/>
              </a:lnSpc>
              <a:buFont typeface="Arial" panose="020B0604020202020204" pitchFamily="34" charset="0"/>
              <a:buChar char="•"/>
            </a:pPr>
            <a:r>
              <a:rPr lang="zh-CN" altLang="en-US" dirty="0">
                <a:latin typeface="+mn-lt"/>
                <a:ea typeface="+mn-ea"/>
                <a:sym typeface="+mn-ea"/>
              </a:rPr>
              <a:t>对于有低温、高温、辐射、转动、取样、玻璃等部位，要采用相应的防护，防止该部位出现问题，对人体造成伤害</a:t>
            </a:r>
            <a:r>
              <a:rPr lang="zh-CN" altLang="en-US" dirty="0" smtClean="0">
                <a:latin typeface="+mn-lt"/>
                <a:ea typeface="+mn-ea"/>
                <a:sym typeface="+mn-ea"/>
              </a:rPr>
              <a:t>。</a:t>
            </a:r>
            <a:endParaRPr lang="zh-CN" altLang="en-US" dirty="0"/>
          </a:p>
        </p:txBody>
      </p:sp>
      <p:pic>
        <p:nvPicPr>
          <p:cNvPr id="6" name="图片 5"/>
          <p:cNvPicPr>
            <a:picLocks noChangeAspect="1"/>
          </p:cNvPicPr>
          <p:nvPr/>
        </p:nvPicPr>
        <p:blipFill>
          <a:blip r:embed="rId3"/>
          <a:stretch>
            <a:fillRect/>
          </a:stretch>
        </p:blipFill>
        <p:spPr>
          <a:xfrm>
            <a:off x="6031847" y="1186912"/>
            <a:ext cx="2526800" cy="2520000"/>
          </a:xfrm>
          <a:prstGeom prst="rect">
            <a:avLst/>
          </a:prstGeom>
        </p:spPr>
      </p:pic>
      <p:pic>
        <p:nvPicPr>
          <p:cNvPr id="7" name="图片 6"/>
          <p:cNvPicPr>
            <a:picLocks noChangeAspect="1"/>
          </p:cNvPicPr>
          <p:nvPr/>
        </p:nvPicPr>
        <p:blipFill>
          <a:blip r:embed="rId4" cstate="print"/>
          <a:stretch>
            <a:fillRect/>
          </a:stretch>
        </p:blipFill>
        <p:spPr>
          <a:xfrm>
            <a:off x="8570404" y="1186912"/>
            <a:ext cx="2519056" cy="2520000"/>
          </a:xfrm>
          <a:prstGeom prst="rect">
            <a:avLst/>
          </a:prstGeom>
        </p:spPr>
      </p:pic>
      <p:pic>
        <p:nvPicPr>
          <p:cNvPr id="8" name="图片 7"/>
          <p:cNvPicPr>
            <a:picLocks noChangeAspect="1"/>
          </p:cNvPicPr>
          <p:nvPr/>
        </p:nvPicPr>
        <p:blipFill>
          <a:blip r:embed="rId5"/>
          <a:stretch>
            <a:fillRect/>
          </a:stretch>
        </p:blipFill>
        <p:spPr>
          <a:xfrm>
            <a:off x="6017779" y="3706912"/>
            <a:ext cx="5068094" cy="2848633"/>
          </a:xfrm>
          <a:prstGeom prst="rect">
            <a:avLst/>
          </a:prstGeom>
        </p:spPr>
      </p:pic>
      <p:sp>
        <p:nvSpPr>
          <p:cNvPr id="9" name="标题 1"/>
          <p:cNvSpPr txBox="1">
            <a:spLocks/>
          </p:cNvSpPr>
          <p:nvPr/>
        </p:nvSpPr>
        <p:spPr>
          <a:xfrm>
            <a:off x="357185" y="228616"/>
            <a:ext cx="7169029" cy="6211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30000"/>
              </a:lnSpc>
            </a:pPr>
            <a:r>
              <a:rPr lang="en-US" altLang="zh-CN" sz="3200" kern="2200" dirty="0" smtClean="0">
                <a:cs typeface="+mn-ea"/>
                <a:sym typeface="+mn-lt"/>
              </a:rPr>
              <a:t>5. </a:t>
            </a:r>
            <a:r>
              <a:rPr lang="zh-CN" altLang="en-US" sz="3200" kern="2200" dirty="0" smtClean="0">
                <a:cs typeface="+mn-ea"/>
                <a:sym typeface="+mn-lt"/>
              </a:rPr>
              <a:t>仪器</a:t>
            </a:r>
            <a:r>
              <a:rPr lang="en-US" altLang="zh-CN" sz="3200" kern="2200" dirty="0" smtClean="0">
                <a:cs typeface="+mn-ea"/>
                <a:sym typeface="+mn-lt"/>
              </a:rPr>
              <a:t>/</a:t>
            </a:r>
            <a:r>
              <a:rPr lang="zh-CN" altLang="en-US" sz="3200" kern="2200" dirty="0" smtClean="0">
                <a:cs typeface="+mn-ea"/>
                <a:sym typeface="+mn-lt"/>
              </a:rPr>
              <a:t>设备管理</a:t>
            </a:r>
            <a:endParaRPr lang="zh-CN" altLang="en-US" sz="3200" kern="2200" dirty="0">
              <a:cs typeface="+mn-ea"/>
              <a:sym typeface="+mn-lt"/>
            </a:endParaRPr>
          </a:p>
        </p:txBody>
      </p:sp>
    </p:spTree>
    <p:extLst>
      <p:ext uri="{BB962C8B-B14F-4D97-AF65-F5344CB8AC3E}">
        <p14:creationId xmlns:p14="http://schemas.microsoft.com/office/powerpoint/2010/main" val="1391835638"/>
      </p:ext>
    </p:extLst>
  </p:cSld>
  <p:clrMapOvr>
    <a:masterClrMapping/>
  </p:clrMapOvr>
  <p:transition spd="slow" advTm="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直接连接符 22"/>
          <p:cNvCxnSpPr/>
          <p:nvPr/>
        </p:nvCxnSpPr>
        <p:spPr>
          <a:xfrm>
            <a:off x="-8273" y="1061170"/>
            <a:ext cx="1218751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5526" y="1026664"/>
            <a:ext cx="3458043" cy="0"/>
          </a:xfrm>
          <a:prstGeom prst="line">
            <a:avLst/>
          </a:prstGeom>
          <a:ln w="9842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文本框 1"/>
          <p:cNvSpPr txBox="1"/>
          <p:nvPr/>
        </p:nvSpPr>
        <p:spPr>
          <a:xfrm>
            <a:off x="293206" y="1758378"/>
            <a:ext cx="5376074" cy="3724096"/>
          </a:xfrm>
          <a:prstGeom prst="rect">
            <a:avLst/>
          </a:prstGeom>
          <a:noFill/>
        </p:spPr>
        <p:txBody>
          <a:bodyPr wrap="square" rtlCol="0" anchor="t">
            <a:spAutoFit/>
          </a:bodyPr>
          <a:lstStyle/>
          <a:p>
            <a:r>
              <a:rPr lang="zh-CN" altLang="en-US" sz="2000" b="1" dirty="0">
                <a:solidFill>
                  <a:srgbClr val="FF0000"/>
                </a:solidFill>
                <a:latin typeface="+mn-lt"/>
                <a:ea typeface="+mn-ea"/>
                <a:sym typeface="+mn-ea"/>
              </a:rPr>
              <a:t>仪器/设备管理</a:t>
            </a:r>
            <a:r>
              <a:rPr lang="zh-CN" altLang="en-US" sz="2000" b="1">
                <a:solidFill>
                  <a:srgbClr val="FF0000"/>
                </a:solidFill>
                <a:latin typeface="+mn-lt"/>
                <a:ea typeface="+mn-ea"/>
                <a:sym typeface="+mn-ea"/>
              </a:rPr>
              <a:t>的</a:t>
            </a:r>
            <a:r>
              <a:rPr lang="zh-CN" altLang="en-US" sz="2000" b="1" smtClean="0">
                <a:solidFill>
                  <a:srgbClr val="FF0000"/>
                </a:solidFill>
                <a:latin typeface="+mn-lt"/>
                <a:ea typeface="+mn-ea"/>
                <a:sym typeface="+mn-ea"/>
              </a:rPr>
              <a:t>难点</a:t>
            </a:r>
            <a:endParaRPr lang="zh-CN" altLang="en-US" sz="2000" b="1" dirty="0">
              <a:solidFill>
                <a:srgbClr val="FF0000"/>
              </a:solidFill>
              <a:latin typeface="+mn-lt"/>
              <a:ea typeface="+mn-ea"/>
              <a:sym typeface="+mn-ea"/>
            </a:endParaRPr>
          </a:p>
          <a:p>
            <a:pPr marL="285750" indent="-285750" eaLnBrk="1" latinLnBrk="0" hangingPunct="1">
              <a:lnSpc>
                <a:spcPct val="150000"/>
              </a:lnSpc>
              <a:spcBef>
                <a:spcPts val="0"/>
              </a:spcBef>
              <a:buFont typeface="Arial" panose="020B0604020202020204" pitchFamily="34" charset="0"/>
              <a:buChar char="•"/>
            </a:pPr>
            <a:r>
              <a:rPr lang="zh-CN" altLang="en-US" sz="1800" dirty="0">
                <a:latin typeface="+mn-lt"/>
                <a:ea typeface="+mn-ea"/>
                <a:sym typeface="+mn-ea"/>
              </a:rPr>
              <a:t>对有电加热原件的仪器</a:t>
            </a:r>
            <a:r>
              <a:rPr lang="en-US" altLang="zh-CN" sz="1800" dirty="0">
                <a:latin typeface="+mn-lt"/>
                <a:ea typeface="+mn-ea"/>
                <a:sym typeface="+mn-ea"/>
              </a:rPr>
              <a:t>/</a:t>
            </a:r>
            <a:r>
              <a:rPr lang="zh-CN" altLang="en-US" sz="1800" dirty="0">
                <a:latin typeface="+mn-lt"/>
                <a:ea typeface="+mn-ea"/>
                <a:sym typeface="+mn-ea"/>
              </a:rPr>
              <a:t>设备，没有充分的考虑到加热元件带来的危险，没有相应的防护和预案。</a:t>
            </a:r>
          </a:p>
          <a:p>
            <a:pPr marL="285750" indent="-285750" eaLnBrk="1" latinLnBrk="0" hangingPunct="1">
              <a:lnSpc>
                <a:spcPct val="150000"/>
              </a:lnSpc>
              <a:spcBef>
                <a:spcPts val="0"/>
              </a:spcBef>
              <a:buFont typeface="Arial" panose="020B0604020202020204" pitchFamily="34" charset="0"/>
              <a:buChar char="•"/>
            </a:pPr>
            <a:r>
              <a:rPr lang="zh-CN" altLang="en-US" sz="1800" dirty="0">
                <a:latin typeface="+mn-lt"/>
                <a:ea typeface="+mn-ea"/>
                <a:sym typeface="+mn-ea"/>
              </a:rPr>
              <a:t>仪器</a:t>
            </a:r>
            <a:r>
              <a:rPr lang="en-US" altLang="zh-CN" sz="1800" dirty="0">
                <a:latin typeface="+mn-lt"/>
                <a:ea typeface="+mn-ea"/>
                <a:sym typeface="+mn-ea"/>
              </a:rPr>
              <a:t>/</a:t>
            </a:r>
            <a:r>
              <a:rPr lang="zh-CN" altLang="en-US" sz="1800" dirty="0">
                <a:latin typeface="+mn-lt"/>
                <a:ea typeface="+mn-ea"/>
                <a:sym typeface="+mn-ea"/>
              </a:rPr>
              <a:t>设备的电源线或各设备间的接线，经常没有任何防护，或直接用接线插座。</a:t>
            </a:r>
          </a:p>
          <a:p>
            <a:pPr marL="285750" indent="-285750" eaLnBrk="1" latinLnBrk="0" hangingPunct="1">
              <a:lnSpc>
                <a:spcPct val="150000"/>
              </a:lnSpc>
              <a:spcBef>
                <a:spcPts val="0"/>
              </a:spcBef>
              <a:buFont typeface="Arial" panose="020B0604020202020204" pitchFamily="34" charset="0"/>
              <a:buChar char="•"/>
            </a:pPr>
            <a:r>
              <a:rPr lang="zh-CN" altLang="en-US" sz="1800" dirty="0">
                <a:latin typeface="+mn-lt"/>
                <a:ea typeface="+mn-ea"/>
                <a:sym typeface="+mn-ea"/>
              </a:rPr>
              <a:t>仪器</a:t>
            </a:r>
            <a:r>
              <a:rPr lang="en-US" altLang="zh-CN" sz="1800" dirty="0">
                <a:latin typeface="+mn-lt"/>
                <a:ea typeface="+mn-ea"/>
                <a:sym typeface="+mn-ea"/>
              </a:rPr>
              <a:t>/</a:t>
            </a:r>
            <a:r>
              <a:rPr lang="zh-CN" altLang="en-US" sz="1800" dirty="0">
                <a:latin typeface="+mn-lt"/>
                <a:ea typeface="+mn-ea"/>
                <a:sym typeface="+mn-ea"/>
              </a:rPr>
              <a:t>设备的使用或操作人员，没有经过完整的培训，对所用设备可能出现的危险点、危害点，没有预先的防范和准备。</a:t>
            </a:r>
          </a:p>
          <a:p>
            <a:pPr marL="285750" indent="-285750" eaLnBrk="1" latinLnBrk="0" hangingPunct="1">
              <a:lnSpc>
                <a:spcPct val="150000"/>
              </a:lnSpc>
              <a:spcBef>
                <a:spcPts val="0"/>
              </a:spcBef>
              <a:buFont typeface="Arial" panose="020B0604020202020204" pitchFamily="34" charset="0"/>
              <a:buChar char="•"/>
            </a:pPr>
            <a:r>
              <a:rPr lang="zh-CN" altLang="en-US" sz="1800" dirty="0">
                <a:latin typeface="+mn-lt"/>
                <a:ea typeface="+mn-ea"/>
                <a:sym typeface="+mn-ea"/>
              </a:rPr>
              <a:t>设备的使用、维修、维护、检测记录不完整。</a:t>
            </a:r>
            <a:endParaRPr lang="zh-CN" altLang="en-US" sz="1800" dirty="0"/>
          </a:p>
        </p:txBody>
      </p:sp>
      <p:pic>
        <p:nvPicPr>
          <p:cNvPr id="6" name="图片 5"/>
          <p:cNvPicPr>
            <a:picLocks noChangeAspect="1"/>
          </p:cNvPicPr>
          <p:nvPr/>
        </p:nvPicPr>
        <p:blipFill>
          <a:blip r:embed="rId3"/>
          <a:stretch>
            <a:fillRect/>
          </a:stretch>
        </p:blipFill>
        <p:spPr>
          <a:xfrm>
            <a:off x="5809960" y="1311734"/>
            <a:ext cx="3146927" cy="3146476"/>
          </a:xfrm>
          <a:prstGeom prst="rect">
            <a:avLst/>
          </a:prstGeom>
        </p:spPr>
      </p:pic>
      <p:pic>
        <p:nvPicPr>
          <p:cNvPr id="7" name="图片 6"/>
          <p:cNvPicPr>
            <a:picLocks noChangeAspect="1"/>
          </p:cNvPicPr>
          <p:nvPr/>
        </p:nvPicPr>
        <p:blipFill>
          <a:blip r:embed="rId4"/>
          <a:stretch>
            <a:fillRect/>
          </a:stretch>
        </p:blipFill>
        <p:spPr>
          <a:xfrm>
            <a:off x="8996681" y="3258585"/>
            <a:ext cx="3081020" cy="3078480"/>
          </a:xfrm>
          <a:prstGeom prst="rect">
            <a:avLst/>
          </a:prstGeom>
        </p:spPr>
      </p:pic>
      <p:pic>
        <p:nvPicPr>
          <p:cNvPr id="8" name="图片 7"/>
          <p:cNvPicPr>
            <a:picLocks noChangeAspect="1"/>
          </p:cNvPicPr>
          <p:nvPr/>
        </p:nvPicPr>
        <p:blipFill>
          <a:blip r:embed="rId5"/>
          <a:stretch>
            <a:fillRect/>
          </a:stretch>
        </p:blipFill>
        <p:spPr>
          <a:xfrm>
            <a:off x="8956887" y="1325790"/>
            <a:ext cx="3159760" cy="1778000"/>
          </a:xfrm>
          <a:prstGeom prst="rect">
            <a:avLst/>
          </a:prstGeom>
        </p:spPr>
      </p:pic>
      <p:pic>
        <p:nvPicPr>
          <p:cNvPr id="9" name="图片 8"/>
          <p:cNvPicPr>
            <a:picLocks noChangeAspect="1"/>
          </p:cNvPicPr>
          <p:nvPr/>
        </p:nvPicPr>
        <p:blipFill>
          <a:blip r:embed="rId6"/>
          <a:stretch>
            <a:fillRect/>
          </a:stretch>
        </p:blipFill>
        <p:spPr>
          <a:xfrm rot="16200000">
            <a:off x="6507055" y="3828786"/>
            <a:ext cx="1792531" cy="3186721"/>
          </a:xfrm>
          <a:prstGeom prst="rect">
            <a:avLst/>
          </a:prstGeom>
        </p:spPr>
      </p:pic>
      <p:sp>
        <p:nvSpPr>
          <p:cNvPr id="10" name="标题 1"/>
          <p:cNvSpPr txBox="1">
            <a:spLocks/>
          </p:cNvSpPr>
          <p:nvPr/>
        </p:nvSpPr>
        <p:spPr>
          <a:xfrm>
            <a:off x="357185" y="228616"/>
            <a:ext cx="7169029" cy="6211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30000"/>
              </a:lnSpc>
            </a:pPr>
            <a:r>
              <a:rPr lang="en-US" altLang="zh-CN" sz="3200" kern="2200" dirty="0" smtClean="0">
                <a:cs typeface="+mn-ea"/>
                <a:sym typeface="+mn-lt"/>
              </a:rPr>
              <a:t>5.</a:t>
            </a:r>
            <a:r>
              <a:rPr lang="zh-CN" altLang="en-US" sz="3200" kern="2200" dirty="0" smtClean="0">
                <a:cs typeface="+mn-ea"/>
                <a:sym typeface="+mn-lt"/>
              </a:rPr>
              <a:t>仪器</a:t>
            </a:r>
            <a:r>
              <a:rPr lang="en-US" altLang="zh-CN" sz="3200" kern="2200" dirty="0" smtClean="0">
                <a:cs typeface="+mn-ea"/>
                <a:sym typeface="+mn-lt"/>
              </a:rPr>
              <a:t>/</a:t>
            </a:r>
            <a:r>
              <a:rPr lang="zh-CN" altLang="en-US" sz="3200" kern="2200" dirty="0" smtClean="0">
                <a:cs typeface="+mn-ea"/>
                <a:sym typeface="+mn-lt"/>
              </a:rPr>
              <a:t>设备管理</a:t>
            </a:r>
            <a:endParaRPr lang="zh-CN" altLang="en-US" sz="3200" kern="2200" dirty="0">
              <a:cs typeface="+mn-ea"/>
              <a:sym typeface="+mn-lt"/>
            </a:endParaRPr>
          </a:p>
        </p:txBody>
      </p:sp>
    </p:spTree>
    <p:extLst>
      <p:ext uri="{BB962C8B-B14F-4D97-AF65-F5344CB8AC3E}">
        <p14:creationId xmlns:p14="http://schemas.microsoft.com/office/powerpoint/2010/main" val="1711570204"/>
      </p:ext>
    </p:extLst>
  </p:cSld>
  <p:clrMapOvr>
    <a:masterClrMapping/>
  </p:clrMapOvr>
  <p:transition spd="slow" advTm="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357185" y="228616"/>
            <a:ext cx="7169029" cy="621132"/>
          </a:xfrm>
          <a:prstGeom prst="rect">
            <a:avLst/>
          </a:prstGeom>
        </p:spPr>
        <p:txBody>
          <a:bodyPr>
            <a:noAutofit/>
          </a:bodyPr>
          <a:lstStyle/>
          <a:p>
            <a:pPr>
              <a:lnSpc>
                <a:spcPct val="130000"/>
              </a:lnSpc>
            </a:pPr>
            <a:r>
              <a:rPr lang="en-US" altLang="zh-CN" sz="3200" kern="2200" dirty="0" smtClean="0">
                <a:cs typeface="+mn-ea"/>
                <a:sym typeface="+mn-lt"/>
              </a:rPr>
              <a:t>6.</a:t>
            </a:r>
            <a:r>
              <a:rPr lang="zh-CN" altLang="en-US" sz="3200" kern="2200" dirty="0" smtClean="0">
                <a:cs typeface="+mn-ea"/>
                <a:sym typeface="+mn-lt"/>
              </a:rPr>
              <a:t>设施管理</a:t>
            </a:r>
            <a:endParaRPr lang="zh-CN" altLang="en-US" sz="3200" kern="2200" dirty="0">
              <a:cs typeface="+mn-ea"/>
              <a:sym typeface="+mn-lt"/>
            </a:endParaRPr>
          </a:p>
        </p:txBody>
      </p:sp>
      <p:cxnSp>
        <p:nvCxnSpPr>
          <p:cNvPr id="23" name="直接连接符 22"/>
          <p:cNvCxnSpPr/>
          <p:nvPr/>
        </p:nvCxnSpPr>
        <p:spPr>
          <a:xfrm>
            <a:off x="-8273" y="1061170"/>
            <a:ext cx="1218751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5526" y="1026664"/>
            <a:ext cx="2557711" cy="0"/>
          </a:xfrm>
          <a:prstGeom prst="line">
            <a:avLst/>
          </a:prstGeom>
          <a:ln w="98425">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文本框 2"/>
          <p:cNvSpPr txBox="1"/>
          <p:nvPr/>
        </p:nvSpPr>
        <p:spPr>
          <a:xfrm>
            <a:off x="626534" y="1963087"/>
            <a:ext cx="10599420" cy="3416320"/>
          </a:xfrm>
          <a:prstGeom prst="rect">
            <a:avLst/>
          </a:prstGeom>
          <a:noFill/>
        </p:spPr>
        <p:txBody>
          <a:bodyPr wrap="square" rtlCol="0" anchor="t">
            <a:spAutoFit/>
          </a:bodyPr>
          <a:lstStyle/>
          <a:p>
            <a:pPr algn="l" defTabSz="914400" eaLnBrk="0" hangingPunct="0">
              <a:lnSpc>
                <a:spcPct val="150000"/>
              </a:lnSpc>
              <a:spcBef>
                <a:spcPts val="0"/>
              </a:spcBef>
            </a:pPr>
            <a:r>
              <a:rPr lang="zh-CN" altLang="en-US" dirty="0" smtClean="0">
                <a:latin typeface="+mn-lt"/>
                <a:ea typeface="+mn-ea"/>
                <a:sym typeface="+mn-ea"/>
              </a:rPr>
              <a:t>实验室</a:t>
            </a:r>
            <a:r>
              <a:rPr lang="zh-CN" altLang="en-US" dirty="0">
                <a:latin typeface="+mn-lt"/>
                <a:ea typeface="+mn-ea"/>
                <a:sym typeface="+mn-ea"/>
              </a:rPr>
              <a:t>应配备必要的安全报警系统，如火灾报警器、可燃气体报警器、有毒、有害气体报警器等。</a:t>
            </a:r>
          </a:p>
          <a:p>
            <a:pPr marL="285750" indent="-285750" algn="l" defTabSz="914400" eaLnBrk="0" hangingPunct="0">
              <a:lnSpc>
                <a:spcPct val="150000"/>
              </a:lnSpc>
              <a:spcBef>
                <a:spcPts val="0"/>
              </a:spcBef>
              <a:buFont typeface="Arial" panose="020B0604020202020204" pitchFamily="34" charset="0"/>
              <a:buChar char="•"/>
            </a:pPr>
            <a:r>
              <a:rPr lang="zh-CN" altLang="en-US" dirty="0">
                <a:latin typeface="+mn-lt"/>
                <a:ea typeface="+mn-ea"/>
                <a:sym typeface="+mn-ea"/>
              </a:rPr>
              <a:t>实验室应配备局部排风系统，如：通风橱、排风罩等，排风出口应通过废气处理装置吸收/吸附达标后才能排放，吸收液或吸附剂定期送有资质单位处理。</a:t>
            </a:r>
          </a:p>
          <a:p>
            <a:pPr marL="285750" indent="-285750" algn="l" defTabSz="914400" eaLnBrk="0" hangingPunct="0">
              <a:lnSpc>
                <a:spcPct val="150000"/>
              </a:lnSpc>
              <a:spcBef>
                <a:spcPts val="0"/>
              </a:spcBef>
              <a:buFont typeface="Arial" panose="020B0604020202020204" pitchFamily="34" charset="0"/>
              <a:buChar char="•"/>
            </a:pPr>
            <a:r>
              <a:rPr lang="zh-CN" altLang="en-US" dirty="0">
                <a:latin typeface="+mn-lt"/>
                <a:ea typeface="+mn-ea"/>
                <a:sym typeface="+mn-ea"/>
              </a:rPr>
              <a:t>实验室应配备足够的气瓶柜或气瓶专用支架；实验室应配置紧急喷淋装置和洗眼器。</a:t>
            </a:r>
          </a:p>
          <a:p>
            <a:pPr marL="285750" indent="-285750" algn="l" defTabSz="914400" eaLnBrk="0" hangingPunct="0">
              <a:lnSpc>
                <a:spcPct val="150000"/>
              </a:lnSpc>
              <a:spcBef>
                <a:spcPts val="0"/>
              </a:spcBef>
              <a:buFont typeface="Arial" panose="020B0604020202020204" pitchFamily="34" charset="0"/>
              <a:buChar char="•"/>
            </a:pPr>
            <a:r>
              <a:rPr lang="zh-CN" altLang="en-US" dirty="0">
                <a:latin typeface="+mn-lt"/>
                <a:ea typeface="+mn-ea"/>
                <a:sym typeface="+mn-ea"/>
              </a:rPr>
              <a:t>包括通风橱、照明、电气仪表、实验</a:t>
            </a:r>
            <a:r>
              <a:rPr lang="zh-CN" altLang="en-US" dirty="0" smtClean="0">
                <a:latin typeface="+mn-lt"/>
                <a:ea typeface="+mn-ea"/>
                <a:sym typeface="+mn-ea"/>
              </a:rPr>
              <a:t>设备等</a:t>
            </a:r>
            <a:r>
              <a:rPr lang="zh-CN" altLang="en-US" dirty="0">
                <a:latin typeface="+mn-lt"/>
                <a:ea typeface="+mn-ea"/>
                <a:sym typeface="+mn-ea"/>
              </a:rPr>
              <a:t>均应根据实验物系要求，使用相应防爆等级的设备，包括防静电、防电磁等。</a:t>
            </a:r>
          </a:p>
          <a:p>
            <a:pPr marL="285750" indent="-285750" algn="l" defTabSz="914400" eaLnBrk="0" hangingPunct="0">
              <a:lnSpc>
                <a:spcPct val="150000"/>
              </a:lnSpc>
              <a:spcBef>
                <a:spcPts val="0"/>
              </a:spcBef>
              <a:buFont typeface="Arial" panose="020B0604020202020204" pitchFamily="34" charset="0"/>
              <a:buChar char="•"/>
            </a:pPr>
            <a:r>
              <a:rPr lang="zh-CN" altLang="en-US" dirty="0">
                <a:latin typeface="+mn-lt"/>
                <a:ea typeface="+mn-ea"/>
                <a:sym typeface="+mn-ea"/>
              </a:rPr>
              <a:t>实验室内应根据实验的物质，配备不同的消防设施。</a:t>
            </a:r>
          </a:p>
          <a:p>
            <a:pPr marL="285750" indent="-285750" algn="l" defTabSz="914400" eaLnBrk="0" hangingPunct="0">
              <a:lnSpc>
                <a:spcPct val="150000"/>
              </a:lnSpc>
              <a:spcBef>
                <a:spcPts val="0"/>
              </a:spcBef>
              <a:buFont typeface="Arial" panose="020B0604020202020204" pitchFamily="34" charset="0"/>
              <a:buChar char="•"/>
            </a:pPr>
            <a:r>
              <a:rPr lang="zh-CN" altLang="en-US" dirty="0">
                <a:latin typeface="+mn-lt"/>
                <a:ea typeface="+mn-ea"/>
                <a:sym typeface="+mn-ea"/>
              </a:rPr>
              <a:t>实验室应对电器设备，采取必须的安全措施和防护手段。</a:t>
            </a:r>
          </a:p>
        </p:txBody>
      </p:sp>
    </p:spTree>
    <p:extLst>
      <p:ext uri="{BB962C8B-B14F-4D97-AF65-F5344CB8AC3E}">
        <p14:creationId xmlns:p14="http://schemas.microsoft.com/office/powerpoint/2010/main" val="4016312533"/>
      </p:ext>
    </p:extLst>
  </p:cSld>
  <p:clrMapOvr>
    <a:masterClrMapping/>
  </p:clrMapOvr>
  <p:transition spd="slow" advTm="0"/>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357185" y="228616"/>
            <a:ext cx="7169029" cy="621132"/>
          </a:xfrm>
          <a:prstGeom prst="rect">
            <a:avLst/>
          </a:prstGeom>
        </p:spPr>
        <p:txBody>
          <a:bodyPr>
            <a:noAutofit/>
          </a:bodyPr>
          <a:lstStyle/>
          <a:p>
            <a:pPr>
              <a:lnSpc>
                <a:spcPct val="130000"/>
              </a:lnSpc>
            </a:pPr>
            <a:r>
              <a:rPr lang="en-US" altLang="zh-CN" sz="3200" kern="2200" dirty="0" smtClean="0">
                <a:cs typeface="+mn-ea"/>
                <a:sym typeface="+mn-lt"/>
              </a:rPr>
              <a:t>6.</a:t>
            </a:r>
            <a:r>
              <a:rPr lang="zh-CN" altLang="en-US" sz="3200" kern="2200" dirty="0" smtClean="0">
                <a:cs typeface="+mn-ea"/>
                <a:sym typeface="+mn-lt"/>
              </a:rPr>
              <a:t>设施管理</a:t>
            </a:r>
            <a:endParaRPr lang="zh-CN" altLang="en-US" sz="3200" kern="2200" dirty="0">
              <a:cs typeface="+mn-ea"/>
              <a:sym typeface="+mn-lt"/>
            </a:endParaRPr>
          </a:p>
        </p:txBody>
      </p:sp>
      <p:cxnSp>
        <p:nvCxnSpPr>
          <p:cNvPr id="23" name="直接连接符 22"/>
          <p:cNvCxnSpPr/>
          <p:nvPr/>
        </p:nvCxnSpPr>
        <p:spPr>
          <a:xfrm>
            <a:off x="-8273" y="1061170"/>
            <a:ext cx="1218751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5526" y="1026664"/>
            <a:ext cx="2515508" cy="0"/>
          </a:xfrm>
          <a:prstGeom prst="line">
            <a:avLst/>
          </a:prstGeom>
          <a:ln w="9842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文本框 1"/>
          <p:cNvSpPr txBox="1"/>
          <p:nvPr/>
        </p:nvSpPr>
        <p:spPr>
          <a:xfrm>
            <a:off x="357185" y="1667962"/>
            <a:ext cx="11189547" cy="4524315"/>
          </a:xfrm>
          <a:prstGeom prst="rect">
            <a:avLst/>
          </a:prstGeom>
          <a:noFill/>
        </p:spPr>
        <p:txBody>
          <a:bodyPr wrap="square" rtlCol="0" anchor="t">
            <a:spAutoFit/>
          </a:bodyPr>
          <a:lstStyle/>
          <a:p>
            <a:r>
              <a:rPr lang="zh-CN" altLang="en-US" sz="2000" b="1" smtClean="0">
                <a:solidFill>
                  <a:srgbClr val="FF0000"/>
                </a:solidFill>
                <a:sym typeface="+mn-ea"/>
              </a:rPr>
              <a:t>    设施</a:t>
            </a:r>
            <a:r>
              <a:rPr lang="zh-CN" altLang="en-US" sz="2000" b="1">
                <a:solidFill>
                  <a:srgbClr val="FF0000"/>
                </a:solidFill>
                <a:sym typeface="+mn-ea"/>
              </a:rPr>
              <a:t>管理</a:t>
            </a:r>
            <a:r>
              <a:rPr lang="zh-CN" altLang="en-US" sz="2000" b="1" smtClean="0">
                <a:solidFill>
                  <a:srgbClr val="FF0000"/>
                </a:solidFill>
                <a:sym typeface="+mn-ea"/>
              </a:rPr>
              <a:t>核心</a:t>
            </a:r>
            <a:endParaRPr lang="zh-CN" altLang="en-US" sz="2000" b="1" dirty="0">
              <a:solidFill>
                <a:srgbClr val="FF0000"/>
              </a:solidFill>
              <a:sym typeface="+mn-ea"/>
            </a:endParaRPr>
          </a:p>
          <a:p>
            <a:pPr marL="285750" indent="0" algn="l" eaLnBrk="1" latinLnBrk="0" hangingPunct="1">
              <a:lnSpc>
                <a:spcPct val="150000"/>
              </a:lnSpc>
              <a:buFont typeface="Arial" panose="020B0604020202020204" pitchFamily="34" charset="0"/>
              <a:buChar char="•"/>
            </a:pPr>
            <a:r>
              <a:rPr lang="zh-CN" altLang="en-US" dirty="0">
                <a:sym typeface="+mn-ea"/>
              </a:rPr>
              <a:t>无论房间内的什么设施，其安装位置在使用或未使用时，均不能影响消防</a:t>
            </a:r>
            <a:r>
              <a:rPr lang="zh-CN" altLang="en-US" dirty="0" smtClean="0">
                <a:sym typeface="+mn-ea"/>
              </a:rPr>
              <a:t>措施的</a:t>
            </a:r>
            <a:r>
              <a:rPr lang="zh-CN" altLang="en-US" dirty="0">
                <a:sym typeface="+mn-ea"/>
              </a:rPr>
              <a:t>实施和逃生通道的顺畅。</a:t>
            </a:r>
          </a:p>
          <a:p>
            <a:pPr marL="285750" indent="0" algn="l" eaLnBrk="1" latinLnBrk="0" hangingPunct="1">
              <a:lnSpc>
                <a:spcPct val="150000"/>
              </a:lnSpc>
              <a:buFont typeface="Arial" panose="020B0604020202020204" pitchFamily="34" charset="0"/>
              <a:buChar char="•"/>
            </a:pPr>
            <a:r>
              <a:rPr lang="zh-CN" altLang="en-US" dirty="0">
                <a:sym typeface="+mn-ea"/>
              </a:rPr>
              <a:t>消防设施，应该根据房间内设备的情况，尤其是实验中涉及到的化学品的情况，配备相应的消防手段和灭火器，以免出现有火情发生时，现有消防灭火器无法扑救。</a:t>
            </a:r>
          </a:p>
          <a:p>
            <a:pPr marL="285750" indent="0" algn="l" eaLnBrk="1" latinLnBrk="0" hangingPunct="1">
              <a:lnSpc>
                <a:spcPct val="150000"/>
              </a:lnSpc>
              <a:buFont typeface="Arial" panose="020B0604020202020204" pitchFamily="34" charset="0"/>
              <a:buChar char="•"/>
            </a:pPr>
            <a:r>
              <a:rPr lang="zh-CN" altLang="en-US" dirty="0">
                <a:sym typeface="+mn-ea"/>
              </a:rPr>
              <a:t>使用化学品、气体（钢瓶）的房间，应配备相应的气体传感器、可燃报警器、温度报警器等，并尽可能的采用和设备安全连锁的方式。</a:t>
            </a:r>
          </a:p>
          <a:p>
            <a:pPr marL="285750" indent="0" algn="l" eaLnBrk="1" latinLnBrk="0" hangingPunct="1">
              <a:lnSpc>
                <a:spcPct val="150000"/>
              </a:lnSpc>
              <a:buFont typeface="Arial" panose="020B0604020202020204" pitchFamily="34" charset="0"/>
              <a:buChar char="•"/>
            </a:pPr>
            <a:r>
              <a:rPr lang="zh-CN" altLang="en-US" dirty="0">
                <a:sym typeface="+mn-ea"/>
              </a:rPr>
              <a:t>使用化学品、气体（钢瓶）的房间，应有强制通风系统，该通风系统的排除口，应有废气处理系统，可以将排出气体的有害成分处理掉（不限于凝析、吸收、吸附、催化等</a:t>
            </a:r>
            <a:r>
              <a:rPr lang="zh-CN" altLang="en-US" dirty="0" smtClean="0">
                <a:sym typeface="+mn-ea"/>
              </a:rPr>
              <a:t>手段）。</a:t>
            </a:r>
            <a:endParaRPr lang="zh-CN" altLang="en-US" dirty="0">
              <a:sym typeface="+mn-ea"/>
            </a:endParaRPr>
          </a:p>
          <a:p>
            <a:pPr marL="285750" indent="0" algn="l" eaLnBrk="1" latinLnBrk="0" hangingPunct="1">
              <a:lnSpc>
                <a:spcPct val="150000"/>
              </a:lnSpc>
              <a:buFont typeface="Arial" panose="020B0604020202020204" pitchFamily="34" charset="0"/>
              <a:buChar char="•"/>
            </a:pPr>
            <a:r>
              <a:rPr lang="zh-CN" altLang="en-US" dirty="0">
                <a:sym typeface="+mn-ea"/>
              </a:rPr>
              <a:t>电器设备，应避免使用接线盒等临时接线的方式，所有电源线或信号线均应有外层保护措施，电器应根据需要配备过载保护器、漏电保护器、热继电器等</a:t>
            </a:r>
            <a:r>
              <a:rPr lang="zh-CN" altLang="en-US" dirty="0" smtClean="0">
                <a:sym typeface="+mn-ea"/>
              </a:rPr>
              <a:t>电器安全措施</a:t>
            </a:r>
            <a:r>
              <a:rPr lang="zh-CN" altLang="en-US" dirty="0">
                <a:sym typeface="+mn-ea"/>
              </a:rPr>
              <a:t>。</a:t>
            </a:r>
          </a:p>
          <a:p>
            <a:pPr marL="285750" indent="0" algn="l" eaLnBrk="1" latinLnBrk="0" hangingPunct="1">
              <a:lnSpc>
                <a:spcPct val="150000"/>
              </a:lnSpc>
              <a:buFont typeface="Arial" panose="020B0604020202020204" pitchFamily="34" charset="0"/>
              <a:buChar char="•"/>
            </a:pPr>
            <a:r>
              <a:rPr lang="zh-CN" altLang="en-US" dirty="0">
                <a:sym typeface="+mn-ea"/>
              </a:rPr>
              <a:t>使用化学品的房间内，应配备化学品操作通风橱及洗眼器</a:t>
            </a:r>
            <a:r>
              <a:rPr lang="zh-CN" altLang="en-US" dirty="0" smtClean="0">
                <a:sym typeface="+mn-ea"/>
              </a:rPr>
              <a:t>。</a:t>
            </a:r>
            <a:endParaRPr lang="zh-CN" altLang="en-US" dirty="0"/>
          </a:p>
        </p:txBody>
      </p:sp>
    </p:spTree>
    <p:extLst>
      <p:ext uri="{BB962C8B-B14F-4D97-AF65-F5344CB8AC3E}">
        <p14:creationId xmlns:p14="http://schemas.microsoft.com/office/powerpoint/2010/main" val="3277654541"/>
      </p:ext>
    </p:extLst>
  </p:cSld>
  <p:clrMapOvr>
    <a:masterClrMapping/>
  </p:clrMapOvr>
  <p:transition spd="slow" advTm="0"/>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357185" y="228616"/>
            <a:ext cx="7169029" cy="621132"/>
          </a:xfrm>
          <a:prstGeom prst="rect">
            <a:avLst/>
          </a:prstGeom>
        </p:spPr>
        <p:txBody>
          <a:bodyPr>
            <a:noAutofit/>
          </a:bodyPr>
          <a:lstStyle/>
          <a:p>
            <a:pPr>
              <a:lnSpc>
                <a:spcPct val="130000"/>
              </a:lnSpc>
            </a:pPr>
            <a:r>
              <a:rPr lang="en-US" altLang="zh-CN" sz="3200" kern="2200" dirty="0" smtClean="0">
                <a:cs typeface="+mn-ea"/>
                <a:sym typeface="+mn-lt"/>
              </a:rPr>
              <a:t>6. </a:t>
            </a:r>
            <a:r>
              <a:rPr lang="zh-CN" altLang="en-US" sz="3200" kern="2200" dirty="0" smtClean="0">
                <a:cs typeface="+mn-ea"/>
                <a:sym typeface="+mn-lt"/>
              </a:rPr>
              <a:t>设施管理</a:t>
            </a:r>
            <a:endParaRPr lang="zh-CN" altLang="en-US" sz="3200" kern="2200" dirty="0">
              <a:cs typeface="+mn-ea"/>
              <a:sym typeface="+mn-lt"/>
            </a:endParaRPr>
          </a:p>
        </p:txBody>
      </p:sp>
      <p:cxnSp>
        <p:nvCxnSpPr>
          <p:cNvPr id="23" name="直接连接符 22"/>
          <p:cNvCxnSpPr/>
          <p:nvPr/>
        </p:nvCxnSpPr>
        <p:spPr>
          <a:xfrm>
            <a:off x="-8273" y="1061170"/>
            <a:ext cx="1218751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5526" y="1026664"/>
            <a:ext cx="2642117" cy="0"/>
          </a:xfrm>
          <a:prstGeom prst="line">
            <a:avLst/>
          </a:prstGeom>
          <a:ln w="9842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文本框 1"/>
          <p:cNvSpPr txBox="1"/>
          <p:nvPr/>
        </p:nvSpPr>
        <p:spPr>
          <a:xfrm>
            <a:off x="292947" y="1265853"/>
            <a:ext cx="4426373" cy="2446824"/>
          </a:xfrm>
          <a:prstGeom prst="rect">
            <a:avLst/>
          </a:prstGeom>
          <a:noFill/>
        </p:spPr>
        <p:txBody>
          <a:bodyPr wrap="square" rtlCol="0" anchor="t">
            <a:spAutoFit/>
          </a:bodyPr>
          <a:lstStyle/>
          <a:p>
            <a:r>
              <a:rPr lang="zh-CN" altLang="en-US" b="1" dirty="0">
                <a:solidFill>
                  <a:srgbClr val="FF0000"/>
                </a:solidFill>
                <a:sym typeface="+mn-ea"/>
              </a:rPr>
              <a:t>设施管理</a:t>
            </a:r>
            <a:r>
              <a:rPr lang="zh-CN" altLang="en-US" b="1">
                <a:solidFill>
                  <a:srgbClr val="FF0000"/>
                </a:solidFill>
                <a:sym typeface="+mn-ea"/>
              </a:rPr>
              <a:t>的</a:t>
            </a:r>
            <a:r>
              <a:rPr lang="zh-CN" altLang="en-US" b="1" smtClean="0">
                <a:solidFill>
                  <a:srgbClr val="FF0000"/>
                </a:solidFill>
                <a:sym typeface="+mn-ea"/>
              </a:rPr>
              <a:t>问题</a:t>
            </a:r>
            <a:endParaRPr lang="zh-CN" altLang="en-US" b="1" dirty="0">
              <a:solidFill>
                <a:srgbClr val="FF0000"/>
              </a:solidFill>
              <a:sym typeface="+mn-ea"/>
            </a:endParaRPr>
          </a:p>
          <a:p>
            <a:pPr marL="285750" indent="-285750" eaLnBrk="1" latinLnBrk="0" hangingPunct="1">
              <a:lnSpc>
                <a:spcPct val="150000"/>
              </a:lnSpc>
              <a:spcBef>
                <a:spcPts val="0"/>
              </a:spcBef>
              <a:buFont typeface="Arial" panose="020B0604020202020204" pitchFamily="34" charset="0"/>
              <a:buChar char="•"/>
            </a:pPr>
            <a:r>
              <a:rPr lang="zh-CN" altLang="en-US" dirty="0">
                <a:sym typeface="+mn-ea"/>
              </a:rPr>
              <a:t>受房间面积限制，很多设备安放拥挤，或使用时人员过于密集，无法保证安全逃生通道的顺畅。</a:t>
            </a:r>
          </a:p>
          <a:p>
            <a:pPr marL="285750" indent="-285750" eaLnBrk="1" latinLnBrk="0" hangingPunct="1">
              <a:lnSpc>
                <a:spcPct val="150000"/>
              </a:lnSpc>
              <a:spcBef>
                <a:spcPts val="0"/>
              </a:spcBef>
              <a:buFont typeface="Arial" panose="020B0604020202020204" pitchFamily="34" charset="0"/>
              <a:buChar char="•"/>
            </a:pPr>
            <a:r>
              <a:rPr lang="zh-CN" altLang="en-US" dirty="0">
                <a:sym typeface="+mn-ea"/>
              </a:rPr>
              <a:t>使用高压气体钢瓶的房间，没有安装针对气体成分的气体传感器。</a:t>
            </a:r>
            <a:endParaRPr lang="zh-CN" altLang="en-US" dirty="0"/>
          </a:p>
        </p:txBody>
      </p:sp>
      <p:pic>
        <p:nvPicPr>
          <p:cNvPr id="6" name="图片 5"/>
          <p:cNvPicPr>
            <a:picLocks noChangeAspect="1"/>
          </p:cNvPicPr>
          <p:nvPr/>
        </p:nvPicPr>
        <p:blipFill>
          <a:blip r:embed="rId3"/>
          <a:stretch>
            <a:fillRect/>
          </a:stretch>
        </p:blipFill>
        <p:spPr>
          <a:xfrm>
            <a:off x="4967590" y="1115065"/>
            <a:ext cx="3042724" cy="2461895"/>
          </a:xfrm>
          <a:prstGeom prst="rect">
            <a:avLst/>
          </a:prstGeom>
        </p:spPr>
      </p:pic>
      <p:pic>
        <p:nvPicPr>
          <p:cNvPr id="7" name="图片 6"/>
          <p:cNvPicPr>
            <a:picLocks noChangeAspect="1"/>
          </p:cNvPicPr>
          <p:nvPr/>
        </p:nvPicPr>
        <p:blipFill>
          <a:blip r:embed="rId4"/>
          <a:stretch>
            <a:fillRect/>
          </a:stretch>
        </p:blipFill>
        <p:spPr>
          <a:xfrm>
            <a:off x="8263249" y="4783828"/>
            <a:ext cx="3674164" cy="2060790"/>
          </a:xfrm>
          <a:prstGeom prst="rect">
            <a:avLst/>
          </a:prstGeom>
        </p:spPr>
      </p:pic>
      <p:pic>
        <p:nvPicPr>
          <p:cNvPr id="8" name="图片 7"/>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263249" y="1100996"/>
            <a:ext cx="3674164" cy="3675380"/>
          </a:xfrm>
          <a:prstGeom prst="rect">
            <a:avLst/>
          </a:prstGeom>
        </p:spPr>
      </p:pic>
      <p:sp>
        <p:nvSpPr>
          <p:cNvPr id="9" name="文本框 6"/>
          <p:cNvSpPr txBox="1"/>
          <p:nvPr/>
        </p:nvSpPr>
        <p:spPr>
          <a:xfrm>
            <a:off x="139700" y="3821728"/>
            <a:ext cx="7870613" cy="2446824"/>
          </a:xfrm>
          <a:prstGeom prst="rect">
            <a:avLst/>
          </a:prstGeom>
          <a:noFill/>
        </p:spPr>
        <p:txBody>
          <a:bodyPr wrap="square" rtlCol="0" anchor="t">
            <a:spAutoFit/>
          </a:bodyPr>
          <a:lstStyle/>
          <a:p>
            <a:pPr marL="285750" indent="-285750" eaLnBrk="1" latinLnBrk="0" hangingPunct="1">
              <a:lnSpc>
                <a:spcPct val="150000"/>
              </a:lnSpc>
              <a:spcBef>
                <a:spcPts val="0"/>
              </a:spcBef>
              <a:buFont typeface="Arial" panose="020B0604020202020204" pitchFamily="34" charset="0"/>
              <a:buChar char="•"/>
            </a:pPr>
            <a:r>
              <a:rPr lang="zh-CN" altLang="en-US" dirty="0"/>
              <a:t>消防灭火器的种类，有些无法扑救实验中使用的一些化学试剂、气体等。</a:t>
            </a:r>
          </a:p>
          <a:p>
            <a:pPr marL="285750" indent="-285750" eaLnBrk="1" latinLnBrk="0" hangingPunct="1">
              <a:lnSpc>
                <a:spcPct val="150000"/>
              </a:lnSpc>
              <a:spcBef>
                <a:spcPts val="0"/>
              </a:spcBef>
              <a:buFont typeface="Arial" panose="020B0604020202020204" pitchFamily="34" charset="0"/>
              <a:buChar char="•"/>
            </a:pPr>
            <a:r>
              <a:rPr lang="zh-CN" altLang="en-US" dirty="0"/>
              <a:t>使用化学品的房间，没有安装通风橱供操作使用，或通风橱排出的气体，没有经过任何处理，直接排放到大气中。</a:t>
            </a:r>
          </a:p>
          <a:p>
            <a:pPr marL="285750" indent="-285750" eaLnBrk="1" latinLnBrk="0" hangingPunct="1">
              <a:lnSpc>
                <a:spcPct val="150000"/>
              </a:lnSpc>
              <a:spcBef>
                <a:spcPts val="0"/>
              </a:spcBef>
              <a:buFont typeface="Arial" panose="020B0604020202020204" pitchFamily="34" charset="0"/>
              <a:buChar char="•"/>
            </a:pPr>
            <a:r>
              <a:rPr lang="zh-CN" altLang="en-US" dirty="0"/>
              <a:t>电器设备缺少足够的安全提醒和危险警告标识；没有配备相应的过载保护器、漏电保护器、热继电器等安全连锁。</a:t>
            </a:r>
          </a:p>
          <a:p>
            <a:pPr marL="285750" indent="-285750">
              <a:buFont typeface="Arial" panose="020B0604020202020204" pitchFamily="34" charset="0"/>
              <a:buChar char="•"/>
            </a:pPr>
            <a:endParaRPr lang="zh-CN" altLang="en-US" dirty="0"/>
          </a:p>
        </p:txBody>
      </p:sp>
    </p:spTree>
    <p:extLst>
      <p:ext uri="{BB962C8B-B14F-4D97-AF65-F5344CB8AC3E}">
        <p14:creationId xmlns:p14="http://schemas.microsoft.com/office/powerpoint/2010/main" val="45095255"/>
      </p:ext>
    </p:extLst>
  </p:cSld>
  <p:clrMapOvr>
    <a:masterClrMapping/>
  </p:clrMapOvr>
  <p:transition spd="slow" advTm="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357185" y="228616"/>
            <a:ext cx="7169029" cy="621132"/>
          </a:xfrm>
          <a:prstGeom prst="rect">
            <a:avLst/>
          </a:prstGeom>
        </p:spPr>
        <p:txBody>
          <a:bodyPr>
            <a:noAutofit/>
          </a:bodyPr>
          <a:lstStyle/>
          <a:p>
            <a:pPr>
              <a:lnSpc>
                <a:spcPct val="130000"/>
              </a:lnSpc>
            </a:pPr>
            <a:r>
              <a:rPr lang="en-US" altLang="zh-CN" sz="3200" kern="2200" dirty="0" smtClean="0">
                <a:cs typeface="+mn-ea"/>
                <a:sym typeface="+mn-lt"/>
              </a:rPr>
              <a:t>7. </a:t>
            </a:r>
            <a:r>
              <a:rPr lang="zh-CN" altLang="en-US" sz="3200" kern="2200" dirty="0" smtClean="0">
                <a:cs typeface="+mn-ea"/>
                <a:sym typeface="+mn-lt"/>
              </a:rPr>
              <a:t>环境管理</a:t>
            </a:r>
            <a:endParaRPr lang="zh-CN" altLang="en-US" sz="3200" kern="2200" dirty="0">
              <a:cs typeface="+mn-ea"/>
              <a:sym typeface="+mn-lt"/>
            </a:endParaRPr>
          </a:p>
        </p:txBody>
      </p:sp>
      <p:cxnSp>
        <p:nvCxnSpPr>
          <p:cNvPr id="23" name="直接连接符 22"/>
          <p:cNvCxnSpPr/>
          <p:nvPr/>
        </p:nvCxnSpPr>
        <p:spPr>
          <a:xfrm>
            <a:off x="-8273" y="1061170"/>
            <a:ext cx="1218751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5526" y="1026664"/>
            <a:ext cx="2670252" cy="0"/>
          </a:xfrm>
          <a:prstGeom prst="line">
            <a:avLst/>
          </a:prstGeom>
          <a:ln w="98425">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文本框 1"/>
          <p:cNvSpPr txBox="1"/>
          <p:nvPr/>
        </p:nvSpPr>
        <p:spPr>
          <a:xfrm>
            <a:off x="654864" y="2073860"/>
            <a:ext cx="10765611" cy="3785652"/>
          </a:xfrm>
          <a:prstGeom prst="rect">
            <a:avLst/>
          </a:prstGeom>
          <a:noFill/>
        </p:spPr>
        <p:txBody>
          <a:bodyPr wrap="square" rtlCol="0" anchor="t">
            <a:spAutoFit/>
          </a:bodyPr>
          <a:lstStyle/>
          <a:p>
            <a:pPr marL="285750" indent="-285750" algn="l" defTabSz="914400" eaLnBrk="0" hangingPunct="0">
              <a:lnSpc>
                <a:spcPct val="150000"/>
              </a:lnSpc>
              <a:spcBef>
                <a:spcPts val="0"/>
              </a:spcBef>
              <a:buFont typeface="Arial" panose="020B0604020202020204" pitchFamily="34" charset="0"/>
              <a:buChar char="•"/>
            </a:pPr>
            <a:r>
              <a:rPr lang="zh-CN" altLang="en-US" sz="2000" dirty="0" smtClean="0"/>
              <a:t>实验室</a:t>
            </a:r>
            <a:r>
              <a:rPr lang="zh-CN" altLang="en-US" sz="2000" dirty="0"/>
              <a:t>所在楼或楼层均应设置符合安全疏散要求的安全出口，安全出口的位置、数量应足够保证紧急疏散。</a:t>
            </a:r>
          </a:p>
          <a:p>
            <a:pPr marL="285750" indent="-285750" algn="l" defTabSz="914400" eaLnBrk="0" hangingPunct="0">
              <a:lnSpc>
                <a:spcPct val="150000"/>
              </a:lnSpc>
              <a:spcBef>
                <a:spcPts val="0"/>
              </a:spcBef>
              <a:buFont typeface="Arial" panose="020B0604020202020204" pitchFamily="34" charset="0"/>
              <a:buChar char="•"/>
            </a:pPr>
            <a:r>
              <a:rPr lang="zh-CN" altLang="en-US" sz="2000" dirty="0"/>
              <a:t>实验室外环境</a:t>
            </a:r>
            <a:r>
              <a:rPr lang="zh-CN" altLang="en-US" sz="2000" dirty="0">
                <a:sym typeface="+mn-ea"/>
              </a:rPr>
              <a:t>应有应急疏散图，所在楼道应有安全方位标识，包括灯、反光贴。</a:t>
            </a:r>
          </a:p>
          <a:p>
            <a:pPr marL="285750" indent="-285750" algn="l" defTabSz="914400" eaLnBrk="0" hangingPunct="0">
              <a:lnSpc>
                <a:spcPct val="150000"/>
              </a:lnSpc>
              <a:spcBef>
                <a:spcPts val="0"/>
              </a:spcBef>
              <a:buFont typeface="Arial" panose="020B0604020202020204" pitchFamily="34" charset="0"/>
              <a:buChar char="•"/>
            </a:pPr>
            <a:r>
              <a:rPr lang="zh-CN" altLang="en-US" sz="2000" dirty="0"/>
              <a:t>实验室</a:t>
            </a:r>
            <a:r>
              <a:rPr lang="zh-CN" altLang="en-US" sz="2000" dirty="0">
                <a:sym typeface="+mn-ea"/>
              </a:rPr>
              <a:t>门口应有安全信息牌，</a:t>
            </a:r>
            <a:r>
              <a:rPr lang="zh-CN" altLang="en-US" sz="2000" dirty="0"/>
              <a:t>内</a:t>
            </a:r>
            <a:r>
              <a:rPr lang="zh-CN" altLang="en-US" sz="2000" dirty="0">
                <a:sym typeface="+mn-ea"/>
              </a:rPr>
              <a:t>应有明显的危险源标识。</a:t>
            </a:r>
          </a:p>
          <a:p>
            <a:pPr marL="285750" indent="-285750" algn="l" defTabSz="914400" eaLnBrk="0" hangingPunct="0">
              <a:lnSpc>
                <a:spcPct val="150000"/>
              </a:lnSpc>
              <a:spcBef>
                <a:spcPts val="0"/>
              </a:spcBef>
              <a:buFont typeface="Arial" panose="020B0604020202020204" pitchFamily="34" charset="0"/>
              <a:buChar char="•"/>
            </a:pPr>
            <a:r>
              <a:rPr lang="zh-CN" altLang="en-US" sz="2000" dirty="0">
                <a:sym typeface="+mn-ea"/>
              </a:rPr>
              <a:t>实验室各房间门内、外应有明显的进、出标识；实验室的防护区和非防护区应有明显的分隔标识线。</a:t>
            </a:r>
          </a:p>
          <a:p>
            <a:pPr marL="285750" indent="-285750" algn="l" defTabSz="914400" eaLnBrk="0" hangingPunct="0">
              <a:lnSpc>
                <a:spcPct val="150000"/>
              </a:lnSpc>
              <a:spcBef>
                <a:spcPts val="0"/>
              </a:spcBef>
              <a:buFont typeface="Arial" panose="020B0604020202020204" pitchFamily="34" charset="0"/>
              <a:buChar char="•"/>
            </a:pPr>
            <a:r>
              <a:rPr lang="zh-CN" altLang="en-US" sz="2000" dirty="0"/>
              <a:t>实验室贮存柜或抽屉上应贴有内部存放所有物品的标签，且标签与物品信息应</a:t>
            </a:r>
            <a:r>
              <a:rPr lang="zh-CN" altLang="en-US" sz="2000" dirty="0" smtClean="0"/>
              <a:t>一致。</a:t>
            </a:r>
            <a:endParaRPr lang="zh-CN" altLang="en-US" sz="2000" dirty="0"/>
          </a:p>
          <a:p>
            <a:pPr marL="285750" indent="-285750" algn="l" defTabSz="914400" eaLnBrk="0" hangingPunct="0">
              <a:lnSpc>
                <a:spcPct val="150000"/>
              </a:lnSpc>
              <a:spcBef>
                <a:spcPts val="0"/>
              </a:spcBef>
              <a:buFont typeface="Arial" panose="020B0604020202020204" pitchFamily="34" charset="0"/>
              <a:buChar char="•"/>
            </a:pPr>
            <a:r>
              <a:rPr lang="zh-CN" altLang="en-US" sz="2000" dirty="0"/>
              <a:t>实验室所有工作场所应有清楚、明显和统一的标志，如安全警示标志、安全防护标志等。</a:t>
            </a:r>
          </a:p>
        </p:txBody>
      </p:sp>
    </p:spTree>
    <p:extLst>
      <p:ext uri="{BB962C8B-B14F-4D97-AF65-F5344CB8AC3E}">
        <p14:creationId xmlns:p14="http://schemas.microsoft.com/office/powerpoint/2010/main" val="2514855856"/>
      </p:ext>
    </p:extLst>
  </p:cSld>
  <p:clrMapOvr>
    <a:masterClrMapping/>
  </p:clrMapOvr>
  <p:transition spd="slow" advTm="0"/>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357185" y="228616"/>
            <a:ext cx="7169029" cy="621132"/>
          </a:xfrm>
          <a:prstGeom prst="rect">
            <a:avLst/>
          </a:prstGeom>
        </p:spPr>
        <p:txBody>
          <a:bodyPr>
            <a:noAutofit/>
          </a:bodyPr>
          <a:lstStyle/>
          <a:p>
            <a:pPr>
              <a:lnSpc>
                <a:spcPct val="130000"/>
              </a:lnSpc>
            </a:pPr>
            <a:r>
              <a:rPr lang="en-US" altLang="zh-CN" sz="3200" kern="2200" dirty="0" smtClean="0">
                <a:cs typeface="+mn-ea"/>
                <a:sym typeface="+mn-lt"/>
              </a:rPr>
              <a:t>7. </a:t>
            </a:r>
            <a:r>
              <a:rPr lang="zh-CN" altLang="en-US" sz="3200" kern="2200" dirty="0" smtClean="0">
                <a:cs typeface="+mn-ea"/>
                <a:sym typeface="+mn-lt"/>
              </a:rPr>
              <a:t>环境管理</a:t>
            </a:r>
            <a:endParaRPr lang="zh-CN" altLang="en-US" sz="3200" kern="2200" dirty="0">
              <a:cs typeface="+mn-ea"/>
              <a:sym typeface="+mn-lt"/>
            </a:endParaRPr>
          </a:p>
        </p:txBody>
      </p:sp>
      <p:cxnSp>
        <p:nvCxnSpPr>
          <p:cNvPr id="23" name="直接连接符 22"/>
          <p:cNvCxnSpPr/>
          <p:nvPr/>
        </p:nvCxnSpPr>
        <p:spPr>
          <a:xfrm>
            <a:off x="-8273" y="1061170"/>
            <a:ext cx="1218751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5526" y="1026664"/>
            <a:ext cx="2698388" cy="0"/>
          </a:xfrm>
          <a:prstGeom prst="line">
            <a:avLst/>
          </a:prstGeom>
          <a:ln w="9842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文本框 1"/>
          <p:cNvSpPr txBox="1"/>
          <p:nvPr/>
        </p:nvSpPr>
        <p:spPr>
          <a:xfrm>
            <a:off x="281941" y="1279921"/>
            <a:ext cx="3586674" cy="4946226"/>
          </a:xfrm>
          <a:prstGeom prst="rect">
            <a:avLst/>
          </a:prstGeom>
          <a:noFill/>
        </p:spPr>
        <p:txBody>
          <a:bodyPr wrap="square" rtlCol="0" anchor="t">
            <a:spAutoFit/>
          </a:bodyPr>
          <a:lstStyle/>
          <a:p>
            <a:pPr algn="l">
              <a:lnSpc>
                <a:spcPct val="125000"/>
              </a:lnSpc>
            </a:pPr>
            <a:r>
              <a:rPr lang="zh-CN" altLang="en-US" sz="2000" b="1" dirty="0">
                <a:solidFill>
                  <a:srgbClr val="FF0000"/>
                </a:solidFill>
                <a:latin typeface="+mn-lt"/>
                <a:ea typeface="+mn-ea"/>
                <a:sym typeface="+mn-ea"/>
              </a:rPr>
              <a:t>环境管理</a:t>
            </a:r>
            <a:r>
              <a:rPr lang="zh-CN" altLang="en-US" sz="2000" b="1">
                <a:solidFill>
                  <a:srgbClr val="FF0000"/>
                </a:solidFill>
                <a:latin typeface="+mn-lt"/>
                <a:ea typeface="+mn-ea"/>
                <a:sym typeface="+mn-ea"/>
              </a:rPr>
              <a:t>的</a:t>
            </a:r>
            <a:r>
              <a:rPr lang="zh-CN" altLang="en-US" sz="2000" b="1" smtClean="0">
                <a:solidFill>
                  <a:srgbClr val="FF0000"/>
                </a:solidFill>
                <a:latin typeface="+mn-lt"/>
                <a:ea typeface="+mn-ea"/>
                <a:sym typeface="+mn-ea"/>
              </a:rPr>
              <a:t>核心</a:t>
            </a:r>
            <a:endParaRPr lang="zh-CN" altLang="en-US" sz="2000" b="1" dirty="0">
              <a:solidFill>
                <a:srgbClr val="FF0000"/>
              </a:solidFill>
              <a:latin typeface="+mn-lt"/>
              <a:ea typeface="+mn-ea"/>
              <a:sym typeface="+mn-ea"/>
            </a:endParaRPr>
          </a:p>
          <a:p>
            <a:pPr marL="285750" indent="-285750" algn="l" eaLnBrk="1" latinLnBrk="0" hangingPunct="1">
              <a:lnSpc>
                <a:spcPct val="125000"/>
              </a:lnSpc>
              <a:spcBef>
                <a:spcPts val="0"/>
              </a:spcBef>
              <a:buFont typeface="Arial" panose="020B0604020202020204" pitchFamily="34" charset="0"/>
              <a:buChar char="•"/>
            </a:pPr>
            <a:r>
              <a:rPr lang="zh-CN" altLang="en-US" dirty="0">
                <a:latin typeface="+mn-lt"/>
                <a:ea typeface="+mn-ea"/>
                <a:sym typeface="+mn-ea"/>
              </a:rPr>
              <a:t>实验室外部的环境，尤其是走廊、公共空间，均不应放置杂物、实验设备或一些公用系统。要保持充分的畅通空间。</a:t>
            </a:r>
          </a:p>
          <a:p>
            <a:pPr marL="285750" indent="-285750" algn="l" eaLnBrk="1" latinLnBrk="0" hangingPunct="1">
              <a:lnSpc>
                <a:spcPct val="125000"/>
              </a:lnSpc>
              <a:spcBef>
                <a:spcPts val="0"/>
              </a:spcBef>
              <a:buFont typeface="Arial" panose="020B0604020202020204" pitchFamily="34" charset="0"/>
              <a:buChar char="•"/>
            </a:pPr>
            <a:r>
              <a:rPr lang="zh-CN" altLang="en-US" dirty="0">
                <a:latin typeface="+mn-lt"/>
                <a:ea typeface="+mn-ea"/>
                <a:sym typeface="+mn-ea"/>
              </a:rPr>
              <a:t>实验室内的环境空间，要保持安全逃生通道的顺畅，实验设备和准备区域，尤其是化学品的使用、暂存区域，应有一定的隔离距离。</a:t>
            </a:r>
          </a:p>
          <a:p>
            <a:pPr marL="285750" indent="-285750" algn="l" eaLnBrk="1" latinLnBrk="0" hangingPunct="1">
              <a:lnSpc>
                <a:spcPct val="125000"/>
              </a:lnSpc>
              <a:spcBef>
                <a:spcPts val="0"/>
              </a:spcBef>
              <a:buFont typeface="Arial" panose="020B0604020202020204" pitchFamily="34" charset="0"/>
              <a:buChar char="•"/>
            </a:pPr>
            <a:r>
              <a:rPr lang="zh-CN" altLang="en-US" dirty="0">
                <a:latin typeface="+mn-lt"/>
                <a:ea typeface="+mn-ea"/>
                <a:sym typeface="+mn-ea"/>
              </a:rPr>
              <a:t>实验室内外区域，应有相应的安全信息牌、逃生图、逃生路线指示、各种危险警示标识，防护要求标志等。</a:t>
            </a:r>
            <a:endParaRPr lang="zh-CN" altLang="en-US" dirty="0"/>
          </a:p>
        </p:txBody>
      </p:sp>
      <p:pic>
        <p:nvPicPr>
          <p:cNvPr id="6" name="图片 5"/>
          <p:cNvPicPr>
            <a:picLocks noChangeAspect="1"/>
          </p:cNvPicPr>
          <p:nvPr/>
        </p:nvPicPr>
        <p:blipFill>
          <a:blip r:embed="rId3"/>
          <a:stretch>
            <a:fillRect/>
          </a:stretch>
        </p:blipFill>
        <p:spPr>
          <a:xfrm>
            <a:off x="7965870" y="3830941"/>
            <a:ext cx="4191000" cy="2318385"/>
          </a:xfrm>
          <a:prstGeom prst="rect">
            <a:avLst/>
          </a:prstGeom>
        </p:spPr>
      </p:pic>
      <p:pic>
        <p:nvPicPr>
          <p:cNvPr id="7" name="图片 6"/>
          <p:cNvPicPr>
            <a:picLocks noChangeAspect="1"/>
          </p:cNvPicPr>
          <p:nvPr/>
        </p:nvPicPr>
        <p:blipFill>
          <a:blip r:embed="rId4"/>
          <a:stretch>
            <a:fillRect/>
          </a:stretch>
        </p:blipFill>
        <p:spPr>
          <a:xfrm>
            <a:off x="3821520" y="3830940"/>
            <a:ext cx="4170758" cy="2318385"/>
          </a:xfrm>
          <a:prstGeom prst="rect">
            <a:avLst/>
          </a:prstGeom>
        </p:spPr>
      </p:pic>
      <p:pic>
        <p:nvPicPr>
          <p:cNvPr id="8" name="图片 7"/>
          <p:cNvPicPr>
            <a:picLocks noChangeAspect="1"/>
          </p:cNvPicPr>
          <p:nvPr/>
        </p:nvPicPr>
        <p:blipFill>
          <a:blip r:embed="rId5"/>
          <a:stretch>
            <a:fillRect/>
          </a:stretch>
        </p:blipFill>
        <p:spPr>
          <a:xfrm>
            <a:off x="3849656" y="1420601"/>
            <a:ext cx="4160000" cy="2340000"/>
          </a:xfrm>
          <a:prstGeom prst="rect">
            <a:avLst/>
          </a:prstGeom>
        </p:spPr>
      </p:pic>
      <p:pic>
        <p:nvPicPr>
          <p:cNvPr id="9" name="图片 8"/>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7998057" y="1420600"/>
            <a:ext cx="4158813" cy="2340000"/>
          </a:xfrm>
          <a:prstGeom prst="rect">
            <a:avLst/>
          </a:prstGeom>
        </p:spPr>
      </p:pic>
    </p:spTree>
    <p:extLst>
      <p:ext uri="{BB962C8B-B14F-4D97-AF65-F5344CB8AC3E}">
        <p14:creationId xmlns:p14="http://schemas.microsoft.com/office/powerpoint/2010/main" val="1286246330"/>
      </p:ext>
    </p:extLst>
  </p:cSld>
  <p:clrMapOvr>
    <a:masterClrMapping/>
  </p:clrMapOvr>
  <p:transition spd="slow" advTm="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96791" y="1125910"/>
            <a:ext cx="9604956" cy="5338256"/>
          </a:xfrm>
          <a:prstGeom prst="rect">
            <a:avLst/>
          </a:prstGeom>
        </p:spPr>
        <p:txBody>
          <a:bodyPr>
            <a:spAutoFit/>
          </a:bodyPr>
          <a:lstStyle/>
          <a:p>
            <a:pPr algn="just">
              <a:lnSpc>
                <a:spcPts val="900"/>
              </a:lnSpc>
              <a:spcBef>
                <a:spcPts val="598"/>
              </a:spcBef>
              <a:spcAft>
                <a:spcPts val="598"/>
              </a:spcAft>
              <a:buSzPts val="1200"/>
              <a:defRPr/>
            </a:pP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19. </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淘汰落后安全技术工艺、设备目录（</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2016</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年）（安监总科技〔</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2016</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137</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号）</a:t>
            </a:r>
          </a:p>
          <a:p>
            <a:pPr algn="just">
              <a:lnSpc>
                <a:spcPts val="900"/>
              </a:lnSpc>
              <a:spcBef>
                <a:spcPts val="598"/>
              </a:spcBef>
              <a:spcAft>
                <a:spcPts val="598"/>
              </a:spcAft>
              <a:buSzPts val="1200"/>
              <a:defRPr/>
            </a:pP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20. </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关于实施遏制重特大事故工作指南构建双重预防机制的意见（安委办〔</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2016</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11</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号）</a:t>
            </a:r>
          </a:p>
          <a:p>
            <a:pPr algn="just">
              <a:lnSpc>
                <a:spcPts val="900"/>
              </a:lnSpc>
              <a:spcBef>
                <a:spcPts val="598"/>
              </a:spcBef>
              <a:spcAft>
                <a:spcPts val="598"/>
              </a:spcAft>
              <a:buSzPts val="1200"/>
              <a:defRPr/>
            </a:pP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21. </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涉及危险化学品安全风险的行业品种目录（安委〔</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2016</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7</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号）</a:t>
            </a:r>
          </a:p>
          <a:p>
            <a:pPr algn="just">
              <a:lnSpc>
                <a:spcPts val="900"/>
              </a:lnSpc>
              <a:spcBef>
                <a:spcPts val="598"/>
              </a:spcBef>
              <a:spcAft>
                <a:spcPts val="598"/>
              </a:spcAft>
              <a:buSzPts val="1200"/>
              <a:defRPr/>
            </a:pP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22. </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遏制危险化学品和烟花爆竹重特大事故工作意见（安监总管三〔</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2016</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62</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号）</a:t>
            </a:r>
          </a:p>
          <a:p>
            <a:pPr algn="just">
              <a:lnSpc>
                <a:spcPts val="900"/>
              </a:lnSpc>
              <a:spcBef>
                <a:spcPts val="598"/>
              </a:spcBef>
              <a:spcAft>
                <a:spcPts val="598"/>
              </a:spcAft>
              <a:buSzPts val="1200"/>
              <a:defRPr/>
            </a:pP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23. </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危险化学品目录（</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2015</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版）实施指南（试行）（安监总厅管三〔</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2015</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80</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号） </a:t>
            </a:r>
          </a:p>
          <a:p>
            <a:pPr algn="just">
              <a:lnSpc>
                <a:spcPts val="900"/>
              </a:lnSpc>
              <a:spcBef>
                <a:spcPts val="598"/>
              </a:spcBef>
              <a:spcAft>
                <a:spcPts val="598"/>
              </a:spcAft>
              <a:buSzPts val="1200"/>
              <a:defRPr/>
            </a:pP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24. </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淘汰落后安全技术装备目录（</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2015</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年第一批）（安监总科技〔</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2015</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75</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号）</a:t>
            </a:r>
          </a:p>
          <a:p>
            <a:pPr algn="just">
              <a:lnSpc>
                <a:spcPts val="900"/>
              </a:lnSpc>
              <a:spcBef>
                <a:spcPts val="598"/>
              </a:spcBef>
              <a:spcAft>
                <a:spcPts val="598"/>
              </a:spcAft>
              <a:buSzPts val="1200"/>
              <a:defRPr/>
            </a:pP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25. </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关于加强化工安全仪表系统管理的指导意见（安监总管三〔</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2014</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116</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号）</a:t>
            </a:r>
          </a:p>
          <a:p>
            <a:pPr algn="just">
              <a:lnSpc>
                <a:spcPts val="900"/>
              </a:lnSpc>
              <a:spcBef>
                <a:spcPts val="598"/>
              </a:spcBef>
              <a:spcAft>
                <a:spcPts val="598"/>
              </a:spcAft>
              <a:buSzPts val="1200"/>
              <a:defRPr/>
            </a:pP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26. </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关于加强化工企业泄漏管理的指导意见（安监总管三〔</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2014</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94</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号）</a:t>
            </a:r>
          </a:p>
          <a:p>
            <a:pPr algn="just">
              <a:lnSpc>
                <a:spcPts val="900"/>
              </a:lnSpc>
              <a:spcBef>
                <a:spcPts val="598"/>
              </a:spcBef>
              <a:spcAft>
                <a:spcPts val="598"/>
              </a:spcAft>
              <a:buSzPts val="1200"/>
              <a:defRPr/>
            </a:pP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27. </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关于进一步加强危险化学品建设项目安全设计管理的通知（监总管三〔</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2013</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76</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号）</a:t>
            </a:r>
          </a:p>
          <a:p>
            <a:pPr algn="just">
              <a:lnSpc>
                <a:spcPts val="900"/>
              </a:lnSpc>
              <a:spcBef>
                <a:spcPts val="598"/>
              </a:spcBef>
              <a:spcAft>
                <a:spcPts val="598"/>
              </a:spcAft>
              <a:buSzPts val="1200"/>
              <a:defRPr/>
            </a:pP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28. </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关于加强化工过程安全管理的指导意见（安监总管三〔</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2013</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88</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号）</a:t>
            </a:r>
          </a:p>
          <a:p>
            <a:pPr algn="just">
              <a:lnSpc>
                <a:spcPts val="900"/>
              </a:lnSpc>
              <a:spcBef>
                <a:spcPts val="598"/>
              </a:spcBef>
              <a:spcAft>
                <a:spcPts val="598"/>
              </a:spcAft>
              <a:buSzPts val="1200"/>
              <a:defRPr/>
            </a:pP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29. </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危险化学品使用量的数量标准（</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2013</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年版）（安监总局 公安部 农业部公告</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2013</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年第</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 9</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号）</a:t>
            </a:r>
          </a:p>
          <a:p>
            <a:pPr algn="just">
              <a:lnSpc>
                <a:spcPts val="900"/>
              </a:lnSpc>
              <a:spcBef>
                <a:spcPts val="598"/>
              </a:spcBef>
              <a:spcAft>
                <a:spcPts val="598"/>
              </a:spcAft>
              <a:buSzPts val="1200"/>
              <a:defRPr/>
            </a:pP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30. </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危险化学品建设项目安全设施设计专篇编制导则（安监总厅管三〔</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2013</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39</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号）</a:t>
            </a:r>
          </a:p>
          <a:p>
            <a:pPr algn="just">
              <a:lnSpc>
                <a:spcPts val="900"/>
              </a:lnSpc>
              <a:spcBef>
                <a:spcPts val="598"/>
              </a:spcBef>
              <a:spcAft>
                <a:spcPts val="598"/>
              </a:spcAft>
              <a:buSzPts val="1200"/>
              <a:defRPr/>
            </a:pP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31. </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危险化学品安全使用许可适用行业目录（</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2013 </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年版）（安监总局公告〔</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2013</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3</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号）</a:t>
            </a:r>
          </a:p>
          <a:p>
            <a:pPr algn="just">
              <a:lnSpc>
                <a:spcPts val="900"/>
              </a:lnSpc>
              <a:spcBef>
                <a:spcPts val="598"/>
              </a:spcBef>
              <a:spcAft>
                <a:spcPts val="598"/>
              </a:spcAft>
              <a:buSzPts val="1200"/>
              <a:defRPr/>
            </a:pP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32. </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第二批重点监管危险化学品名录（安监总管三〔</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2013</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12</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号）</a:t>
            </a:r>
          </a:p>
          <a:p>
            <a:pPr algn="just">
              <a:lnSpc>
                <a:spcPts val="900"/>
              </a:lnSpc>
              <a:spcBef>
                <a:spcPts val="598"/>
              </a:spcBef>
              <a:spcAft>
                <a:spcPts val="598"/>
              </a:spcAft>
              <a:buSzPts val="1200"/>
              <a:defRPr/>
            </a:pP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33. </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第二批重点监管危险化工工艺目录和调整首批重点监管危险化工工艺中部分典型工艺（安监总管三〔</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2013</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3</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号）</a:t>
            </a:r>
            <a:endPar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ts val="900"/>
              </a:lnSpc>
              <a:spcBef>
                <a:spcPts val="598"/>
              </a:spcBef>
              <a:spcAft>
                <a:spcPts val="598"/>
              </a:spcAft>
              <a:buSzPts val="1200"/>
              <a:defRPr/>
            </a:pP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34. </a:t>
            </a:r>
            <a:r>
              <a:rPr lang="zh-CN" altLang="en-US" sz="1395" kern="100" dirty="0">
                <a:latin typeface="微软雅黑" panose="020B0503020204020204" pitchFamily="34" charset="-122"/>
                <a:ea typeface="微软雅黑" panose="020B0503020204020204" pitchFamily="34" charset="-122"/>
                <a:cs typeface="Times New Roman" panose="02020603050405020304" pitchFamily="18" charset="0"/>
              </a:rPr>
              <a:t>企业安全生产费用提取和使用管理办法（财企</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〔2012〕16</a:t>
            </a:r>
            <a:r>
              <a:rPr lang="zh-CN" altLang="en-US" sz="1395" kern="100" dirty="0">
                <a:latin typeface="微软雅黑" panose="020B0503020204020204" pitchFamily="34" charset="-122"/>
                <a:ea typeface="微软雅黑" panose="020B0503020204020204" pitchFamily="34" charset="-122"/>
                <a:cs typeface="Times New Roman" panose="02020603050405020304" pitchFamily="18" charset="0"/>
              </a:rPr>
              <a:t>号）</a:t>
            </a:r>
            <a:endPar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ts val="900"/>
              </a:lnSpc>
              <a:spcBef>
                <a:spcPts val="598"/>
              </a:spcBef>
              <a:spcAft>
                <a:spcPts val="598"/>
              </a:spcAft>
              <a:buSzPts val="1200"/>
              <a:defRPr/>
            </a:pP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35. </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首批重点监管危险化学品安全措施和应急处置原则（安监总厅管三〔</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2011</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142</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号）</a:t>
            </a:r>
          </a:p>
          <a:p>
            <a:pPr algn="just">
              <a:lnSpc>
                <a:spcPts val="900"/>
              </a:lnSpc>
              <a:spcBef>
                <a:spcPts val="598"/>
              </a:spcBef>
              <a:spcAft>
                <a:spcPts val="598"/>
              </a:spcAft>
              <a:buSzPts val="1200"/>
              <a:defRPr/>
            </a:pPr>
            <a:r>
              <a:rPr lang="en-US" altLang="zh-CN" sz="1395" kern="100">
                <a:latin typeface="微软雅黑" panose="020B0503020204020204" pitchFamily="34" charset="-122"/>
                <a:ea typeface="微软雅黑" panose="020B0503020204020204" pitchFamily="34" charset="-122"/>
                <a:cs typeface="Times New Roman" panose="02020603050405020304" pitchFamily="18" charset="0"/>
              </a:rPr>
              <a:t>36</a:t>
            </a:r>
            <a:r>
              <a:rPr lang="en-US" altLang="zh-CN" sz="1395" kern="100" smtClean="0">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1395" kern="100" smtClean="0">
                <a:latin typeface="微软雅黑" panose="020B0503020204020204" pitchFamily="34" charset="-122"/>
                <a:ea typeface="微软雅黑" panose="020B0503020204020204" pitchFamily="34" charset="-122"/>
                <a:cs typeface="Times New Roman" panose="02020603050405020304" pitchFamily="18" charset="0"/>
              </a:rPr>
              <a:t>首批</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重点监管的危险化学品名录（安监总管三〔</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2011</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95</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号）</a:t>
            </a:r>
          </a:p>
          <a:p>
            <a:pPr algn="just">
              <a:lnSpc>
                <a:spcPts val="900"/>
              </a:lnSpc>
              <a:spcBef>
                <a:spcPts val="598"/>
              </a:spcBef>
              <a:spcAft>
                <a:spcPts val="598"/>
              </a:spcAft>
              <a:buSzPts val="1200"/>
              <a:defRPr/>
            </a:pP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37. </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危险化学品从业单位安全生产标准化评审标准（安监总管三〔</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2011</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93</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号）</a:t>
            </a:r>
          </a:p>
          <a:p>
            <a:pPr algn="just">
              <a:lnSpc>
                <a:spcPts val="900"/>
              </a:lnSpc>
              <a:spcBef>
                <a:spcPts val="598"/>
              </a:spcBef>
              <a:spcAft>
                <a:spcPts val="598"/>
              </a:spcAft>
              <a:buSzPts val="1200"/>
              <a:defRPr/>
            </a:pP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38. </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首批重点监管的危险化工工艺目录（安监总管三〔</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2009</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395" kern="100" dirty="0">
                <a:latin typeface="微软雅黑" panose="020B0503020204020204" pitchFamily="34" charset="-122"/>
                <a:ea typeface="微软雅黑" panose="020B0503020204020204" pitchFamily="34" charset="-122"/>
                <a:cs typeface="Times New Roman" panose="02020603050405020304" pitchFamily="18" charset="0"/>
              </a:rPr>
              <a:t>116</a:t>
            </a:r>
            <a:r>
              <a:rPr lang="zh-CN" altLang="zh-CN" sz="1395" kern="100" dirty="0">
                <a:latin typeface="微软雅黑" panose="020B0503020204020204" pitchFamily="34" charset="-122"/>
                <a:ea typeface="微软雅黑" panose="020B0503020204020204" pitchFamily="34" charset="-122"/>
                <a:cs typeface="Times New Roman" panose="02020603050405020304" pitchFamily="18" charset="0"/>
              </a:rPr>
              <a:t>号）</a:t>
            </a:r>
          </a:p>
        </p:txBody>
      </p:sp>
    </p:spTree>
    <p:extLst>
      <p:ext uri="{BB962C8B-B14F-4D97-AF65-F5344CB8AC3E}">
        <p14:creationId xmlns:p14="http://schemas.microsoft.com/office/powerpoint/2010/main" val="1329274491"/>
      </p:ext>
    </p:extLst>
  </p:cSld>
  <p:clrMapOvr>
    <a:masterClrMapping/>
  </p:clrMapOvr>
  <p:transition spd="slow"/>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357185" y="228616"/>
            <a:ext cx="7169029" cy="621132"/>
          </a:xfrm>
          <a:prstGeom prst="rect">
            <a:avLst/>
          </a:prstGeom>
        </p:spPr>
        <p:txBody>
          <a:bodyPr>
            <a:noAutofit/>
          </a:bodyPr>
          <a:lstStyle/>
          <a:p>
            <a:pPr>
              <a:lnSpc>
                <a:spcPct val="130000"/>
              </a:lnSpc>
            </a:pPr>
            <a:r>
              <a:rPr lang="en-US" altLang="zh-CN" sz="3200" kern="2200" dirty="0" smtClean="0">
                <a:cs typeface="+mn-ea"/>
                <a:sym typeface="+mn-lt"/>
              </a:rPr>
              <a:t>7. </a:t>
            </a:r>
            <a:r>
              <a:rPr lang="zh-CN" altLang="en-US" sz="3200" kern="2200" dirty="0" smtClean="0">
                <a:cs typeface="+mn-ea"/>
                <a:sym typeface="+mn-lt"/>
              </a:rPr>
              <a:t>环境管理</a:t>
            </a:r>
            <a:endParaRPr lang="zh-CN" altLang="en-US" sz="3200" kern="2200" dirty="0">
              <a:cs typeface="+mn-ea"/>
              <a:sym typeface="+mn-lt"/>
            </a:endParaRPr>
          </a:p>
        </p:txBody>
      </p:sp>
      <p:cxnSp>
        <p:nvCxnSpPr>
          <p:cNvPr id="23" name="直接连接符 22"/>
          <p:cNvCxnSpPr/>
          <p:nvPr/>
        </p:nvCxnSpPr>
        <p:spPr>
          <a:xfrm>
            <a:off x="-8273" y="1061170"/>
            <a:ext cx="1218751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5526" y="1026664"/>
            <a:ext cx="2642117" cy="0"/>
          </a:xfrm>
          <a:prstGeom prst="line">
            <a:avLst/>
          </a:prstGeom>
          <a:ln w="9842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文本框 1"/>
          <p:cNvSpPr txBox="1"/>
          <p:nvPr/>
        </p:nvSpPr>
        <p:spPr>
          <a:xfrm>
            <a:off x="572747" y="1226824"/>
            <a:ext cx="10695483" cy="2477601"/>
          </a:xfrm>
          <a:prstGeom prst="rect">
            <a:avLst/>
          </a:prstGeom>
          <a:noFill/>
        </p:spPr>
        <p:txBody>
          <a:bodyPr wrap="square" rtlCol="0" anchor="t">
            <a:spAutoFit/>
          </a:bodyPr>
          <a:lstStyle/>
          <a:p>
            <a:r>
              <a:rPr lang="zh-CN" altLang="en-US" sz="2000" b="1" dirty="0">
                <a:solidFill>
                  <a:srgbClr val="FF0000"/>
                </a:solidFill>
                <a:latin typeface="+mn-lt"/>
                <a:ea typeface="+mn-ea"/>
                <a:sym typeface="+mn-ea"/>
              </a:rPr>
              <a:t>环境管理</a:t>
            </a:r>
            <a:r>
              <a:rPr lang="zh-CN" altLang="en-US" sz="2000" b="1">
                <a:solidFill>
                  <a:srgbClr val="FF0000"/>
                </a:solidFill>
                <a:latin typeface="+mn-lt"/>
                <a:ea typeface="+mn-ea"/>
                <a:sym typeface="+mn-ea"/>
              </a:rPr>
              <a:t>的</a:t>
            </a:r>
            <a:r>
              <a:rPr lang="zh-CN" altLang="en-US" sz="2000" b="1" smtClean="0">
                <a:solidFill>
                  <a:srgbClr val="FF0000"/>
                </a:solidFill>
                <a:latin typeface="+mn-lt"/>
                <a:ea typeface="+mn-ea"/>
                <a:sym typeface="+mn-ea"/>
              </a:rPr>
              <a:t>难点</a:t>
            </a:r>
            <a:endParaRPr lang="zh-CN" altLang="en-US" sz="2000" b="1" dirty="0">
              <a:solidFill>
                <a:srgbClr val="FF0000"/>
              </a:solidFill>
              <a:latin typeface="+mn-lt"/>
              <a:ea typeface="+mn-ea"/>
              <a:sym typeface="+mn-ea"/>
            </a:endParaRPr>
          </a:p>
          <a:p>
            <a:pPr marL="342900" indent="-342900" eaLnBrk="1" latinLnBrk="0" hangingPunct="1">
              <a:lnSpc>
                <a:spcPct val="150000"/>
              </a:lnSpc>
              <a:spcBef>
                <a:spcPts val="0"/>
              </a:spcBef>
              <a:buFont typeface="Arial" panose="020B0604020202020204" pitchFamily="34" charset="0"/>
              <a:buChar char="•"/>
            </a:pPr>
            <a:r>
              <a:rPr lang="zh-CN" altLang="en-US" sz="1800" dirty="0">
                <a:latin typeface="+mn-lt"/>
                <a:ea typeface="+mn-ea"/>
                <a:sym typeface="+mn-ea"/>
              </a:rPr>
              <a:t>房间内的设备、装置或家具等，摆放杂乱无章；临时使用的试剂或暂存的试剂，无隔离区域摆放，安全隐患多。</a:t>
            </a:r>
          </a:p>
          <a:p>
            <a:pPr marL="342900" indent="-342900" eaLnBrk="1" latinLnBrk="0" hangingPunct="1">
              <a:lnSpc>
                <a:spcPct val="150000"/>
              </a:lnSpc>
              <a:spcBef>
                <a:spcPts val="0"/>
              </a:spcBef>
              <a:buFont typeface="Arial" panose="020B0604020202020204" pitchFamily="34" charset="0"/>
              <a:buChar char="•"/>
            </a:pPr>
            <a:r>
              <a:rPr lang="zh-CN" altLang="en-US" sz="1800" dirty="0">
                <a:latin typeface="+mn-lt"/>
                <a:ea typeface="+mn-ea"/>
                <a:sym typeface="+mn-ea"/>
              </a:rPr>
              <a:t>实验区和非实验区没有严格的分区，没有明显的标记线。房间内防护区和非防护区，没有明显的分区和标记。</a:t>
            </a:r>
          </a:p>
          <a:p>
            <a:pPr marL="342900" indent="-342900" eaLnBrk="1" latinLnBrk="0" hangingPunct="1">
              <a:lnSpc>
                <a:spcPct val="150000"/>
              </a:lnSpc>
              <a:spcBef>
                <a:spcPts val="0"/>
              </a:spcBef>
              <a:buFont typeface="Arial" panose="020B0604020202020204" pitchFamily="34" charset="0"/>
              <a:buChar char="•"/>
            </a:pPr>
            <a:r>
              <a:rPr lang="zh-CN" altLang="en-US" sz="1800" dirty="0">
                <a:latin typeface="+mn-lt"/>
                <a:ea typeface="+mn-ea"/>
                <a:sym typeface="+mn-ea"/>
              </a:rPr>
              <a:t>对于设备危险点、化学品危险源、防护和安全要求，没有足够的标记信息和提示信息</a:t>
            </a:r>
            <a:r>
              <a:rPr lang="zh-CN" altLang="en-US" sz="1800" dirty="0" smtClean="0">
                <a:latin typeface="+mn-lt"/>
                <a:ea typeface="+mn-ea"/>
                <a:sym typeface="+mn-ea"/>
              </a:rPr>
              <a:t>。</a:t>
            </a:r>
            <a:endParaRPr lang="zh-CN" altLang="en-US" sz="1800" dirty="0">
              <a:latin typeface="+mn-lt"/>
              <a:ea typeface="+mn-ea"/>
              <a:sym typeface="+mn-ea"/>
            </a:endParaRPr>
          </a:p>
        </p:txBody>
      </p:sp>
      <p:pic>
        <p:nvPicPr>
          <p:cNvPr id="6" name="图片 5"/>
          <p:cNvPicPr>
            <a:picLocks noChangeAspect="1"/>
          </p:cNvPicPr>
          <p:nvPr/>
        </p:nvPicPr>
        <p:blipFill>
          <a:blip r:embed="rId3"/>
          <a:stretch>
            <a:fillRect/>
          </a:stretch>
        </p:blipFill>
        <p:spPr>
          <a:xfrm>
            <a:off x="4749807" y="3696775"/>
            <a:ext cx="4159673" cy="2336165"/>
          </a:xfrm>
          <a:prstGeom prst="rect">
            <a:avLst/>
          </a:prstGeom>
        </p:spPr>
      </p:pic>
      <p:pic>
        <p:nvPicPr>
          <p:cNvPr id="7" name="图片 6"/>
          <p:cNvPicPr>
            <a:picLocks noChangeAspect="1"/>
          </p:cNvPicPr>
          <p:nvPr/>
        </p:nvPicPr>
        <p:blipFill>
          <a:blip r:embed="rId4"/>
          <a:stretch>
            <a:fillRect/>
          </a:stretch>
        </p:blipFill>
        <p:spPr>
          <a:xfrm>
            <a:off x="9134451" y="3704424"/>
            <a:ext cx="2326487" cy="2328515"/>
          </a:xfrm>
          <a:prstGeom prst="rect">
            <a:avLst/>
          </a:prstGeom>
        </p:spPr>
      </p:pic>
      <p:pic>
        <p:nvPicPr>
          <p:cNvPr id="8" name="图片 7"/>
          <p:cNvPicPr>
            <a:picLocks noChangeAspect="1"/>
          </p:cNvPicPr>
          <p:nvPr/>
        </p:nvPicPr>
        <p:blipFill>
          <a:blip r:embed="rId5"/>
          <a:stretch>
            <a:fillRect/>
          </a:stretch>
        </p:blipFill>
        <p:spPr>
          <a:xfrm>
            <a:off x="426461" y="3696775"/>
            <a:ext cx="4036907" cy="2271395"/>
          </a:xfrm>
          <a:prstGeom prst="rect">
            <a:avLst/>
          </a:prstGeom>
        </p:spPr>
      </p:pic>
    </p:spTree>
    <p:extLst>
      <p:ext uri="{BB962C8B-B14F-4D97-AF65-F5344CB8AC3E}">
        <p14:creationId xmlns:p14="http://schemas.microsoft.com/office/powerpoint/2010/main" val="4162939610"/>
      </p:ext>
    </p:extLst>
  </p:cSld>
  <p:clrMapOvr>
    <a:masterClrMapping/>
  </p:clrMapOvr>
  <p:transition spd="slow" advTm="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357185" y="228616"/>
            <a:ext cx="7169029" cy="621132"/>
          </a:xfrm>
          <a:prstGeom prst="rect">
            <a:avLst/>
          </a:prstGeom>
        </p:spPr>
        <p:txBody>
          <a:bodyPr>
            <a:noAutofit/>
          </a:bodyPr>
          <a:lstStyle/>
          <a:p>
            <a:pPr>
              <a:lnSpc>
                <a:spcPct val="130000"/>
              </a:lnSpc>
            </a:pPr>
            <a:r>
              <a:rPr lang="en-US" altLang="zh-CN" sz="3200" kern="2200" dirty="0" smtClean="0">
                <a:cs typeface="+mn-ea"/>
                <a:sym typeface="+mn-lt"/>
              </a:rPr>
              <a:t>8</a:t>
            </a:r>
            <a:r>
              <a:rPr lang="en-US" altLang="zh-CN" sz="3200" kern="2200" smtClean="0">
                <a:cs typeface="+mn-ea"/>
                <a:sym typeface="+mn-lt"/>
              </a:rPr>
              <a:t>. </a:t>
            </a:r>
            <a:r>
              <a:rPr lang="zh-CN" altLang="en-US" sz="3200" kern="2200" smtClean="0">
                <a:cs typeface="+mn-ea"/>
                <a:sym typeface="+mn-lt"/>
              </a:rPr>
              <a:t>风险</a:t>
            </a:r>
            <a:r>
              <a:rPr lang="zh-CN" altLang="en-US" sz="3200" kern="2200" dirty="0">
                <a:cs typeface="+mn-ea"/>
                <a:sym typeface="+mn-lt"/>
              </a:rPr>
              <a:t>辨识</a:t>
            </a:r>
            <a:r>
              <a:rPr lang="zh-CN" altLang="en-US" sz="3200" kern="2200" dirty="0" smtClean="0">
                <a:cs typeface="+mn-ea"/>
                <a:sym typeface="+mn-lt"/>
              </a:rPr>
              <a:t>评估</a:t>
            </a:r>
            <a:endParaRPr lang="zh-CN" altLang="en-US" sz="3200" kern="2200" dirty="0">
              <a:cs typeface="+mn-ea"/>
              <a:sym typeface="+mn-lt"/>
            </a:endParaRPr>
          </a:p>
        </p:txBody>
      </p:sp>
      <p:cxnSp>
        <p:nvCxnSpPr>
          <p:cNvPr id="23" name="直接连接符 22"/>
          <p:cNvCxnSpPr/>
          <p:nvPr/>
        </p:nvCxnSpPr>
        <p:spPr>
          <a:xfrm>
            <a:off x="-8273" y="1061170"/>
            <a:ext cx="1218751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5526" y="1026664"/>
            <a:ext cx="4288037" cy="0"/>
          </a:xfrm>
          <a:prstGeom prst="line">
            <a:avLst/>
          </a:prstGeom>
          <a:ln w="9842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文本框 1"/>
          <p:cNvSpPr txBox="1"/>
          <p:nvPr/>
        </p:nvSpPr>
        <p:spPr>
          <a:xfrm>
            <a:off x="345440" y="1273572"/>
            <a:ext cx="11358880" cy="5062924"/>
          </a:xfrm>
          <a:prstGeom prst="rect">
            <a:avLst/>
          </a:prstGeom>
          <a:noFill/>
        </p:spPr>
        <p:txBody>
          <a:bodyPr wrap="square" rtlCol="0" anchor="t">
            <a:spAutoFit/>
          </a:bodyPr>
          <a:lstStyle/>
          <a:p>
            <a:pPr marL="285750" indent="-285750" algn="l" defTabSz="914400" eaLnBrk="0" hangingPunct="0">
              <a:lnSpc>
                <a:spcPct val="150000"/>
              </a:lnSpc>
              <a:spcBef>
                <a:spcPts val="0"/>
              </a:spcBef>
              <a:buFont typeface="Arial" pitchFamily="34" charset="0"/>
              <a:buChar char="•"/>
            </a:pPr>
            <a:r>
              <a:rPr lang="zh-CN" altLang="en-US" sz="1800" dirty="0" smtClean="0">
                <a:latin typeface="+mn-lt"/>
                <a:ea typeface="+mn-ea"/>
                <a:sym typeface="+mn-ea"/>
              </a:rPr>
              <a:t>实验室</a:t>
            </a:r>
            <a:r>
              <a:rPr lang="zh-CN" altLang="en-US" sz="1800" dirty="0">
                <a:latin typeface="+mn-lt"/>
                <a:ea typeface="+mn-ea"/>
                <a:sym typeface="+mn-ea"/>
              </a:rPr>
              <a:t>应建立、实施和维持程序，以持续进行危害辨识和风险评估。</a:t>
            </a:r>
          </a:p>
          <a:p>
            <a:pPr marL="285750" indent="-285750" eaLnBrk="0" hangingPunct="0">
              <a:lnSpc>
                <a:spcPct val="150000"/>
              </a:lnSpc>
              <a:buFont typeface="Arial" pitchFamily="34" charset="0"/>
              <a:buChar char="•"/>
            </a:pPr>
            <a:r>
              <a:rPr lang="zh-CN" altLang="en-US" sz="1800" dirty="0" smtClean="0">
                <a:latin typeface="+mn-lt"/>
                <a:ea typeface="+mn-ea"/>
                <a:sym typeface="+mn-ea"/>
              </a:rPr>
              <a:t>实验室</a:t>
            </a:r>
            <a:r>
              <a:rPr lang="zh-CN" altLang="en-US" sz="1800" dirty="0">
                <a:latin typeface="+mn-lt"/>
                <a:ea typeface="+mn-ea"/>
                <a:sym typeface="+mn-ea"/>
              </a:rPr>
              <a:t>应系统识别实验室活动所有阶段可预见的危险</a:t>
            </a:r>
            <a:r>
              <a:rPr lang="zh-CN" altLang="en-US" sz="1800" dirty="0" smtClean="0">
                <a:latin typeface="+mn-lt"/>
                <a:ea typeface="+mn-ea"/>
                <a:sym typeface="+mn-ea"/>
              </a:rPr>
              <a:t>源（</a:t>
            </a:r>
            <a:r>
              <a:rPr lang="zh-CN" altLang="en-US" sz="1800" dirty="0">
                <a:latin typeface="+mn-lt"/>
                <a:ea typeface="+mn-ea"/>
                <a:sym typeface="+mn-ea"/>
              </a:rPr>
              <a:t>如机械、电气、高温、低温、火灾、噪声、毒物、辐射、化学等</a:t>
            </a:r>
            <a:r>
              <a:rPr lang="zh-CN" altLang="en-US" sz="1800" dirty="0" smtClean="0">
                <a:latin typeface="+mn-lt"/>
                <a:ea typeface="+mn-ea"/>
                <a:sym typeface="+mn-ea"/>
              </a:rPr>
              <a:t>）</a:t>
            </a:r>
            <a:r>
              <a:rPr lang="zh-CN" altLang="en-US" dirty="0" smtClean="0">
                <a:sym typeface="+mn-ea"/>
              </a:rPr>
              <a:t>。</a:t>
            </a:r>
            <a:endParaRPr lang="zh-CN" altLang="en-US" sz="1800" dirty="0">
              <a:latin typeface="+mn-lt"/>
              <a:ea typeface="+mn-ea"/>
              <a:sym typeface="+mn-ea"/>
            </a:endParaRPr>
          </a:p>
          <a:p>
            <a:pPr marL="342900" indent="-342900" algn="l" defTabSz="914400" eaLnBrk="0" hangingPunct="0">
              <a:lnSpc>
                <a:spcPct val="150000"/>
              </a:lnSpc>
              <a:spcBef>
                <a:spcPts val="0"/>
              </a:spcBef>
              <a:buFont typeface="Arial" panose="020B0604020202020204" pitchFamily="34" charset="0"/>
              <a:buChar char="•"/>
            </a:pPr>
            <a:r>
              <a:rPr lang="zh-CN" altLang="en-US" sz="1800" dirty="0">
                <a:latin typeface="+mn-lt"/>
                <a:ea typeface="+mn-ea"/>
                <a:sym typeface="+mn-ea"/>
              </a:rPr>
              <a:t>实验室应从化学品、人员、仪器/设备、环境、设施等方面进行危险源辨识。</a:t>
            </a:r>
          </a:p>
          <a:p>
            <a:pPr algn="l">
              <a:lnSpc>
                <a:spcPct val="200000"/>
              </a:lnSpc>
            </a:pPr>
            <a:r>
              <a:rPr lang="zh-CN" altLang="en-US" sz="2000" b="1" smtClean="0">
                <a:solidFill>
                  <a:srgbClr val="FF0000"/>
                </a:solidFill>
                <a:latin typeface="+mn-lt"/>
                <a:ea typeface="+mn-ea"/>
                <a:sym typeface="+mn-ea"/>
              </a:rPr>
              <a:t>风险</a:t>
            </a:r>
            <a:r>
              <a:rPr lang="zh-CN" altLang="en-US" sz="2000" b="1" dirty="0">
                <a:solidFill>
                  <a:srgbClr val="FF0000"/>
                </a:solidFill>
                <a:latin typeface="+mn-lt"/>
                <a:ea typeface="+mn-ea"/>
                <a:sym typeface="+mn-ea"/>
              </a:rPr>
              <a:t>辨识评估</a:t>
            </a:r>
            <a:r>
              <a:rPr lang="zh-CN" altLang="en-US" sz="2000" b="1">
                <a:solidFill>
                  <a:srgbClr val="FF0000"/>
                </a:solidFill>
                <a:latin typeface="+mn-lt"/>
                <a:ea typeface="+mn-ea"/>
                <a:sym typeface="+mn-ea"/>
              </a:rPr>
              <a:t>的</a:t>
            </a:r>
            <a:r>
              <a:rPr lang="zh-CN" altLang="en-US" sz="2000" b="1" smtClean="0">
                <a:solidFill>
                  <a:srgbClr val="FF0000"/>
                </a:solidFill>
                <a:latin typeface="+mn-lt"/>
                <a:ea typeface="+mn-ea"/>
                <a:sym typeface="+mn-ea"/>
              </a:rPr>
              <a:t>核心</a:t>
            </a:r>
            <a:endParaRPr lang="zh-CN" altLang="en-US" sz="1800" dirty="0">
              <a:latin typeface="+mn-lt"/>
              <a:ea typeface="+mn-ea"/>
              <a:sym typeface="+mn-ea"/>
            </a:endParaRPr>
          </a:p>
          <a:p>
            <a:pPr marL="285750" indent="-285750" algn="l" eaLnBrk="1" latinLnBrk="0" hangingPunct="1">
              <a:lnSpc>
                <a:spcPct val="150000"/>
              </a:lnSpc>
              <a:spcBef>
                <a:spcPts val="0"/>
              </a:spcBef>
              <a:buFont typeface="Arial" panose="020B0604020202020204" pitchFamily="34" charset="0"/>
              <a:buChar char="•"/>
            </a:pPr>
            <a:r>
              <a:rPr lang="zh-CN" altLang="en-US" sz="1800" dirty="0">
                <a:latin typeface="+mn-lt"/>
                <a:ea typeface="+mn-ea"/>
                <a:sym typeface="+mn-ea"/>
              </a:rPr>
              <a:t>建立一套可行的制度并实施，定期对实验室面临的人员活动、仪器设备、突发事件、化学品安全进行风险辨识，制定出相应的解决方法或应对预案，评估可能发生的风险危害程度，并尽可能预先避免这些危害的发生。</a:t>
            </a:r>
          </a:p>
          <a:p>
            <a:pPr algn="l">
              <a:lnSpc>
                <a:spcPct val="200000"/>
              </a:lnSpc>
            </a:pPr>
            <a:r>
              <a:rPr lang="zh-CN" altLang="en-US" sz="2000" b="1" smtClean="0">
                <a:solidFill>
                  <a:srgbClr val="FF0000"/>
                </a:solidFill>
                <a:latin typeface="+mn-lt"/>
                <a:ea typeface="+mn-ea"/>
                <a:sym typeface="+mn-ea"/>
              </a:rPr>
              <a:t>风险</a:t>
            </a:r>
            <a:r>
              <a:rPr lang="zh-CN" altLang="en-US" sz="2000" b="1" dirty="0">
                <a:solidFill>
                  <a:srgbClr val="FF0000"/>
                </a:solidFill>
                <a:latin typeface="+mn-lt"/>
                <a:ea typeface="+mn-ea"/>
                <a:sym typeface="+mn-ea"/>
              </a:rPr>
              <a:t>辨识评估</a:t>
            </a:r>
            <a:r>
              <a:rPr lang="zh-CN" altLang="en-US" sz="2000" b="1">
                <a:solidFill>
                  <a:srgbClr val="FF0000"/>
                </a:solidFill>
                <a:latin typeface="+mn-lt"/>
                <a:ea typeface="+mn-ea"/>
                <a:sym typeface="+mn-ea"/>
              </a:rPr>
              <a:t>的</a:t>
            </a:r>
            <a:r>
              <a:rPr lang="zh-CN" altLang="en-US" sz="2000" b="1" smtClean="0">
                <a:solidFill>
                  <a:srgbClr val="FF0000"/>
                </a:solidFill>
                <a:latin typeface="+mn-lt"/>
                <a:ea typeface="+mn-ea"/>
                <a:sym typeface="+mn-ea"/>
              </a:rPr>
              <a:t>难点</a:t>
            </a:r>
            <a:endParaRPr lang="zh-CN" altLang="en-US" sz="2000" b="1" dirty="0">
              <a:solidFill>
                <a:srgbClr val="FF0000"/>
              </a:solidFill>
              <a:latin typeface="+mn-lt"/>
              <a:ea typeface="+mn-ea"/>
              <a:sym typeface="+mn-ea"/>
            </a:endParaRPr>
          </a:p>
          <a:p>
            <a:pPr marL="285750" indent="-285750" algn="l" eaLnBrk="1" latinLnBrk="0" hangingPunct="1">
              <a:lnSpc>
                <a:spcPct val="150000"/>
              </a:lnSpc>
              <a:spcBef>
                <a:spcPts val="0"/>
              </a:spcBef>
              <a:buFont typeface="Arial" panose="020B0604020202020204" pitchFamily="34" charset="0"/>
              <a:buChar char="•"/>
            </a:pPr>
            <a:r>
              <a:rPr lang="zh-CN" altLang="en-US" sz="1800" dirty="0">
                <a:solidFill>
                  <a:schemeClr val="tx1"/>
                </a:solidFill>
                <a:latin typeface="+mn-lt"/>
                <a:ea typeface="+mn-ea"/>
                <a:sym typeface="+mn-ea"/>
              </a:rPr>
              <a:t>涉及到如机械、电器、高温、低温、火灾、噪声、毒物、辐射、化学、实验内容、材料等方面的风险辨识和评估，需要非常专业的人员才能做到，这是一般实验室人员无法完成，或做不到全面、正确进行评估</a:t>
            </a:r>
            <a:r>
              <a:rPr lang="zh-CN" altLang="en-US" sz="1800" dirty="0" smtClean="0">
                <a:solidFill>
                  <a:schemeClr val="tx1"/>
                </a:solidFill>
                <a:latin typeface="+mn-lt"/>
                <a:ea typeface="+mn-ea"/>
                <a:sym typeface="+mn-ea"/>
              </a:rPr>
              <a:t>。</a:t>
            </a:r>
            <a:endParaRPr lang="en-US" altLang="zh-CN" sz="1800" dirty="0" smtClean="0">
              <a:solidFill>
                <a:schemeClr val="tx1"/>
              </a:solidFill>
              <a:latin typeface="+mn-lt"/>
              <a:ea typeface="+mn-ea"/>
              <a:sym typeface="+mn-ea"/>
            </a:endParaRPr>
          </a:p>
          <a:p>
            <a:pPr marL="285750" indent="-285750" algn="l" eaLnBrk="1" latinLnBrk="0" hangingPunct="1">
              <a:lnSpc>
                <a:spcPct val="150000"/>
              </a:lnSpc>
              <a:spcBef>
                <a:spcPts val="0"/>
              </a:spcBef>
              <a:buFont typeface="Arial" panose="020B0604020202020204" pitchFamily="34" charset="0"/>
              <a:buChar char="•"/>
            </a:pPr>
            <a:r>
              <a:rPr lang="zh-CN" altLang="en-US" dirty="0" smtClean="0">
                <a:sym typeface="+mn-ea"/>
              </a:rPr>
              <a:t>当实验室结构功能、工作流程、设备、人员、方法、环境等发生变化或发生事故后，需要重新进行风险评估。</a:t>
            </a:r>
            <a:endParaRPr lang="zh-CN" altLang="en-US" sz="1800" dirty="0">
              <a:solidFill>
                <a:schemeClr val="tx1"/>
              </a:solidFill>
              <a:latin typeface="+mn-lt"/>
              <a:ea typeface="+mn-ea"/>
              <a:sym typeface="+mn-ea"/>
            </a:endParaRPr>
          </a:p>
        </p:txBody>
      </p:sp>
    </p:spTree>
    <p:extLst>
      <p:ext uri="{BB962C8B-B14F-4D97-AF65-F5344CB8AC3E}">
        <p14:creationId xmlns:p14="http://schemas.microsoft.com/office/powerpoint/2010/main" val="2427635433"/>
      </p:ext>
    </p:extLst>
  </p:cSld>
  <p:clrMapOvr>
    <a:masterClrMapping/>
  </p:clrMapOvr>
  <p:transition spd="slow" advTm="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357185" y="228616"/>
            <a:ext cx="7169029" cy="621132"/>
          </a:xfrm>
          <a:prstGeom prst="rect">
            <a:avLst/>
          </a:prstGeom>
        </p:spPr>
        <p:txBody>
          <a:bodyPr>
            <a:noAutofit/>
          </a:bodyPr>
          <a:lstStyle/>
          <a:p>
            <a:pPr>
              <a:lnSpc>
                <a:spcPct val="130000"/>
              </a:lnSpc>
            </a:pPr>
            <a:r>
              <a:rPr lang="en-US" altLang="zh-CN" sz="3200" kern="2200" dirty="0" smtClean="0">
                <a:cs typeface="+mn-ea"/>
                <a:sym typeface="+mn-lt"/>
              </a:rPr>
              <a:t>9. </a:t>
            </a:r>
            <a:r>
              <a:rPr lang="zh-CN" altLang="en-US" sz="3200" kern="2200" dirty="0" smtClean="0">
                <a:cs typeface="+mn-ea"/>
                <a:sym typeface="+mn-lt"/>
              </a:rPr>
              <a:t>安全</a:t>
            </a:r>
            <a:r>
              <a:rPr lang="zh-CN" altLang="en-US" sz="3200" kern="2200" dirty="0">
                <a:cs typeface="+mn-ea"/>
                <a:sym typeface="+mn-lt"/>
              </a:rPr>
              <a:t>风险管</a:t>
            </a:r>
            <a:r>
              <a:rPr lang="zh-CN" altLang="en-US" sz="3200" kern="2200" dirty="0" smtClean="0">
                <a:cs typeface="+mn-ea"/>
                <a:sym typeface="+mn-lt"/>
              </a:rPr>
              <a:t>控</a:t>
            </a:r>
            <a:endParaRPr lang="zh-CN" altLang="en-US" sz="3200" kern="2200" dirty="0">
              <a:cs typeface="+mn-ea"/>
              <a:sym typeface="+mn-lt"/>
            </a:endParaRPr>
          </a:p>
        </p:txBody>
      </p:sp>
      <p:cxnSp>
        <p:nvCxnSpPr>
          <p:cNvPr id="23" name="直接连接符 22"/>
          <p:cNvCxnSpPr/>
          <p:nvPr/>
        </p:nvCxnSpPr>
        <p:spPr>
          <a:xfrm>
            <a:off x="-8273" y="1061170"/>
            <a:ext cx="1218751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5526" y="1026664"/>
            <a:ext cx="3415840" cy="0"/>
          </a:xfrm>
          <a:prstGeom prst="line">
            <a:avLst/>
          </a:prstGeom>
          <a:ln w="9842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文本框 2"/>
          <p:cNvSpPr txBox="1"/>
          <p:nvPr/>
        </p:nvSpPr>
        <p:spPr>
          <a:xfrm>
            <a:off x="329746" y="1534513"/>
            <a:ext cx="11170073" cy="4447371"/>
          </a:xfrm>
          <a:prstGeom prst="rect">
            <a:avLst/>
          </a:prstGeom>
          <a:noFill/>
        </p:spPr>
        <p:txBody>
          <a:bodyPr wrap="square" rtlCol="0" anchor="t">
            <a:spAutoFit/>
          </a:bodyPr>
          <a:lstStyle/>
          <a:p>
            <a:pPr marL="342900" indent="-342900" algn="l" defTabSz="914400" eaLnBrk="0" hangingPunct="0">
              <a:lnSpc>
                <a:spcPct val="150000"/>
              </a:lnSpc>
              <a:spcBef>
                <a:spcPts val="0"/>
              </a:spcBef>
              <a:buFont typeface="Arial" panose="020B0604020202020204" pitchFamily="34" charset="0"/>
              <a:buChar char="•"/>
            </a:pPr>
            <a:r>
              <a:rPr lang="zh-CN" altLang="en-US" sz="1800" dirty="0" smtClean="0">
                <a:latin typeface="+mn-lt"/>
                <a:ea typeface="+mn-ea"/>
                <a:sym typeface="+mn-ea"/>
              </a:rPr>
              <a:t>实验室</a:t>
            </a:r>
            <a:r>
              <a:rPr lang="zh-CN" altLang="en-US" sz="1800" dirty="0">
                <a:latin typeface="+mn-lt"/>
                <a:ea typeface="+mn-ea"/>
                <a:sym typeface="+mn-ea"/>
              </a:rPr>
              <a:t>应根据危害辨识和风险评估制定相应的风险控制措施， 并采用风险分级管控措施。</a:t>
            </a:r>
          </a:p>
          <a:p>
            <a:pPr marL="342900" indent="-342900" algn="l" defTabSz="914400" eaLnBrk="0" hangingPunct="0">
              <a:lnSpc>
                <a:spcPct val="150000"/>
              </a:lnSpc>
              <a:spcBef>
                <a:spcPts val="0"/>
              </a:spcBef>
              <a:buFont typeface="Arial" panose="020B0604020202020204" pitchFamily="34" charset="0"/>
              <a:buChar char="•"/>
            </a:pPr>
            <a:r>
              <a:rPr lang="zh-CN" altLang="en-US" sz="1800" dirty="0">
                <a:latin typeface="+mn-lt"/>
                <a:ea typeface="+mn-ea"/>
                <a:sym typeface="+mn-ea"/>
              </a:rPr>
              <a:t>要严格对一般行为的管控，包括日常行为、防护、操作或使用设备等。</a:t>
            </a:r>
          </a:p>
          <a:p>
            <a:pPr marL="342900" indent="-342900" algn="l" defTabSz="914400" eaLnBrk="0" hangingPunct="0">
              <a:lnSpc>
                <a:spcPct val="150000"/>
              </a:lnSpc>
              <a:spcBef>
                <a:spcPts val="0"/>
              </a:spcBef>
              <a:buFont typeface="Arial" panose="020B0604020202020204" pitchFamily="34" charset="0"/>
              <a:buChar char="•"/>
            </a:pPr>
            <a:r>
              <a:rPr lang="zh-CN" altLang="en-US" sz="1800" dirty="0">
                <a:latin typeface="+mn-lt"/>
                <a:ea typeface="+mn-ea"/>
                <a:sym typeface="+mn-ea"/>
              </a:rPr>
              <a:t>应该所有化学品，使用和未使用，进行管控措施。</a:t>
            </a:r>
          </a:p>
          <a:p>
            <a:pPr marL="342900" indent="-342900" algn="l" defTabSz="914400" eaLnBrk="0" hangingPunct="0">
              <a:lnSpc>
                <a:spcPct val="150000"/>
              </a:lnSpc>
              <a:spcBef>
                <a:spcPts val="0"/>
              </a:spcBef>
              <a:buFont typeface="Arial" panose="020B0604020202020204" pitchFamily="34" charset="0"/>
              <a:buChar char="•"/>
            </a:pPr>
            <a:r>
              <a:rPr lang="zh-CN" altLang="en-US" sz="1800" dirty="0">
                <a:latin typeface="+mn-lt"/>
                <a:ea typeface="+mn-ea"/>
                <a:sym typeface="+mn-ea"/>
              </a:rPr>
              <a:t> 应对实验室废弃物进行仔细甄别、分析并进行相应的风险管</a:t>
            </a:r>
            <a:r>
              <a:rPr lang="zh-CN" altLang="en-US" sz="1800" dirty="0" smtClean="0">
                <a:latin typeface="+mn-lt"/>
                <a:ea typeface="+mn-ea"/>
                <a:sym typeface="+mn-ea"/>
              </a:rPr>
              <a:t>控。</a:t>
            </a:r>
            <a:endParaRPr lang="zh-CN" altLang="en-US" sz="1800" dirty="0">
              <a:latin typeface="+mn-lt"/>
              <a:ea typeface="+mn-ea"/>
              <a:sym typeface="+mn-ea"/>
            </a:endParaRPr>
          </a:p>
          <a:p>
            <a:pPr marL="342900" indent="-342900" algn="l" defTabSz="914400" eaLnBrk="0" hangingPunct="0">
              <a:lnSpc>
                <a:spcPct val="150000"/>
              </a:lnSpc>
              <a:spcBef>
                <a:spcPts val="0"/>
              </a:spcBef>
              <a:buFont typeface="Arial" panose="020B0604020202020204" pitchFamily="34" charset="0"/>
              <a:buChar char="•"/>
            </a:pPr>
            <a:r>
              <a:rPr lang="zh-CN" altLang="en-US" sz="1800" dirty="0">
                <a:latin typeface="+mn-lt"/>
                <a:ea typeface="+mn-ea"/>
                <a:sym typeface="+mn-ea"/>
              </a:rPr>
              <a:t> 应对玻璃容器和仪器管控，包括存放、使用和废弃过程。</a:t>
            </a:r>
          </a:p>
          <a:p>
            <a:pPr marL="342900" indent="-342900" algn="l" defTabSz="914400" eaLnBrk="0" hangingPunct="0">
              <a:lnSpc>
                <a:spcPct val="150000"/>
              </a:lnSpc>
              <a:spcBef>
                <a:spcPts val="0"/>
              </a:spcBef>
              <a:buFont typeface="Arial" panose="020B0604020202020204" pitchFamily="34" charset="0"/>
              <a:buChar char="•"/>
            </a:pPr>
            <a:r>
              <a:rPr lang="zh-CN" altLang="en-US" sz="1800" dirty="0">
                <a:latin typeface="+mn-lt"/>
                <a:ea typeface="+mn-ea"/>
                <a:sym typeface="+mn-ea"/>
              </a:rPr>
              <a:t>应对高压、高温、取样或转动等实验设备的采取相应的管控措施。</a:t>
            </a:r>
          </a:p>
          <a:p>
            <a:pPr marL="342900" indent="-342900" algn="l" defTabSz="914400" eaLnBrk="0" hangingPunct="0">
              <a:lnSpc>
                <a:spcPct val="150000"/>
              </a:lnSpc>
              <a:spcBef>
                <a:spcPts val="0"/>
              </a:spcBef>
              <a:buFont typeface="Arial" panose="020B0604020202020204" pitchFamily="34" charset="0"/>
              <a:buChar char="•"/>
            </a:pPr>
            <a:r>
              <a:rPr lang="zh-CN" altLang="en-US" sz="1800" dirty="0"/>
              <a:t>对可能出现的人身伤害或设备故障，应在评估的基础上，配备相应的管控</a:t>
            </a:r>
            <a:r>
              <a:rPr lang="zh-CN" altLang="en-US" sz="1800" dirty="0" smtClean="0"/>
              <a:t>手段。</a:t>
            </a:r>
            <a:endParaRPr lang="zh-CN" altLang="en-US" sz="1800" dirty="0"/>
          </a:p>
          <a:p>
            <a:pPr marL="0" indent="0" algn="l" defTabSz="914400" eaLnBrk="0" hangingPunct="0">
              <a:lnSpc>
                <a:spcPct val="200000"/>
              </a:lnSpc>
              <a:spcBef>
                <a:spcPts val="0"/>
              </a:spcBef>
              <a:buNone/>
            </a:pPr>
            <a:r>
              <a:rPr lang="en-US" altLang="zh-CN" sz="2000" b="1" smtClean="0">
                <a:solidFill>
                  <a:srgbClr val="FF0000"/>
                </a:solidFill>
                <a:latin typeface="+mn-lt"/>
                <a:ea typeface="+mn-ea"/>
                <a:sym typeface="+mn-ea"/>
              </a:rPr>
              <a:t>风险管控</a:t>
            </a:r>
            <a:r>
              <a:rPr lang="zh-CN" altLang="en-US" sz="2000" b="1">
                <a:solidFill>
                  <a:srgbClr val="FF0000"/>
                </a:solidFill>
                <a:latin typeface="+mn-lt"/>
                <a:ea typeface="+mn-ea"/>
                <a:sym typeface="+mn-ea"/>
              </a:rPr>
              <a:t>的</a:t>
            </a:r>
            <a:r>
              <a:rPr lang="zh-CN" altLang="en-US" sz="2000" b="1" smtClean="0">
                <a:solidFill>
                  <a:srgbClr val="FF0000"/>
                </a:solidFill>
                <a:latin typeface="+mn-lt"/>
                <a:ea typeface="+mn-ea"/>
                <a:sym typeface="+mn-ea"/>
              </a:rPr>
              <a:t>难点</a:t>
            </a:r>
            <a:endParaRPr lang="zh-CN" altLang="en-US" sz="2000" b="1" dirty="0">
              <a:solidFill>
                <a:srgbClr val="FF0000"/>
              </a:solidFill>
              <a:latin typeface="+mn-lt"/>
              <a:ea typeface="+mn-ea"/>
              <a:sym typeface="+mn-ea"/>
            </a:endParaRPr>
          </a:p>
          <a:p>
            <a:pPr marL="0" indent="0" algn="l" defTabSz="914400" eaLnBrk="0" hangingPunct="0">
              <a:lnSpc>
                <a:spcPct val="150000"/>
              </a:lnSpc>
              <a:spcBef>
                <a:spcPts val="0"/>
              </a:spcBef>
              <a:buNone/>
            </a:pPr>
            <a:r>
              <a:rPr lang="zh-CN" altLang="en-US" sz="1800" dirty="0">
                <a:solidFill>
                  <a:schemeClr val="tx1"/>
                </a:solidFill>
                <a:latin typeface="+mn-lt"/>
                <a:ea typeface="+mn-ea"/>
                <a:sym typeface="+mn-ea"/>
              </a:rPr>
              <a:t>安全风险的管控，是在安全风险评估的基础上进行的。如果风险评估不完全，或根本没认识到某些风险，那风险管控就无从谈起，实验室就会存在安全盲点。</a:t>
            </a:r>
          </a:p>
        </p:txBody>
      </p:sp>
    </p:spTree>
    <p:extLst>
      <p:ext uri="{BB962C8B-B14F-4D97-AF65-F5344CB8AC3E}">
        <p14:creationId xmlns:p14="http://schemas.microsoft.com/office/powerpoint/2010/main" val="2664409687"/>
      </p:ext>
    </p:extLst>
  </p:cSld>
  <p:clrMapOvr>
    <a:masterClrMapping/>
  </p:clrMapOvr>
  <p:transition spd="slow" advTm="0"/>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357185" y="228616"/>
            <a:ext cx="7169029" cy="621132"/>
          </a:xfrm>
          <a:prstGeom prst="rect">
            <a:avLst/>
          </a:prstGeom>
        </p:spPr>
        <p:txBody>
          <a:bodyPr>
            <a:noAutofit/>
          </a:bodyPr>
          <a:lstStyle/>
          <a:p>
            <a:pPr>
              <a:lnSpc>
                <a:spcPct val="130000"/>
              </a:lnSpc>
            </a:pPr>
            <a:r>
              <a:rPr lang="en-US" altLang="zh-CN" sz="3200" kern="2200" dirty="0" smtClean="0">
                <a:cs typeface="+mn-ea"/>
                <a:sym typeface="+mn-lt"/>
              </a:rPr>
              <a:t>10. </a:t>
            </a:r>
            <a:r>
              <a:rPr lang="zh-CN" altLang="en-US" sz="3200" kern="2200" dirty="0" smtClean="0">
                <a:cs typeface="+mn-ea"/>
                <a:sym typeface="+mn-lt"/>
              </a:rPr>
              <a:t>应急管理</a:t>
            </a:r>
            <a:endParaRPr lang="zh-CN" altLang="en-US" sz="3200" kern="2200" dirty="0">
              <a:cs typeface="+mn-ea"/>
              <a:sym typeface="+mn-lt"/>
            </a:endParaRPr>
          </a:p>
        </p:txBody>
      </p:sp>
      <p:cxnSp>
        <p:nvCxnSpPr>
          <p:cNvPr id="23" name="直接连接符 22"/>
          <p:cNvCxnSpPr/>
          <p:nvPr/>
        </p:nvCxnSpPr>
        <p:spPr>
          <a:xfrm>
            <a:off x="-8273" y="1061170"/>
            <a:ext cx="1218751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5526" y="1026664"/>
            <a:ext cx="2895335" cy="0"/>
          </a:xfrm>
          <a:prstGeom prst="line">
            <a:avLst/>
          </a:prstGeom>
          <a:ln w="9842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文本框 2"/>
          <p:cNvSpPr txBox="1"/>
          <p:nvPr/>
        </p:nvSpPr>
        <p:spPr>
          <a:xfrm>
            <a:off x="871433" y="1923184"/>
            <a:ext cx="10672233" cy="3616375"/>
          </a:xfrm>
          <a:prstGeom prst="rect">
            <a:avLst/>
          </a:prstGeom>
          <a:noFill/>
        </p:spPr>
        <p:txBody>
          <a:bodyPr wrap="square" rtlCol="0" anchor="t">
            <a:spAutoFit/>
          </a:bodyPr>
          <a:lstStyle/>
          <a:p>
            <a:pPr marL="285750" indent="-285750" algn="l" defTabSz="914400" eaLnBrk="0" hangingPunct="0">
              <a:lnSpc>
                <a:spcPct val="150000"/>
              </a:lnSpc>
              <a:spcBef>
                <a:spcPts val="0"/>
              </a:spcBef>
              <a:buFont typeface="Arial" panose="020B0604020202020204" pitchFamily="34" charset="0"/>
              <a:buChar char="•"/>
            </a:pPr>
            <a:r>
              <a:rPr lang="zh-CN" altLang="en-US" dirty="0" smtClean="0"/>
              <a:t>实验室</a:t>
            </a:r>
            <a:r>
              <a:rPr lang="zh-CN" altLang="en-US" dirty="0"/>
              <a:t>应制定包括但不限于以下情况发生时的专项应急预案或现场处置方案：火灾、爆炸、</a:t>
            </a:r>
            <a:r>
              <a:rPr lang="zh-CN" altLang="en-US" dirty="0" smtClean="0"/>
              <a:t>化学品</a:t>
            </a:r>
            <a:r>
              <a:rPr lang="zh-CN" altLang="en-US" dirty="0"/>
              <a:t>泄漏、中毒、烧伤、冻伤、电击、</a:t>
            </a:r>
            <a:r>
              <a:rPr lang="zh-CN" altLang="en-US" dirty="0" smtClean="0"/>
              <a:t>电离辐射。</a:t>
            </a:r>
            <a:endParaRPr lang="zh-CN" altLang="en-US" dirty="0"/>
          </a:p>
          <a:p>
            <a:pPr marL="285750" indent="-285750" algn="l" defTabSz="914400" eaLnBrk="0" hangingPunct="0">
              <a:lnSpc>
                <a:spcPct val="150000"/>
              </a:lnSpc>
              <a:spcBef>
                <a:spcPts val="0"/>
              </a:spcBef>
              <a:buFont typeface="Arial" panose="020B0604020202020204" pitchFamily="34" charset="0"/>
              <a:buChar char="•"/>
            </a:pPr>
            <a:r>
              <a:rPr lang="zh-CN" altLang="en-US" dirty="0"/>
              <a:t>实验室应定期开展应急演练。</a:t>
            </a:r>
          </a:p>
          <a:p>
            <a:pPr marL="285750" indent="-285750" algn="l" defTabSz="914400" eaLnBrk="0" hangingPunct="0">
              <a:lnSpc>
                <a:spcPct val="150000"/>
              </a:lnSpc>
              <a:spcBef>
                <a:spcPts val="0"/>
              </a:spcBef>
              <a:buFont typeface="Arial" panose="020B0604020202020204" pitchFamily="34" charset="0"/>
              <a:buChar char="•"/>
            </a:pPr>
            <a:r>
              <a:rPr lang="zh-CN" altLang="en-US" dirty="0"/>
              <a:t>实验室上一级部门应掌握实验室危害辨识、风险评估与应急预案情况，必要时采取相应措施。</a:t>
            </a:r>
          </a:p>
          <a:p>
            <a:pPr marL="0" indent="0" algn="l" defTabSz="914400" eaLnBrk="0" hangingPunct="0">
              <a:lnSpc>
                <a:spcPct val="200000"/>
              </a:lnSpc>
              <a:spcBef>
                <a:spcPts val="0"/>
              </a:spcBef>
              <a:buNone/>
            </a:pPr>
            <a:r>
              <a:rPr lang="zh-CN" altLang="en-US" sz="2000" b="1" dirty="0">
                <a:solidFill>
                  <a:srgbClr val="FF0000"/>
                </a:solidFill>
              </a:rPr>
              <a:t>应急管理</a:t>
            </a:r>
            <a:r>
              <a:rPr lang="zh-CN" altLang="en-US" sz="2000" b="1">
                <a:solidFill>
                  <a:srgbClr val="FF0000"/>
                </a:solidFill>
              </a:rPr>
              <a:t>的</a:t>
            </a:r>
            <a:r>
              <a:rPr lang="zh-CN" altLang="en-US" sz="2000" b="1" smtClean="0">
                <a:solidFill>
                  <a:srgbClr val="FF0000"/>
                </a:solidFill>
              </a:rPr>
              <a:t>难点</a:t>
            </a:r>
            <a:endParaRPr lang="zh-CN" altLang="en-US" sz="2000" b="1" dirty="0">
              <a:solidFill>
                <a:srgbClr val="FF0000"/>
              </a:solidFill>
            </a:endParaRPr>
          </a:p>
          <a:p>
            <a:pPr marL="285750" indent="-285750" algn="l" defTabSz="914400" eaLnBrk="0" hangingPunct="0">
              <a:lnSpc>
                <a:spcPct val="150000"/>
              </a:lnSpc>
              <a:spcBef>
                <a:spcPts val="0"/>
              </a:spcBef>
              <a:buFont typeface="Arial" panose="020B0604020202020204" pitchFamily="34" charset="0"/>
              <a:buChar char="•"/>
            </a:pPr>
            <a:r>
              <a:rPr lang="zh-CN" altLang="en-US" dirty="0"/>
              <a:t>缺少对所有危险源、危险行为和可能发生灾害的应急预案。</a:t>
            </a:r>
          </a:p>
          <a:p>
            <a:pPr marL="285750" indent="-285750" algn="l" defTabSz="914400" eaLnBrk="0" hangingPunct="0">
              <a:lnSpc>
                <a:spcPct val="150000"/>
              </a:lnSpc>
              <a:spcBef>
                <a:spcPts val="0"/>
              </a:spcBef>
              <a:buFont typeface="Arial" panose="020B0604020202020204" pitchFamily="34" charset="0"/>
              <a:buChar char="•"/>
            </a:pPr>
            <a:r>
              <a:rPr lang="zh-CN" altLang="en-US" dirty="0"/>
              <a:t>很多应急预案，停留在文件基础上，并没有能实施的物质条件。</a:t>
            </a:r>
          </a:p>
          <a:p>
            <a:pPr marL="285750" indent="-285750" algn="l" defTabSz="914400" eaLnBrk="0" hangingPunct="0">
              <a:lnSpc>
                <a:spcPct val="150000"/>
              </a:lnSpc>
              <a:spcBef>
                <a:spcPts val="0"/>
              </a:spcBef>
              <a:buFont typeface="Arial" panose="020B0604020202020204" pitchFamily="34" charset="0"/>
              <a:buChar char="•"/>
            </a:pPr>
            <a:r>
              <a:rPr lang="zh-CN" altLang="en-US" dirty="0"/>
              <a:t>没有场地或资金，保证进行某些预案的演练或定期演练。</a:t>
            </a:r>
          </a:p>
        </p:txBody>
      </p:sp>
    </p:spTree>
    <p:extLst>
      <p:ext uri="{BB962C8B-B14F-4D97-AF65-F5344CB8AC3E}">
        <p14:creationId xmlns:p14="http://schemas.microsoft.com/office/powerpoint/2010/main" val="3546491009"/>
      </p:ext>
    </p:extLst>
  </p:cSld>
  <p:clrMapOvr>
    <a:masterClrMapping/>
  </p:clrMapOvr>
  <p:transition spd="slow" advTm="0"/>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1832025" y="349616"/>
            <a:ext cx="8585002" cy="3070929"/>
          </a:xfrm>
          <a:solidFill>
            <a:schemeClr val="bg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a:lstStyle/>
          <a:p>
            <a:pPr marL="0" indent="0" algn="ctr">
              <a:lnSpc>
                <a:spcPts val="3188"/>
              </a:lnSpc>
              <a:buNone/>
              <a:defRPr/>
            </a:pPr>
            <a:r>
              <a:rPr lang="zh-CN" altLang="en-US" sz="2385" dirty="0">
                <a:solidFill>
                  <a:srgbClr val="C00000"/>
                </a:solidFill>
                <a:latin typeface="微软雅黑" panose="020B0503020204020204" pitchFamily="34" charset="-122"/>
                <a:ea typeface="微软雅黑" panose="020B0503020204020204" pitchFamily="34" charset="-122"/>
              </a:rPr>
              <a:t>墨  </a:t>
            </a:r>
            <a:r>
              <a:rPr lang="zh-CN" altLang="en-US" sz="2385">
                <a:solidFill>
                  <a:srgbClr val="C00000"/>
                </a:solidFill>
                <a:latin typeface="微软雅黑" panose="020B0503020204020204" pitchFamily="34" charset="-122"/>
                <a:ea typeface="微软雅黑" panose="020B0503020204020204" pitchFamily="34" charset="-122"/>
              </a:rPr>
              <a:t>菲  </a:t>
            </a:r>
            <a:r>
              <a:rPr lang="zh-CN" altLang="en-US" sz="2385" smtClean="0">
                <a:solidFill>
                  <a:srgbClr val="C00000"/>
                </a:solidFill>
                <a:latin typeface="微软雅黑" panose="020B0503020204020204" pitchFamily="34" charset="-122"/>
                <a:ea typeface="微软雅黑" panose="020B0503020204020204" pitchFamily="34" charset="-122"/>
              </a:rPr>
              <a:t>定  律</a:t>
            </a:r>
            <a:endParaRPr lang="en-US" altLang="zh-CN" sz="2385" smtClean="0">
              <a:solidFill>
                <a:srgbClr val="C00000"/>
              </a:solidFill>
              <a:latin typeface="微软雅黑" panose="020B0503020204020204" pitchFamily="34" charset="-122"/>
              <a:ea typeface="微软雅黑" panose="020B0503020204020204" pitchFamily="34" charset="-122"/>
            </a:endParaRPr>
          </a:p>
          <a:p>
            <a:pPr marL="0" indent="0">
              <a:lnSpc>
                <a:spcPts val="2590"/>
              </a:lnSpc>
              <a:buNone/>
              <a:defRPr/>
            </a:pPr>
            <a:r>
              <a:rPr lang="zh-CN" altLang="en-US" sz="1800" smtClean="0">
                <a:latin typeface="微软雅黑" panose="020B0503020204020204" pitchFamily="34" charset="-122"/>
                <a:ea typeface="微软雅黑" panose="020B0503020204020204" pitchFamily="34" charset="-122"/>
              </a:rPr>
              <a:t>    凡是可能出错的事必定会出错，指的是任何一个事件，只要具有大于零的概率，就不能够假设它不会发生。</a:t>
            </a:r>
            <a:br>
              <a:rPr lang="zh-CN" altLang="en-US" sz="1800" smtClean="0">
                <a:latin typeface="微软雅黑" panose="020B0503020204020204" pitchFamily="34" charset="-122"/>
                <a:ea typeface="微软雅黑" panose="020B0503020204020204" pitchFamily="34" charset="-122"/>
              </a:rPr>
            </a:br>
            <a:r>
              <a:rPr lang="zh-CN" altLang="en-US" sz="1800" smtClean="0">
                <a:latin typeface="微软雅黑" panose="020B0503020204020204" pitchFamily="34" charset="-122"/>
                <a:ea typeface="微软雅黑" panose="020B0503020204020204" pitchFamily="34" charset="-122"/>
              </a:rPr>
              <a:t>   一、任何事都没有表面看起来那么简单；</a:t>
            </a:r>
            <a:br>
              <a:rPr lang="zh-CN" altLang="en-US" sz="1800" smtClean="0">
                <a:latin typeface="微软雅黑" panose="020B0503020204020204" pitchFamily="34" charset="-122"/>
                <a:ea typeface="微软雅黑" panose="020B0503020204020204" pitchFamily="34" charset="-122"/>
              </a:rPr>
            </a:br>
            <a:r>
              <a:rPr lang="zh-CN" altLang="en-US" sz="1800" smtClean="0">
                <a:latin typeface="微软雅黑" panose="020B0503020204020204" pitchFamily="34" charset="-122"/>
                <a:ea typeface="微软雅黑" panose="020B0503020204020204" pitchFamily="34" charset="-122"/>
              </a:rPr>
              <a:t>   二、所有的事都会比你预计的时间长；</a:t>
            </a:r>
            <a:br>
              <a:rPr lang="zh-CN" altLang="en-US" sz="1800" smtClean="0">
                <a:latin typeface="微软雅黑" panose="020B0503020204020204" pitchFamily="34" charset="-122"/>
                <a:ea typeface="微软雅黑" panose="020B0503020204020204" pitchFamily="34" charset="-122"/>
              </a:rPr>
            </a:br>
            <a:r>
              <a:rPr lang="zh-CN" altLang="en-US" sz="1800" smtClean="0">
                <a:latin typeface="微软雅黑" panose="020B0503020204020204" pitchFamily="34" charset="-122"/>
                <a:ea typeface="微软雅黑" panose="020B0503020204020204" pitchFamily="34" charset="-122"/>
              </a:rPr>
              <a:t>   三、会出错的事总会出错；</a:t>
            </a:r>
            <a:br>
              <a:rPr lang="zh-CN" altLang="en-US" sz="1800" smtClean="0">
                <a:latin typeface="微软雅黑" panose="020B0503020204020204" pitchFamily="34" charset="-122"/>
                <a:ea typeface="微软雅黑" panose="020B0503020204020204" pitchFamily="34" charset="-122"/>
              </a:rPr>
            </a:br>
            <a:r>
              <a:rPr lang="zh-CN" altLang="en-US" sz="1800" smtClean="0">
                <a:latin typeface="微软雅黑" panose="020B0503020204020204" pitchFamily="34" charset="-122"/>
                <a:ea typeface="微软雅黑" panose="020B0503020204020204" pitchFamily="34" charset="-122"/>
              </a:rPr>
              <a:t>   四、如果你担心某种情况发生，那么它就更有可能发生。</a:t>
            </a:r>
            <a:endParaRPr lang="en-US" altLang="zh-CN" sz="1800" smtClean="0">
              <a:latin typeface="微软雅黑" panose="020B0503020204020204" pitchFamily="34" charset="-122"/>
              <a:ea typeface="微软雅黑" panose="020B0503020204020204" pitchFamily="34" charset="-122"/>
            </a:endParaRPr>
          </a:p>
          <a:p>
            <a:pPr marL="0" indent="0">
              <a:lnSpc>
                <a:spcPts val="2590"/>
              </a:lnSpc>
              <a:buNone/>
              <a:defRPr/>
            </a:pPr>
            <a:r>
              <a:rPr lang="en-US" altLang="zh-CN" sz="1590" smtClean="0">
                <a:solidFill>
                  <a:srgbClr val="0000FF"/>
                </a:solidFill>
                <a:latin typeface="微软雅黑" panose="020B0503020204020204" pitchFamily="34" charset="-122"/>
                <a:ea typeface="微软雅黑" panose="020B0503020204020204" pitchFamily="34" charset="-122"/>
              </a:rPr>
              <a:t>   </a:t>
            </a:r>
            <a:r>
              <a:rPr lang="en-US" altLang="zh-CN" sz="1987" dirty="0">
                <a:solidFill>
                  <a:srgbClr val="0000FF"/>
                </a:solidFill>
                <a:latin typeface="微软雅黑" panose="020B0503020204020204" pitchFamily="34" charset="-122"/>
                <a:ea typeface="微软雅黑" panose="020B0503020204020204" pitchFamily="34" charset="-122"/>
              </a:rPr>
              <a:t>----</a:t>
            </a:r>
            <a:r>
              <a:rPr lang="zh-CN" altLang="en-US" sz="1987" dirty="0">
                <a:solidFill>
                  <a:srgbClr val="0000FF"/>
                </a:solidFill>
                <a:latin typeface="微软雅黑" panose="020B0503020204020204" pitchFamily="34" charset="-122"/>
                <a:ea typeface="微软雅黑" panose="020B0503020204020204" pitchFamily="34" charset="-122"/>
              </a:rPr>
              <a:t>安全工作就是在克服</a:t>
            </a:r>
            <a:r>
              <a:rPr lang="zh-CN" altLang="en-US" sz="1987" dirty="0">
                <a:solidFill>
                  <a:srgbClr val="FF0000"/>
                </a:solidFill>
                <a:latin typeface="微软雅黑" panose="020B0503020204020204" pitchFamily="34" charset="-122"/>
                <a:ea typeface="微软雅黑" panose="020B0503020204020204" pitchFamily="34" charset="-122"/>
              </a:rPr>
              <a:t>人性弱点</a:t>
            </a:r>
            <a:r>
              <a:rPr lang="zh-CN" altLang="en-US" sz="1987" dirty="0">
                <a:solidFill>
                  <a:srgbClr val="0000FF"/>
                </a:solidFill>
                <a:latin typeface="微软雅黑" panose="020B0503020204020204" pitchFamily="34" charset="-122"/>
                <a:ea typeface="微软雅黑" panose="020B0503020204020204" pitchFamily="34" charset="-122"/>
              </a:rPr>
              <a:t>过程中前行。</a:t>
            </a:r>
          </a:p>
        </p:txBody>
      </p:sp>
      <p:pic>
        <p:nvPicPr>
          <p:cNvPr id="274435" name="图片 5"/>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710532" y="1464206"/>
            <a:ext cx="2470026" cy="1725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内容占位符 2"/>
          <p:cNvSpPr>
            <a:spLocks noGrp="1"/>
          </p:cNvSpPr>
          <p:nvPr>
            <p:ph sz="half" idx="1"/>
          </p:nvPr>
        </p:nvSpPr>
        <p:spPr>
          <a:xfrm>
            <a:off x="1832025" y="3651660"/>
            <a:ext cx="4955866" cy="2868520"/>
          </a:xfr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a:lstStyle/>
          <a:p>
            <a:pPr marL="0" indent="0" algn="ctr">
              <a:lnSpc>
                <a:spcPts val="3188"/>
              </a:lnSpc>
              <a:buNone/>
              <a:defRPr/>
            </a:pPr>
            <a:r>
              <a:rPr lang="zh-CN" altLang="en-US" sz="2385" dirty="0">
                <a:solidFill>
                  <a:srgbClr val="C00000"/>
                </a:solidFill>
                <a:latin typeface="微软雅黑" panose="020B0503020204020204" pitchFamily="34" charset="-122"/>
                <a:ea typeface="微软雅黑" panose="020B0503020204020204" pitchFamily="34" charset="-122"/>
              </a:rPr>
              <a:t>杜绝形式主义</a:t>
            </a:r>
            <a:endParaRPr lang="en-US" altLang="zh-CN" sz="2385" dirty="0">
              <a:solidFill>
                <a:srgbClr val="C00000"/>
              </a:solidFill>
              <a:latin typeface="微软雅黑" panose="020B0503020204020204" pitchFamily="34" charset="-122"/>
              <a:ea typeface="微软雅黑" panose="020B0503020204020204" pitchFamily="34" charset="-122"/>
            </a:endParaRPr>
          </a:p>
          <a:p>
            <a:pPr marL="0" indent="0" algn="ctr">
              <a:lnSpc>
                <a:spcPts val="2590"/>
              </a:lnSpc>
              <a:buNone/>
              <a:defRPr/>
            </a:pPr>
            <a:r>
              <a:rPr lang="zh-CN" altLang="zh-CN" sz="1788" dirty="0">
                <a:latin typeface="微软雅黑" panose="020B0503020204020204" pitchFamily="34" charset="-122"/>
                <a:ea typeface="微软雅黑" panose="020B0503020204020204" pitchFamily="34" charset="-122"/>
              </a:rPr>
              <a:t>以</a:t>
            </a:r>
            <a:r>
              <a:rPr lang="zh-CN" altLang="zh-CN" sz="1788" dirty="0">
                <a:solidFill>
                  <a:srgbClr val="0000FF"/>
                </a:solidFill>
                <a:latin typeface="微软雅黑" panose="020B0503020204020204" pitchFamily="34" charset="-122"/>
                <a:ea typeface="微软雅黑" panose="020B0503020204020204" pitchFamily="34" charset="-122"/>
              </a:rPr>
              <a:t>口号</a:t>
            </a:r>
            <a:r>
              <a:rPr lang="zh-CN" altLang="zh-CN" sz="1788" dirty="0">
                <a:latin typeface="微软雅黑" panose="020B0503020204020204" pitchFamily="34" charset="-122"/>
                <a:ea typeface="微软雅黑" panose="020B0503020204020204" pitchFamily="34" charset="-122"/>
              </a:rPr>
              <a:t>替代重视，以</a:t>
            </a:r>
            <a:r>
              <a:rPr lang="zh-CN" altLang="zh-CN" sz="1788" dirty="0">
                <a:solidFill>
                  <a:srgbClr val="0000FF"/>
                </a:solidFill>
                <a:latin typeface="微软雅黑" panose="020B0503020204020204" pitchFamily="34" charset="-122"/>
                <a:ea typeface="微软雅黑" panose="020B0503020204020204" pitchFamily="34" charset="-122"/>
              </a:rPr>
              <a:t>标语</a:t>
            </a:r>
            <a:r>
              <a:rPr lang="zh-CN" altLang="zh-CN" sz="1788" dirty="0">
                <a:latin typeface="微软雅黑" panose="020B0503020204020204" pitchFamily="34" charset="-122"/>
                <a:ea typeface="微软雅黑" panose="020B0503020204020204" pitchFamily="34" charset="-122"/>
              </a:rPr>
              <a:t>替代宣贯，</a:t>
            </a:r>
          </a:p>
          <a:p>
            <a:pPr marL="0" indent="0" algn="ctr">
              <a:lnSpc>
                <a:spcPts val="2590"/>
              </a:lnSpc>
              <a:buNone/>
              <a:defRPr/>
            </a:pPr>
            <a:r>
              <a:rPr lang="zh-CN" altLang="zh-CN" sz="1788" dirty="0">
                <a:latin typeface="微软雅黑" panose="020B0503020204020204" pitchFamily="34" charset="-122"/>
                <a:ea typeface="微软雅黑" panose="020B0503020204020204" pitchFamily="34" charset="-122"/>
              </a:rPr>
              <a:t>以</a:t>
            </a:r>
            <a:r>
              <a:rPr lang="zh-CN" altLang="zh-CN" sz="1788" dirty="0">
                <a:solidFill>
                  <a:srgbClr val="0000FF"/>
                </a:solidFill>
                <a:latin typeface="微软雅黑" panose="020B0503020204020204" pitchFamily="34" charset="-122"/>
                <a:ea typeface="微软雅黑" panose="020B0503020204020204" pitchFamily="34" charset="-122"/>
              </a:rPr>
              <a:t>经验</a:t>
            </a:r>
            <a:r>
              <a:rPr lang="zh-CN" altLang="zh-CN" sz="1788" dirty="0">
                <a:latin typeface="微软雅黑" panose="020B0503020204020204" pitchFamily="34" charset="-122"/>
                <a:ea typeface="微软雅黑" panose="020B0503020204020204" pitchFamily="34" charset="-122"/>
              </a:rPr>
              <a:t>替代制度，以</a:t>
            </a:r>
            <a:r>
              <a:rPr lang="zh-CN" altLang="zh-CN" sz="1788" dirty="0">
                <a:solidFill>
                  <a:srgbClr val="0000FF"/>
                </a:solidFill>
                <a:latin typeface="微软雅黑" panose="020B0503020204020204" pitchFamily="34" charset="-122"/>
                <a:ea typeface="微软雅黑" panose="020B0503020204020204" pitchFamily="34" charset="-122"/>
              </a:rPr>
              <a:t>签字</a:t>
            </a:r>
            <a:r>
              <a:rPr lang="zh-CN" altLang="zh-CN" sz="1788" dirty="0">
                <a:latin typeface="微软雅黑" panose="020B0503020204020204" pitchFamily="34" charset="-122"/>
                <a:ea typeface="微软雅黑" panose="020B0503020204020204" pitchFamily="34" charset="-122"/>
              </a:rPr>
              <a:t>替代培训，</a:t>
            </a:r>
          </a:p>
          <a:p>
            <a:pPr marL="0" indent="0" algn="ctr">
              <a:lnSpc>
                <a:spcPts val="2590"/>
              </a:lnSpc>
              <a:buNone/>
              <a:defRPr/>
            </a:pPr>
            <a:r>
              <a:rPr lang="zh-CN" altLang="zh-CN" sz="1788" dirty="0">
                <a:latin typeface="微软雅黑" panose="020B0503020204020204" pitchFamily="34" charset="-122"/>
                <a:ea typeface="微软雅黑" panose="020B0503020204020204" pitchFamily="34" charset="-122"/>
              </a:rPr>
              <a:t>以</a:t>
            </a:r>
            <a:r>
              <a:rPr lang="zh-CN" altLang="zh-CN" sz="1788" dirty="0">
                <a:solidFill>
                  <a:srgbClr val="0000FF"/>
                </a:solidFill>
                <a:latin typeface="微软雅黑" panose="020B0503020204020204" pitchFamily="34" charset="-122"/>
                <a:ea typeface="微软雅黑" panose="020B0503020204020204" pitchFamily="34" charset="-122"/>
              </a:rPr>
              <a:t>文件</a:t>
            </a:r>
            <a:r>
              <a:rPr lang="zh-CN" altLang="zh-CN" sz="1788" dirty="0">
                <a:latin typeface="微软雅黑" panose="020B0503020204020204" pitchFamily="34" charset="-122"/>
                <a:ea typeface="微软雅黑" panose="020B0503020204020204" pitchFamily="34" charset="-122"/>
              </a:rPr>
              <a:t>替代整改，以</a:t>
            </a:r>
            <a:r>
              <a:rPr lang="zh-CN" altLang="zh-CN" sz="1788" dirty="0">
                <a:solidFill>
                  <a:srgbClr val="0000FF"/>
                </a:solidFill>
                <a:latin typeface="微软雅黑" panose="020B0503020204020204" pitchFamily="34" charset="-122"/>
                <a:ea typeface="微软雅黑" panose="020B0503020204020204" pitchFamily="34" charset="-122"/>
              </a:rPr>
              <a:t>会议</a:t>
            </a:r>
            <a:r>
              <a:rPr lang="zh-CN" altLang="zh-CN" sz="1788" dirty="0">
                <a:latin typeface="微软雅黑" panose="020B0503020204020204" pitchFamily="34" charset="-122"/>
                <a:ea typeface="微软雅黑" panose="020B0503020204020204" pitchFamily="34" charset="-122"/>
              </a:rPr>
              <a:t>替代落实，</a:t>
            </a:r>
          </a:p>
          <a:p>
            <a:pPr marL="0" indent="0" algn="ctr">
              <a:lnSpc>
                <a:spcPts val="2590"/>
              </a:lnSpc>
              <a:buNone/>
              <a:defRPr/>
            </a:pPr>
            <a:r>
              <a:rPr lang="zh-CN" altLang="zh-CN" sz="1788" dirty="0">
                <a:latin typeface="微软雅黑" panose="020B0503020204020204" pitchFamily="34" charset="-122"/>
                <a:ea typeface="微软雅黑" panose="020B0503020204020204" pitchFamily="34" charset="-122"/>
              </a:rPr>
              <a:t>以</a:t>
            </a:r>
            <a:r>
              <a:rPr lang="zh-CN" altLang="zh-CN" sz="1788" dirty="0">
                <a:solidFill>
                  <a:srgbClr val="0000FF"/>
                </a:solidFill>
                <a:latin typeface="微软雅黑" panose="020B0503020204020204" pitchFamily="34" charset="-122"/>
                <a:ea typeface="微软雅黑" panose="020B0503020204020204" pitchFamily="34" charset="-122"/>
              </a:rPr>
              <a:t>外行</a:t>
            </a:r>
            <a:r>
              <a:rPr lang="zh-CN" altLang="zh-CN" sz="1788" dirty="0">
                <a:latin typeface="微软雅黑" panose="020B0503020204020204" pitchFamily="34" charset="-122"/>
                <a:ea typeface="微软雅黑" panose="020B0503020204020204" pitchFamily="34" charset="-122"/>
              </a:rPr>
              <a:t>替代内行，以</a:t>
            </a:r>
            <a:r>
              <a:rPr lang="zh-CN" altLang="zh-CN" sz="1788" dirty="0">
                <a:solidFill>
                  <a:srgbClr val="0000FF"/>
                </a:solidFill>
                <a:latin typeface="微软雅黑" panose="020B0503020204020204" pitchFamily="34" charset="-122"/>
                <a:ea typeface="微软雅黑" panose="020B0503020204020204" pitchFamily="34" charset="-122"/>
              </a:rPr>
              <a:t>汇报</a:t>
            </a:r>
            <a:r>
              <a:rPr lang="zh-CN" altLang="zh-CN" sz="1788" dirty="0">
                <a:latin typeface="微软雅黑" panose="020B0503020204020204" pitchFamily="34" charset="-122"/>
                <a:ea typeface="微软雅黑" panose="020B0503020204020204" pitchFamily="34" charset="-122"/>
              </a:rPr>
              <a:t>替代检查，</a:t>
            </a:r>
          </a:p>
          <a:p>
            <a:pPr marL="0" indent="0" algn="ctr">
              <a:lnSpc>
                <a:spcPts val="2590"/>
              </a:lnSpc>
              <a:buNone/>
              <a:defRPr/>
            </a:pPr>
            <a:r>
              <a:rPr lang="zh-CN" altLang="zh-CN" sz="1788" dirty="0">
                <a:latin typeface="微软雅黑" panose="020B0503020204020204" pitchFamily="34" charset="-122"/>
                <a:ea typeface="微软雅黑" panose="020B0503020204020204" pitchFamily="34" charset="-122"/>
              </a:rPr>
              <a:t>以</a:t>
            </a:r>
            <a:r>
              <a:rPr lang="zh-CN" altLang="zh-CN" sz="1788" dirty="0">
                <a:solidFill>
                  <a:srgbClr val="0000FF"/>
                </a:solidFill>
                <a:latin typeface="微软雅黑" panose="020B0503020204020204" pitchFamily="34" charset="-122"/>
                <a:ea typeface="微软雅黑" panose="020B0503020204020204" pitchFamily="34" charset="-122"/>
              </a:rPr>
              <a:t>台账</a:t>
            </a:r>
            <a:r>
              <a:rPr lang="zh-CN" altLang="zh-CN" sz="1788" dirty="0">
                <a:latin typeface="微软雅黑" panose="020B0503020204020204" pitchFamily="34" charset="-122"/>
                <a:ea typeface="微软雅黑" panose="020B0503020204020204" pitchFamily="34" charset="-122"/>
              </a:rPr>
              <a:t>替代现场，以</a:t>
            </a:r>
            <a:r>
              <a:rPr lang="zh-CN" altLang="zh-CN" sz="1788" dirty="0">
                <a:solidFill>
                  <a:srgbClr val="0000FF"/>
                </a:solidFill>
                <a:latin typeface="微软雅黑" panose="020B0503020204020204" pitchFamily="34" charset="-122"/>
                <a:ea typeface="微软雅黑" panose="020B0503020204020204" pitchFamily="34" charset="-122"/>
              </a:rPr>
              <a:t>罚款</a:t>
            </a:r>
            <a:r>
              <a:rPr lang="zh-CN" altLang="zh-CN" sz="1788" dirty="0">
                <a:latin typeface="微软雅黑" panose="020B0503020204020204" pitchFamily="34" charset="-122"/>
                <a:ea typeface="微软雅黑" panose="020B0503020204020204" pitchFamily="34" charset="-122"/>
              </a:rPr>
              <a:t>替代追责</a:t>
            </a:r>
            <a:r>
              <a:rPr lang="zh-CN" altLang="zh-CN" sz="1987" dirty="0">
                <a:latin typeface="微软雅黑" panose="020B0503020204020204" pitchFamily="34" charset="-122"/>
                <a:ea typeface="微软雅黑" panose="020B0503020204020204" pitchFamily="34" charset="-122"/>
              </a:rPr>
              <a:t>。</a:t>
            </a:r>
          </a:p>
          <a:p>
            <a:pPr marL="0" indent="0" algn="ctr">
              <a:lnSpc>
                <a:spcPts val="2981"/>
              </a:lnSpc>
              <a:buNone/>
              <a:defRPr/>
            </a:pPr>
            <a:endParaRPr lang="zh-CN" altLang="en-US" sz="2385" dirty="0">
              <a:solidFill>
                <a:srgbClr val="0000FF"/>
              </a:solidFill>
              <a:latin typeface="微软雅黑" panose="020B0503020204020204" pitchFamily="34" charset="-122"/>
              <a:ea typeface="微软雅黑" panose="020B0503020204020204" pitchFamily="34" charset="-122"/>
            </a:endParaRPr>
          </a:p>
        </p:txBody>
      </p:sp>
      <p:sp>
        <p:nvSpPr>
          <p:cNvPr id="5" name="内容占位符 2"/>
          <p:cNvSpPr>
            <a:spLocks noGrp="1"/>
          </p:cNvSpPr>
          <p:nvPr>
            <p:ph sz="half" idx="1"/>
          </p:nvPr>
        </p:nvSpPr>
        <p:spPr>
          <a:xfrm>
            <a:off x="7014015" y="3651660"/>
            <a:ext cx="3329772" cy="2868520"/>
          </a:xfr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a:lstStyle/>
          <a:p>
            <a:pPr marL="0" indent="0" algn="ctr">
              <a:lnSpc>
                <a:spcPts val="6973"/>
              </a:lnSpc>
              <a:buNone/>
              <a:defRPr/>
            </a:pPr>
            <a:r>
              <a:rPr lang="zh-CN" altLang="en-US" sz="3188" b="1" dirty="0">
                <a:solidFill>
                  <a:srgbClr val="1D2B62"/>
                </a:solidFill>
                <a:latin typeface="微软雅黑" panose="020B0503020204020204" pitchFamily="34" charset="-122"/>
                <a:ea typeface="微软雅黑" panose="020B0503020204020204" pitchFamily="34" charset="-122"/>
              </a:rPr>
              <a:t>专 业 安 全</a:t>
            </a:r>
            <a:endParaRPr lang="en-US" altLang="zh-CN" sz="3188" b="1" dirty="0">
              <a:solidFill>
                <a:srgbClr val="1D2B62"/>
              </a:solidFill>
              <a:latin typeface="微软雅黑" panose="020B0503020204020204" pitchFamily="34" charset="-122"/>
              <a:ea typeface="微软雅黑" panose="020B0503020204020204" pitchFamily="34" charset="-122"/>
            </a:endParaRPr>
          </a:p>
          <a:p>
            <a:pPr marL="0" indent="0" algn="ctr">
              <a:lnSpc>
                <a:spcPts val="4981"/>
              </a:lnSpc>
              <a:buNone/>
              <a:defRPr/>
            </a:pPr>
            <a:r>
              <a:rPr lang="zh-CN" altLang="en-US" sz="3188" b="1" dirty="0">
                <a:solidFill>
                  <a:srgbClr val="1D2B62"/>
                </a:solidFill>
                <a:latin typeface="微软雅黑" panose="020B0503020204020204" pitchFamily="34" charset="-122"/>
                <a:ea typeface="微软雅黑" panose="020B0503020204020204" pitchFamily="34" charset="-122"/>
              </a:rPr>
              <a:t>业 务 </a:t>
            </a:r>
            <a:r>
              <a:rPr lang="zh-CN" altLang="en-US" sz="3188" b="1">
                <a:solidFill>
                  <a:srgbClr val="1D2B62"/>
                </a:solidFill>
                <a:latin typeface="微软雅黑" panose="020B0503020204020204" pitchFamily="34" charset="-122"/>
                <a:ea typeface="微软雅黑" panose="020B0503020204020204" pitchFamily="34" charset="-122"/>
              </a:rPr>
              <a:t>保 </a:t>
            </a:r>
            <a:r>
              <a:rPr lang="zh-CN" altLang="en-US" sz="3188" b="1" smtClean="0">
                <a:solidFill>
                  <a:srgbClr val="1D2B62"/>
                </a:solidFill>
                <a:latin typeface="微软雅黑" panose="020B0503020204020204" pitchFamily="34" charset="-122"/>
                <a:ea typeface="微软雅黑" panose="020B0503020204020204" pitchFamily="34" charset="-122"/>
              </a:rPr>
              <a:t>安</a:t>
            </a:r>
            <a:endParaRPr lang="en-US" altLang="zh-CN" sz="3188" b="1" dirty="0">
              <a:solidFill>
                <a:srgbClr val="1D2B62"/>
              </a:solidFill>
              <a:latin typeface="微软雅黑" panose="020B0503020204020204" pitchFamily="34" charset="-122"/>
              <a:ea typeface="微软雅黑" panose="020B0503020204020204" pitchFamily="34" charset="-122"/>
            </a:endParaRPr>
          </a:p>
          <a:p>
            <a:pPr marL="0" indent="0" algn="ctr">
              <a:lnSpc>
                <a:spcPts val="4981"/>
              </a:lnSpc>
              <a:buNone/>
              <a:defRPr/>
            </a:pPr>
            <a:r>
              <a:rPr lang="zh-CN" altLang="en-US" sz="3188" b="1" dirty="0">
                <a:solidFill>
                  <a:srgbClr val="1D2B62"/>
                </a:solidFill>
                <a:latin typeface="微软雅黑" panose="020B0503020204020204" pitchFamily="34" charset="-122"/>
                <a:ea typeface="微软雅黑" panose="020B0503020204020204" pitchFamily="34" charset="-122"/>
              </a:rPr>
              <a:t>科 </a:t>
            </a:r>
            <a:r>
              <a:rPr lang="zh-CN" altLang="en-US" sz="3188" b="1">
                <a:solidFill>
                  <a:srgbClr val="1D2B62"/>
                </a:solidFill>
                <a:latin typeface="微软雅黑" panose="020B0503020204020204" pitchFamily="34" charset="-122"/>
                <a:ea typeface="微软雅黑" panose="020B0503020204020204" pitchFamily="34" charset="-122"/>
              </a:rPr>
              <a:t>技 </a:t>
            </a:r>
            <a:r>
              <a:rPr lang="zh-CN" altLang="en-US" sz="3188" b="1">
                <a:solidFill>
                  <a:srgbClr val="1D2B62"/>
                </a:solidFill>
                <a:latin typeface="微软雅黑" panose="020B0503020204020204" pitchFamily="34" charset="-122"/>
                <a:ea typeface="微软雅黑" panose="020B0503020204020204" pitchFamily="34" charset="-122"/>
              </a:rPr>
              <a:t>创</a:t>
            </a:r>
            <a:r>
              <a:rPr lang="zh-CN" altLang="en-US" sz="3188" b="1" smtClean="0">
                <a:solidFill>
                  <a:srgbClr val="1D2B62"/>
                </a:solidFill>
                <a:latin typeface="微软雅黑" panose="020B0503020204020204" pitchFamily="34" charset="-122"/>
                <a:ea typeface="微软雅黑" panose="020B0503020204020204" pitchFamily="34" charset="-122"/>
              </a:rPr>
              <a:t> </a:t>
            </a:r>
            <a:r>
              <a:rPr lang="zh-CN" altLang="en-US" sz="3188" b="1" dirty="0">
                <a:solidFill>
                  <a:srgbClr val="1D2B62"/>
                </a:solidFill>
                <a:latin typeface="微软雅黑" panose="020B0503020204020204" pitchFamily="34" charset="-122"/>
                <a:ea typeface="微软雅黑" panose="020B0503020204020204" pitchFamily="34" charset="-122"/>
              </a:rPr>
              <a:t>安</a:t>
            </a:r>
          </a:p>
        </p:txBody>
      </p:sp>
      <p:grpSp>
        <p:nvGrpSpPr>
          <p:cNvPr id="6" name="组合 5"/>
          <p:cNvGrpSpPr/>
          <p:nvPr/>
        </p:nvGrpSpPr>
        <p:grpSpPr>
          <a:xfrm>
            <a:off x="715191" y="754697"/>
            <a:ext cx="730836" cy="1419018"/>
            <a:chOff x="1374889" y="0"/>
            <a:chExt cx="1169996" cy="649998"/>
          </a:xfrm>
          <a:solidFill>
            <a:srgbClr val="1D2B62"/>
          </a:solidFill>
          <a:scene3d>
            <a:camera prst="orthographicFront">
              <a:rot lat="0" lon="0" rev="0"/>
            </a:camera>
            <a:lightRig rig="contrasting" dir="t">
              <a:rot lat="0" lon="0" rev="1500000"/>
            </a:lightRig>
          </a:scene3d>
        </p:grpSpPr>
        <p:sp>
          <p:nvSpPr>
            <p:cNvPr id="7" name="圆角矩形 6"/>
            <p:cNvSpPr/>
            <p:nvPr/>
          </p:nvSpPr>
          <p:spPr>
            <a:xfrm>
              <a:off x="1374889" y="0"/>
              <a:ext cx="1169996" cy="649998"/>
            </a:xfrm>
            <a:prstGeom prst="roundRect">
              <a:avLst>
                <a:gd name="adj" fmla="val 10000"/>
              </a:avLst>
            </a:prstGeom>
            <a:grpFill/>
            <a:ln>
              <a:noFill/>
            </a:ln>
            <a:effectLst>
              <a:outerShdw blurRad="149987" dist="250190" dir="8460000" algn="ctr">
                <a:srgbClr val="000000">
                  <a:alpha val="28000"/>
                </a:srgbClr>
              </a:outerShdw>
            </a:effectLst>
            <a:sp3d prstMaterial="metal">
              <a:bevelT w="88900" h="88900"/>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8" name="圆角矩形 4"/>
            <p:cNvSpPr/>
            <p:nvPr/>
          </p:nvSpPr>
          <p:spPr>
            <a:xfrm>
              <a:off x="1404432" y="31461"/>
              <a:ext cx="1121413" cy="599499"/>
            </a:xfrm>
            <a:prstGeom prst="rect">
              <a:avLst/>
            </a:prstGeom>
            <a:grpFill/>
            <a:ln>
              <a:noFill/>
            </a:ln>
            <a:effectLst>
              <a:outerShdw blurRad="149987" dist="250190" dir="8460000" algn="ctr">
                <a:srgbClr val="000000">
                  <a:alpha val="28000"/>
                </a:srgbClr>
              </a:outerShdw>
            </a:effectLst>
            <a:sp3d prstMaterial="metal">
              <a:bevelT w="88900" h="88900"/>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zh-CN" altLang="en-US" sz="2600" b="1" kern="1200" dirty="0" smtClean="0">
                  <a:solidFill>
                    <a:schemeClr val="bg1"/>
                  </a:solidFill>
                  <a:latin typeface="微软雅黑" panose="020B0503020204020204" pitchFamily="34" charset="-122"/>
                  <a:ea typeface="微软雅黑" panose="020B0503020204020204" pitchFamily="34" charset="-122"/>
                </a:rPr>
                <a:t>结束语</a:t>
              </a:r>
              <a:endParaRPr lang="zh-CN" altLang="en-US" sz="2600" b="1" kern="1200" dirty="0">
                <a:solidFill>
                  <a:schemeClr val="bg1"/>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4066265061"/>
      </p:ext>
    </p:extLst>
  </p:cSld>
  <p:clrMapOvr>
    <a:masterClrMapping/>
  </p:clrMapOvr>
  <p:transition spd="slow"/>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2598346" y="696378"/>
            <a:ext cx="2842788" cy="2592288"/>
          </a:xfrm>
          <a:solidFill>
            <a:srgbClr val="92D050"/>
          </a:solidFill>
          <a:ln>
            <a:noFill/>
          </a:ln>
          <a:effectLst/>
        </p:spPr>
        <p:txBody>
          <a:bodyPr>
            <a:normAutofit/>
            <a:scene3d>
              <a:camera prst="orthographicFront"/>
              <a:lightRig rig="soft" dir="t">
                <a:rot lat="0" lon="0" rev="15600000"/>
              </a:lightRig>
            </a:scene3d>
            <a:sp3d extrusionH="57150" prstMaterial="softEdge">
              <a:bevelT w="25400" h="38100"/>
            </a:sp3d>
          </a:bodyPr>
          <a:lstStyle/>
          <a:p>
            <a:pPr marL="0" indent="0" algn="ctr">
              <a:lnSpc>
                <a:spcPts val="4200"/>
              </a:lnSpc>
              <a:buNone/>
            </a:pPr>
            <a:r>
              <a:rPr lang="zh-CN" altLang="en-US" b="1" dirty="0">
                <a:solidFill>
                  <a:srgbClr val="1D2B62"/>
                </a:solidFill>
                <a:latin typeface="微软雅黑" panose="020B0503020204020204" pitchFamily="34" charset="-122"/>
                <a:ea typeface="微软雅黑" panose="020B0503020204020204" pitchFamily="34" charset="-122"/>
              </a:rPr>
              <a:t>敬 畏 生 命，</a:t>
            </a:r>
            <a:endParaRPr lang="en-US" altLang="zh-CN" b="1" dirty="0">
              <a:solidFill>
                <a:srgbClr val="1D2B62"/>
              </a:solidFill>
              <a:latin typeface="微软雅黑" panose="020B0503020204020204" pitchFamily="34" charset="-122"/>
              <a:ea typeface="微软雅黑" panose="020B0503020204020204" pitchFamily="34" charset="-122"/>
            </a:endParaRPr>
          </a:p>
          <a:p>
            <a:pPr marL="0" indent="0" algn="ctr">
              <a:lnSpc>
                <a:spcPts val="3750"/>
              </a:lnSpc>
              <a:buNone/>
            </a:pPr>
            <a:r>
              <a:rPr lang="zh-CN" altLang="en-US" b="1" dirty="0">
                <a:solidFill>
                  <a:srgbClr val="1D2B62"/>
                </a:solidFill>
                <a:latin typeface="微软雅黑" panose="020B0503020204020204" pitchFamily="34" charset="-122"/>
                <a:ea typeface="微软雅黑" panose="020B0503020204020204" pitchFamily="34" charset="-122"/>
              </a:rPr>
              <a:t>敬 畏 科 学</a:t>
            </a:r>
            <a:r>
              <a:rPr lang="zh-CN" altLang="en-US" b="1" dirty="0" smtClean="0">
                <a:solidFill>
                  <a:srgbClr val="1D2B62"/>
                </a:solidFill>
                <a:latin typeface="微软雅黑" panose="020B0503020204020204" pitchFamily="34" charset="-122"/>
                <a:ea typeface="微软雅黑" panose="020B0503020204020204" pitchFamily="34" charset="-122"/>
              </a:rPr>
              <a:t>，</a:t>
            </a:r>
            <a:endParaRPr lang="en-US" altLang="zh-CN" b="1" dirty="0" smtClean="0">
              <a:solidFill>
                <a:srgbClr val="1D2B62"/>
              </a:solidFill>
              <a:latin typeface="微软雅黑" panose="020B0503020204020204" pitchFamily="34" charset="-122"/>
              <a:ea typeface="微软雅黑" panose="020B0503020204020204" pitchFamily="34" charset="-122"/>
            </a:endParaRPr>
          </a:p>
          <a:p>
            <a:pPr marL="0" indent="0" algn="ctr">
              <a:lnSpc>
                <a:spcPts val="3750"/>
              </a:lnSpc>
              <a:buNone/>
            </a:pPr>
            <a:r>
              <a:rPr lang="zh-CN" altLang="en-US" b="1" dirty="0" smtClean="0">
                <a:solidFill>
                  <a:srgbClr val="1D2B62"/>
                </a:solidFill>
                <a:latin typeface="微软雅黑" panose="020B0503020204020204" pitchFamily="34" charset="-122"/>
                <a:ea typeface="微软雅黑" panose="020B0503020204020204" pitchFamily="34" charset="-122"/>
              </a:rPr>
              <a:t>敬 畏 自 </a:t>
            </a:r>
            <a:r>
              <a:rPr lang="zh-CN" altLang="en-US" b="1" smtClean="0">
                <a:solidFill>
                  <a:srgbClr val="1D2B62"/>
                </a:solidFill>
                <a:latin typeface="微软雅黑" panose="020B0503020204020204" pitchFamily="34" charset="-122"/>
                <a:ea typeface="微软雅黑" panose="020B0503020204020204" pitchFamily="34" charset="-122"/>
              </a:rPr>
              <a:t>然，</a:t>
            </a:r>
            <a:endParaRPr lang="en-US" altLang="zh-CN" b="1" dirty="0" smtClean="0">
              <a:solidFill>
                <a:srgbClr val="1D2B62"/>
              </a:solidFill>
              <a:latin typeface="微软雅黑" panose="020B0503020204020204" pitchFamily="34" charset="-122"/>
              <a:ea typeface="微软雅黑" panose="020B0503020204020204" pitchFamily="34" charset="-122"/>
            </a:endParaRPr>
          </a:p>
          <a:p>
            <a:pPr marL="0" indent="0" algn="ctr">
              <a:lnSpc>
                <a:spcPts val="3750"/>
              </a:lnSpc>
              <a:buNone/>
            </a:pPr>
            <a:r>
              <a:rPr lang="zh-CN" altLang="en-US" b="1" smtClean="0">
                <a:solidFill>
                  <a:srgbClr val="1D2B62"/>
                </a:solidFill>
                <a:latin typeface="微软雅黑" panose="020B0503020204020204" pitchFamily="34" charset="-122"/>
                <a:ea typeface="微软雅黑" panose="020B0503020204020204" pitchFamily="34" charset="-122"/>
              </a:rPr>
              <a:t>敬 </a:t>
            </a:r>
            <a:r>
              <a:rPr lang="zh-CN" altLang="en-US" b="1" dirty="0">
                <a:solidFill>
                  <a:srgbClr val="1D2B62"/>
                </a:solidFill>
                <a:latin typeface="微软雅黑" panose="020B0503020204020204" pitchFamily="34" charset="-122"/>
                <a:ea typeface="微软雅黑" panose="020B0503020204020204" pitchFamily="34" charset="-122"/>
              </a:rPr>
              <a:t>畏 </a:t>
            </a:r>
            <a:r>
              <a:rPr lang="zh-CN" altLang="en-US" b="1">
                <a:solidFill>
                  <a:srgbClr val="1D2B62"/>
                </a:solidFill>
                <a:latin typeface="微软雅黑" panose="020B0503020204020204" pitchFamily="34" charset="-122"/>
                <a:ea typeface="微软雅黑" panose="020B0503020204020204" pitchFamily="34" charset="-122"/>
              </a:rPr>
              <a:t>规 </a:t>
            </a:r>
            <a:r>
              <a:rPr lang="zh-CN" altLang="en-US" b="1" smtClean="0">
                <a:solidFill>
                  <a:srgbClr val="1D2B62"/>
                </a:solidFill>
                <a:latin typeface="微软雅黑" panose="020B0503020204020204" pitchFamily="34" charset="-122"/>
                <a:ea typeface="微软雅黑" panose="020B0503020204020204" pitchFamily="34" charset="-122"/>
              </a:rPr>
              <a:t>则</a:t>
            </a:r>
            <a:r>
              <a:rPr lang="zh-CN" altLang="en-US" sz="2400" b="1" smtClean="0">
                <a:solidFill>
                  <a:srgbClr val="1D2B62"/>
                </a:solidFill>
                <a:latin typeface="微软雅黑" panose="020B0503020204020204" pitchFamily="34" charset="-122"/>
                <a:ea typeface="微软雅黑" panose="020B0503020204020204" pitchFamily="34" charset="-122"/>
              </a:rPr>
              <a:t>。</a:t>
            </a:r>
            <a:endParaRPr lang="zh-CN" altLang="en-US" sz="2400" b="1" dirty="0">
              <a:solidFill>
                <a:srgbClr val="1D2B62"/>
              </a:solidFill>
              <a:latin typeface="微软雅黑" panose="020B0503020204020204" pitchFamily="34" charset="-122"/>
              <a:ea typeface="微软雅黑" panose="020B0503020204020204" pitchFamily="34" charset="-122"/>
            </a:endParaRPr>
          </a:p>
        </p:txBody>
      </p:sp>
      <p:pic>
        <p:nvPicPr>
          <p:cNvPr id="5" name="内容占位符 1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bwMode="auto">
          <a:xfrm>
            <a:off x="6515224" y="696378"/>
            <a:ext cx="4104456" cy="2448273"/>
          </a:xfrm>
          <a:prstGeom prst="rect">
            <a:avLst/>
          </a:prstGeom>
          <a:solidFill>
            <a:srgbClr val="FAFA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内容占位符 2"/>
          <p:cNvSpPr txBox="1"/>
          <p:nvPr/>
        </p:nvSpPr>
        <p:spPr>
          <a:xfrm>
            <a:off x="6515224" y="4599600"/>
            <a:ext cx="4104456" cy="1615078"/>
          </a:xfrm>
          <a:prstGeom prst="rect">
            <a:avLst/>
          </a:prstGeom>
          <a:solidFill>
            <a:srgbClr val="1D2B62"/>
          </a:solidFill>
        </p:spPr>
        <p:txBody>
          <a:bodyPr>
            <a:noAutofit/>
          </a:bodyPr>
          <a:lstStyle>
            <a:lvl1pPr marL="257175" indent="-257175" algn="l" defTabSz="0" rtl="0" eaLnBrk="0" fontAlgn="base" hangingPunct="0">
              <a:spcBef>
                <a:spcPct val="20000"/>
              </a:spcBef>
              <a:spcAft>
                <a:spcPct val="0"/>
              </a:spcAft>
              <a:buFont typeface="Arial" panose="020B0604020202020204" pitchFamily="34" charset="0"/>
              <a:buChar char="•"/>
              <a:defRPr sz="2100">
                <a:solidFill>
                  <a:schemeClr val="tx1"/>
                </a:solidFill>
                <a:latin typeface="+mn-lt"/>
                <a:ea typeface="+mn-ea"/>
                <a:cs typeface="+mn-cs"/>
                <a:sym typeface="Arial" panose="020B0604020202020204" pitchFamily="34" charset="0"/>
              </a:defRPr>
            </a:lvl1pPr>
            <a:lvl2pPr marL="557530" indent="-21463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Arial" panose="020B0604020202020204" pitchFamily="34" charset="0"/>
              </a:defRPr>
            </a:lvl2pPr>
            <a:lvl3pPr marL="857250" indent="-171450" algn="l" defTabSz="0" rtl="0" eaLnBrk="0" fontAlgn="base" hangingPunct="0">
              <a:spcBef>
                <a:spcPct val="20000"/>
              </a:spcBef>
              <a:spcAft>
                <a:spcPct val="0"/>
              </a:spcAft>
              <a:buFont typeface="Arial" panose="020B0604020202020204" pitchFamily="34" charset="0"/>
              <a:buChar char="•"/>
              <a:defRPr sz="1500">
                <a:solidFill>
                  <a:schemeClr val="tx1"/>
                </a:solidFill>
                <a:latin typeface="+mn-lt"/>
                <a:ea typeface="+mn-ea"/>
                <a:sym typeface="Arial" panose="020B0604020202020204" pitchFamily="34" charset="0"/>
              </a:defRPr>
            </a:lvl3pPr>
            <a:lvl4pPr marL="1200150" indent="-171450" algn="l" defTabSz="0" rtl="0" eaLnBrk="0" fontAlgn="base" hangingPunct="0">
              <a:spcBef>
                <a:spcPct val="20000"/>
              </a:spcBef>
              <a:spcAft>
                <a:spcPct val="0"/>
              </a:spcAft>
              <a:buFont typeface="Arial" panose="020B0604020202020204" pitchFamily="34" charset="0"/>
              <a:buChar char="–"/>
              <a:defRPr sz="1350">
                <a:solidFill>
                  <a:schemeClr val="tx1"/>
                </a:solidFill>
                <a:latin typeface="+mn-lt"/>
                <a:ea typeface="+mn-ea"/>
                <a:sym typeface="Arial" panose="020B0604020202020204" pitchFamily="34" charset="0"/>
              </a:defRPr>
            </a:lvl4pPr>
            <a:lvl5pPr marL="1543050" indent="-171450" algn="l" defTabSz="0" rtl="0" eaLnBrk="0" fontAlgn="base" hangingPunct="0">
              <a:spcBef>
                <a:spcPct val="20000"/>
              </a:spcBef>
              <a:spcAft>
                <a:spcPct val="0"/>
              </a:spcAft>
              <a:buFont typeface="Arial" panose="020B0604020202020204" pitchFamily="34" charset="0"/>
              <a:buChar char="»"/>
              <a:defRPr sz="1350">
                <a:solidFill>
                  <a:schemeClr val="tx1"/>
                </a:solidFill>
                <a:latin typeface="+mn-lt"/>
                <a:ea typeface="+mn-ea"/>
                <a:sym typeface="Arial" panose="020B0604020202020204" pitchFamily="34" charset="0"/>
              </a:defRPr>
            </a:lvl5pPr>
            <a:lvl6pPr marL="1885950" indent="-171450" algn="l" defTabSz="0" rtl="0" eaLnBrk="0" fontAlgn="base" hangingPunct="0">
              <a:spcBef>
                <a:spcPct val="20000"/>
              </a:spcBef>
              <a:spcAft>
                <a:spcPct val="0"/>
              </a:spcAft>
              <a:buFont typeface="Arial" panose="020B0604020202020204" pitchFamily="34" charset="0"/>
              <a:buChar char="»"/>
              <a:defRPr sz="1350">
                <a:solidFill>
                  <a:schemeClr val="tx1"/>
                </a:solidFill>
                <a:latin typeface="+mn-lt"/>
                <a:ea typeface="+mn-ea"/>
                <a:sym typeface="Arial" panose="020B0604020202020204" pitchFamily="34" charset="0"/>
              </a:defRPr>
            </a:lvl6pPr>
            <a:lvl7pPr marL="2228850" indent="-171450" algn="l" defTabSz="0" rtl="0" eaLnBrk="0" fontAlgn="base" hangingPunct="0">
              <a:spcBef>
                <a:spcPct val="20000"/>
              </a:spcBef>
              <a:spcAft>
                <a:spcPct val="0"/>
              </a:spcAft>
              <a:buFont typeface="Arial" panose="020B0604020202020204" pitchFamily="34" charset="0"/>
              <a:buChar char="»"/>
              <a:defRPr sz="1350">
                <a:solidFill>
                  <a:schemeClr val="tx1"/>
                </a:solidFill>
                <a:latin typeface="+mn-lt"/>
                <a:ea typeface="+mn-ea"/>
                <a:sym typeface="Arial" panose="020B0604020202020204" pitchFamily="34" charset="0"/>
              </a:defRPr>
            </a:lvl7pPr>
            <a:lvl8pPr marL="2571750" indent="-171450" algn="l" defTabSz="0" rtl="0" eaLnBrk="0" fontAlgn="base" hangingPunct="0">
              <a:spcBef>
                <a:spcPct val="20000"/>
              </a:spcBef>
              <a:spcAft>
                <a:spcPct val="0"/>
              </a:spcAft>
              <a:buFont typeface="Arial" panose="020B0604020202020204" pitchFamily="34" charset="0"/>
              <a:buChar char="»"/>
              <a:defRPr sz="1350">
                <a:solidFill>
                  <a:schemeClr val="tx1"/>
                </a:solidFill>
                <a:latin typeface="+mn-lt"/>
                <a:ea typeface="+mn-ea"/>
                <a:sym typeface="Arial" panose="020B0604020202020204" pitchFamily="34" charset="0"/>
              </a:defRPr>
            </a:lvl8pPr>
            <a:lvl9pPr marL="2914650" indent="-171450" algn="l" defTabSz="0" rtl="0" eaLnBrk="0" fontAlgn="base" hangingPunct="0">
              <a:spcBef>
                <a:spcPct val="20000"/>
              </a:spcBef>
              <a:spcAft>
                <a:spcPct val="0"/>
              </a:spcAft>
              <a:buFont typeface="Arial" panose="020B0604020202020204" pitchFamily="34" charset="0"/>
              <a:buChar char="»"/>
              <a:defRPr sz="1350">
                <a:solidFill>
                  <a:schemeClr val="tx1"/>
                </a:solidFill>
                <a:latin typeface="+mn-lt"/>
                <a:ea typeface="+mn-ea"/>
                <a:sym typeface="Arial" panose="020B0604020202020204" pitchFamily="34" charset="0"/>
              </a:defRPr>
            </a:lvl9pPr>
          </a:lstStyle>
          <a:p>
            <a:pPr marL="0" indent="0">
              <a:lnSpc>
                <a:spcPts val="3600"/>
              </a:lnSpc>
              <a:buNone/>
            </a:pPr>
            <a:r>
              <a:rPr lang="zh-CN" altLang="en-US" sz="2000" b="1" kern="0" dirty="0" smtClean="0">
                <a:solidFill>
                  <a:schemeClr val="bg1"/>
                </a:solidFill>
                <a:latin typeface="微软雅黑" panose="020B0503020204020204" pitchFamily="34" charset="-122"/>
                <a:ea typeface="微软雅黑" panose="020B0503020204020204" pitchFamily="34" charset="-122"/>
              </a:rPr>
              <a:t>安全</a:t>
            </a:r>
            <a:r>
              <a:rPr lang="zh-CN" altLang="en-US" sz="2000" b="1" kern="0" dirty="0">
                <a:solidFill>
                  <a:schemeClr val="bg1"/>
                </a:solidFill>
                <a:latin typeface="微软雅黑" panose="020B0503020204020204" pitchFamily="34" charset="-122"/>
                <a:ea typeface="微软雅黑" panose="020B0503020204020204" pitchFamily="34" charset="-122"/>
              </a:rPr>
              <a:t>发展</a:t>
            </a:r>
            <a:r>
              <a:rPr lang="zh-CN" altLang="en-US" sz="2000" b="1" kern="0" dirty="0" smtClean="0">
                <a:solidFill>
                  <a:schemeClr val="bg1"/>
                </a:solidFill>
                <a:latin typeface="微软雅黑" panose="020B0503020204020204" pitchFamily="34" charset="-122"/>
                <a:ea typeface="微软雅黑" panose="020B0503020204020204" pitchFamily="34" charset="-122"/>
              </a:rPr>
              <a:t>没有</a:t>
            </a:r>
            <a:r>
              <a:rPr lang="zh-CN" altLang="en-US" sz="2000" b="1" kern="0" dirty="0">
                <a:solidFill>
                  <a:schemeClr val="bg1"/>
                </a:solidFill>
                <a:latin typeface="微软雅黑" panose="020B0503020204020204" pitchFamily="34" charset="-122"/>
                <a:ea typeface="微软雅黑" panose="020B0503020204020204" pitchFamily="34" charset="-122"/>
              </a:rPr>
              <a:t>捷径，</a:t>
            </a:r>
            <a:endParaRPr lang="en-US" altLang="zh-CN" sz="2000" b="1" kern="0" dirty="0">
              <a:solidFill>
                <a:schemeClr val="bg1"/>
              </a:solidFill>
              <a:latin typeface="微软雅黑" panose="020B0503020204020204" pitchFamily="34" charset="-122"/>
              <a:ea typeface="微软雅黑" panose="020B0503020204020204" pitchFamily="34" charset="-122"/>
            </a:endParaRPr>
          </a:p>
          <a:p>
            <a:pPr marL="0" indent="0">
              <a:lnSpc>
                <a:spcPts val="3600"/>
              </a:lnSpc>
              <a:buNone/>
            </a:pPr>
            <a:r>
              <a:rPr lang="zh-CN" altLang="en-US" sz="2000" b="1" kern="0" dirty="0">
                <a:solidFill>
                  <a:schemeClr val="bg1"/>
                </a:solidFill>
                <a:latin typeface="微软雅黑" panose="020B0503020204020204" pitchFamily="34" charset="-122"/>
                <a:ea typeface="微软雅黑" panose="020B0503020204020204" pitchFamily="34" charset="-122"/>
              </a:rPr>
              <a:t>以敬畏之心，做细做实，</a:t>
            </a:r>
            <a:endParaRPr lang="en-US" altLang="zh-CN" sz="2000" b="1" kern="0" dirty="0">
              <a:solidFill>
                <a:schemeClr val="bg1"/>
              </a:solidFill>
              <a:latin typeface="微软雅黑" panose="020B0503020204020204" pitchFamily="34" charset="-122"/>
              <a:ea typeface="微软雅黑" panose="020B0503020204020204" pitchFamily="34" charset="-122"/>
            </a:endParaRPr>
          </a:p>
          <a:p>
            <a:pPr marL="0" indent="0">
              <a:lnSpc>
                <a:spcPts val="3600"/>
              </a:lnSpc>
              <a:buNone/>
            </a:pPr>
            <a:r>
              <a:rPr lang="zh-CN" altLang="en-US" sz="2000" b="1" kern="0" dirty="0" smtClean="0">
                <a:solidFill>
                  <a:schemeClr val="bg1"/>
                </a:solidFill>
                <a:latin typeface="微软雅黑" panose="020B0503020204020204" pitchFamily="34" charset="-122"/>
                <a:ea typeface="微软雅黑" panose="020B0503020204020204" pitchFamily="34" charset="-122"/>
              </a:rPr>
              <a:t>紧跟时代发展，行稳致远。</a:t>
            </a:r>
            <a:endParaRPr lang="zh-CN" altLang="en-US" sz="2000" b="1" kern="0" dirty="0">
              <a:solidFill>
                <a:schemeClr val="bg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3"/>
          <a:stretch>
            <a:fillRect/>
          </a:stretch>
        </p:blipFill>
        <p:spPr>
          <a:xfrm>
            <a:off x="2328850" y="3435993"/>
            <a:ext cx="3887972" cy="3003947"/>
          </a:xfrm>
          <a:prstGeom prst="rect">
            <a:avLst/>
          </a:prstGeom>
        </p:spPr>
      </p:pic>
      <p:sp>
        <p:nvSpPr>
          <p:cNvPr id="8" name="标题 2"/>
          <p:cNvSpPr txBox="1"/>
          <p:nvPr/>
        </p:nvSpPr>
        <p:spPr>
          <a:xfrm>
            <a:off x="6352624" y="3435993"/>
            <a:ext cx="4586348" cy="792088"/>
          </a:xfrm>
          <a:prstGeom prst="rect">
            <a:avLst/>
          </a:prstGeom>
        </p:spPr>
        <p:txBody>
          <a:bodyPr/>
          <a:lstStyle>
            <a:lvl1pPr algn="ctr" rtl="0" eaLnBrk="0" fontAlgn="base" hangingPunct="0">
              <a:spcBef>
                <a:spcPct val="0"/>
              </a:spcBef>
              <a:spcAft>
                <a:spcPct val="0"/>
              </a:spcAft>
              <a:defRPr sz="3300">
                <a:solidFill>
                  <a:schemeClr val="tx2"/>
                </a:solidFill>
                <a:latin typeface="+mj-lt"/>
                <a:ea typeface="+mj-ea"/>
                <a:cs typeface="+mj-cs"/>
                <a:sym typeface="Arial" panose="020B0604020202020204" pitchFamily="34" charset="0"/>
              </a:defRPr>
            </a:lvl1pPr>
            <a:lvl2pPr algn="ctr" rtl="0" eaLnBrk="0" fontAlgn="base" hangingPunct="0">
              <a:spcBef>
                <a:spcPct val="0"/>
              </a:spcBef>
              <a:spcAft>
                <a:spcPct val="0"/>
              </a:spcAft>
              <a:defRPr sz="3300">
                <a:solidFill>
                  <a:schemeClr val="tx2"/>
                </a:solidFill>
                <a:latin typeface="Arial" panose="020B0604020202020204" pitchFamily="34" charset="0"/>
                <a:ea typeface="宋体" panose="02010600030101010101" pitchFamily="2" charset="-122"/>
                <a:sym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ea typeface="宋体" panose="02010600030101010101" pitchFamily="2" charset="-122"/>
                <a:sym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ea typeface="宋体" panose="02010600030101010101" pitchFamily="2" charset="-122"/>
                <a:sym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ea typeface="宋体" panose="02010600030101010101" pitchFamily="2" charset="-122"/>
                <a:sym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ea typeface="宋体" panose="02010600030101010101" pitchFamily="2" charset="-122"/>
                <a:sym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ea typeface="宋体" panose="02010600030101010101" pitchFamily="2" charset="-122"/>
                <a:sym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ea typeface="宋体" panose="02010600030101010101" pitchFamily="2" charset="-122"/>
                <a:sym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ea typeface="宋体" panose="02010600030101010101" pitchFamily="2" charset="-122"/>
                <a:sym typeface="Arial" panose="020B0604020202020204" pitchFamily="34" charset="0"/>
              </a:defRPr>
            </a:lvl9pPr>
          </a:lstStyle>
          <a:p>
            <a:r>
              <a:rPr lang="zh-CN" altLang="en-US" sz="4400" kern="0" dirty="0">
                <a:solidFill>
                  <a:schemeClr val="tx1"/>
                </a:solidFill>
                <a:latin typeface="微软雅黑" panose="020B0503020204020204" pitchFamily="34" charset="-122"/>
                <a:ea typeface="微软雅黑" panose="020B0503020204020204" pitchFamily="34" charset="-122"/>
              </a:rPr>
              <a:t>治大国如烹小鲜</a:t>
            </a:r>
          </a:p>
        </p:txBody>
      </p:sp>
      <p:grpSp>
        <p:nvGrpSpPr>
          <p:cNvPr id="7" name="组合 6"/>
          <p:cNvGrpSpPr/>
          <p:nvPr/>
        </p:nvGrpSpPr>
        <p:grpSpPr>
          <a:xfrm>
            <a:off x="925155" y="1105572"/>
            <a:ext cx="730836" cy="1419018"/>
            <a:chOff x="1374889" y="0"/>
            <a:chExt cx="1169996" cy="649998"/>
          </a:xfrm>
          <a:solidFill>
            <a:srgbClr val="1D2B62"/>
          </a:solidFill>
          <a:scene3d>
            <a:camera prst="orthographicFront">
              <a:rot lat="0" lon="0" rev="0"/>
            </a:camera>
            <a:lightRig rig="contrasting" dir="t">
              <a:rot lat="0" lon="0" rev="1500000"/>
            </a:lightRig>
          </a:scene3d>
        </p:grpSpPr>
        <p:sp>
          <p:nvSpPr>
            <p:cNvPr id="9" name="圆角矩形 8"/>
            <p:cNvSpPr/>
            <p:nvPr/>
          </p:nvSpPr>
          <p:spPr>
            <a:xfrm>
              <a:off x="1374889" y="0"/>
              <a:ext cx="1169996" cy="649998"/>
            </a:xfrm>
            <a:prstGeom prst="roundRect">
              <a:avLst>
                <a:gd name="adj" fmla="val 10000"/>
              </a:avLst>
            </a:prstGeom>
            <a:grpFill/>
            <a:ln>
              <a:noFill/>
            </a:ln>
            <a:effectLst>
              <a:outerShdw blurRad="149987" dist="250190" dir="8460000" algn="ctr">
                <a:srgbClr val="000000">
                  <a:alpha val="28000"/>
                </a:srgbClr>
              </a:outerShdw>
            </a:effectLst>
            <a:sp3d prstMaterial="metal">
              <a:bevelT w="88900" h="88900"/>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0" name="圆角矩形 4"/>
            <p:cNvSpPr/>
            <p:nvPr/>
          </p:nvSpPr>
          <p:spPr>
            <a:xfrm>
              <a:off x="1404432" y="31461"/>
              <a:ext cx="1121413" cy="599499"/>
            </a:xfrm>
            <a:prstGeom prst="rect">
              <a:avLst/>
            </a:prstGeom>
            <a:grpFill/>
            <a:ln>
              <a:noFill/>
            </a:ln>
            <a:effectLst>
              <a:outerShdw blurRad="149987" dist="250190" dir="8460000" algn="ctr">
                <a:srgbClr val="000000">
                  <a:alpha val="28000"/>
                </a:srgbClr>
              </a:outerShdw>
            </a:effectLst>
            <a:sp3d prstMaterial="metal">
              <a:bevelT w="88900" h="88900"/>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zh-CN" altLang="en-US" sz="2600" b="1" kern="1200" dirty="0" smtClean="0">
                  <a:solidFill>
                    <a:schemeClr val="bg1"/>
                  </a:solidFill>
                </a:rPr>
                <a:t>结束语</a:t>
              </a:r>
              <a:endParaRPr lang="zh-CN" altLang="en-US" sz="2600" b="1" kern="1200" dirty="0">
                <a:solidFill>
                  <a:schemeClr val="bg1"/>
                </a:solidFill>
              </a:endParaRPr>
            </a:p>
          </p:txBody>
        </p:sp>
      </p:grpSp>
    </p:spTree>
    <p:extLst>
      <p:ext uri="{BB962C8B-B14F-4D97-AF65-F5344CB8AC3E}">
        <p14:creationId xmlns:p14="http://schemas.microsoft.com/office/powerpoint/2010/main" val="4090741885"/>
      </p:ext>
    </p:extLst>
  </p:cSld>
  <p:clrMapOvr>
    <a:masterClrMapping/>
  </p:clrMapOvr>
  <p:transition spd="slow"/>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4978" name="组合 2"/>
          <p:cNvGrpSpPr>
            <a:grpSpLocks/>
          </p:cNvGrpSpPr>
          <p:nvPr/>
        </p:nvGrpSpPr>
        <p:grpSpPr bwMode="auto">
          <a:xfrm>
            <a:off x="915587" y="1201707"/>
            <a:ext cx="10273855" cy="4932147"/>
            <a:chOff x="572508" y="448298"/>
            <a:chExt cx="11106193" cy="5981578"/>
          </a:xfrm>
        </p:grpSpPr>
        <p:sp>
          <p:nvSpPr>
            <p:cNvPr id="9" name="任意多边形 86"/>
            <p:cNvSpPr/>
            <p:nvPr/>
          </p:nvSpPr>
          <p:spPr>
            <a:xfrm>
              <a:off x="3295636" y="826103"/>
              <a:ext cx="8383065" cy="1798884"/>
            </a:xfrm>
            <a:custGeom>
              <a:avLst/>
              <a:gdLst>
                <a:gd name="connsiteX0" fmla="*/ 169920 w 8770052"/>
                <a:gd name="connsiteY0" fmla="*/ 0 h 3219464"/>
                <a:gd name="connsiteX1" fmla="*/ 8600132 w 8770052"/>
                <a:gd name="connsiteY1" fmla="*/ 0 h 3219464"/>
                <a:gd name="connsiteX2" fmla="*/ 8770052 w 8770052"/>
                <a:gd name="connsiteY2" fmla="*/ 169920 h 3219464"/>
                <a:gd name="connsiteX3" fmla="*/ 8770052 w 8770052"/>
                <a:gd name="connsiteY3" fmla="*/ 3219464 h 3219464"/>
                <a:gd name="connsiteX4" fmla="*/ 0 w 8770052"/>
                <a:gd name="connsiteY4" fmla="*/ 3219464 h 3219464"/>
                <a:gd name="connsiteX5" fmla="*/ 0 w 8770052"/>
                <a:gd name="connsiteY5" fmla="*/ 169920 h 3219464"/>
                <a:gd name="connsiteX6" fmla="*/ 169920 w 8770052"/>
                <a:gd name="connsiteY6" fmla="*/ 0 h 321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70052" h="3219464">
                  <a:moveTo>
                    <a:pt x="169920" y="0"/>
                  </a:moveTo>
                  <a:lnTo>
                    <a:pt x="8600132" y="0"/>
                  </a:lnTo>
                  <a:cubicBezTo>
                    <a:pt x="8693976" y="0"/>
                    <a:pt x="8770052" y="76076"/>
                    <a:pt x="8770052" y="169920"/>
                  </a:cubicBezTo>
                  <a:lnTo>
                    <a:pt x="8770052" y="3219464"/>
                  </a:lnTo>
                  <a:lnTo>
                    <a:pt x="0" y="3219464"/>
                  </a:lnTo>
                  <a:lnTo>
                    <a:pt x="0" y="169920"/>
                  </a:lnTo>
                  <a:cubicBezTo>
                    <a:pt x="0" y="76076"/>
                    <a:pt x="76076" y="0"/>
                    <a:pt x="169920" y="0"/>
                  </a:cubicBezTo>
                  <a:close/>
                </a:path>
              </a:pathLst>
            </a:custGeom>
            <a:solidFill>
              <a:schemeClr val="accent1"/>
            </a:solidFill>
            <a:ln>
              <a:noFill/>
            </a:ln>
            <a:effectLst>
              <a:outerShdw blurRad="381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788">
                <a:latin typeface="思源黑体" pitchFamily="34" charset="-122"/>
                <a:ea typeface="思源黑体" pitchFamily="34" charset="-122"/>
                <a:sym typeface="思源黑体" pitchFamily="34" charset="-122"/>
              </a:endParaRPr>
            </a:p>
          </p:txBody>
        </p:sp>
        <p:sp>
          <p:nvSpPr>
            <p:cNvPr id="10" name="任意多边形 84"/>
            <p:cNvSpPr/>
            <p:nvPr/>
          </p:nvSpPr>
          <p:spPr>
            <a:xfrm>
              <a:off x="572508" y="448298"/>
              <a:ext cx="11106193" cy="2656135"/>
            </a:xfrm>
            <a:custGeom>
              <a:avLst/>
              <a:gdLst>
                <a:gd name="connsiteX0" fmla="*/ 217006 w 11200262"/>
                <a:gd name="connsiteY0" fmla="*/ 0 h 3470323"/>
                <a:gd name="connsiteX1" fmla="*/ 2550263 w 11200262"/>
                <a:gd name="connsiteY1" fmla="*/ 0 h 3470323"/>
                <a:gd name="connsiteX2" fmla="*/ 2612521 w 11200262"/>
                <a:gd name="connsiteY2" fmla="*/ 26824 h 3470323"/>
                <a:gd name="connsiteX3" fmla="*/ 2682829 w 11200262"/>
                <a:gd name="connsiteY3" fmla="*/ 79527 h 3470323"/>
                <a:gd name="connsiteX4" fmla="*/ 3395851 w 11200262"/>
                <a:gd name="connsiteY4" fmla="*/ 2072038 h 3470323"/>
                <a:gd name="connsiteX5" fmla="*/ 3401805 w 11200262"/>
                <a:gd name="connsiteY5" fmla="*/ 2079920 h 3470323"/>
                <a:gd name="connsiteX6" fmla="*/ 3432303 w 11200262"/>
                <a:gd name="connsiteY6" fmla="*/ 2109636 h 3470323"/>
                <a:gd name="connsiteX7" fmla="*/ 3470472 w 11200262"/>
                <a:gd name="connsiteY7" fmla="*/ 2124227 h 3470323"/>
                <a:gd name="connsiteX8" fmla="*/ 3474570 w 11200262"/>
                <a:gd name="connsiteY8" fmla="*/ 2125438 h 3470323"/>
                <a:gd name="connsiteX9" fmla="*/ 5785653 w 11200262"/>
                <a:gd name="connsiteY9" fmla="*/ 2125438 h 3470323"/>
                <a:gd name="connsiteX10" fmla="*/ 10407219 w 11200262"/>
                <a:gd name="connsiteY10" fmla="*/ 2125438 h 3470323"/>
                <a:gd name="connsiteX11" fmla="*/ 10543503 w 11200262"/>
                <a:gd name="connsiteY11" fmla="*/ 2125438 h 3470323"/>
                <a:gd name="connsiteX12" fmla="*/ 10543503 w 11200262"/>
                <a:gd name="connsiteY12" fmla="*/ 2125471 h 3470323"/>
                <a:gd name="connsiteX13" fmla="*/ 11030340 w 11200262"/>
                <a:gd name="connsiteY13" fmla="*/ 2125471 h 3470323"/>
                <a:gd name="connsiteX14" fmla="*/ 11200260 w 11200262"/>
                <a:gd name="connsiteY14" fmla="*/ 2295391 h 3470323"/>
                <a:gd name="connsiteX15" fmla="*/ 11200260 w 11200262"/>
                <a:gd name="connsiteY15" fmla="*/ 2856178 h 3470323"/>
                <a:gd name="connsiteX16" fmla="*/ 11200262 w 11200262"/>
                <a:gd name="connsiteY16" fmla="*/ 2856178 h 3470323"/>
                <a:gd name="connsiteX17" fmla="*/ 11200262 w 11200262"/>
                <a:gd name="connsiteY17" fmla="*/ 3470323 h 3470323"/>
                <a:gd name="connsiteX18" fmla="*/ 0 w 11200262"/>
                <a:gd name="connsiteY18" fmla="*/ 3470323 h 3470323"/>
                <a:gd name="connsiteX19" fmla="*/ 0 w 11200262"/>
                <a:gd name="connsiteY19" fmla="*/ 217006 h 3470323"/>
                <a:gd name="connsiteX20" fmla="*/ 217006 w 11200262"/>
                <a:gd name="connsiteY20" fmla="*/ 0 h 3470323"/>
                <a:gd name="connsiteX0-1" fmla="*/ 217006 w 13752027"/>
                <a:gd name="connsiteY0-2" fmla="*/ 0 h 3470323"/>
                <a:gd name="connsiteX1-3" fmla="*/ 2550263 w 13752027"/>
                <a:gd name="connsiteY1-4" fmla="*/ 0 h 3470323"/>
                <a:gd name="connsiteX2-5" fmla="*/ 2612521 w 13752027"/>
                <a:gd name="connsiteY2-6" fmla="*/ 26824 h 3470323"/>
                <a:gd name="connsiteX3-7" fmla="*/ 2682829 w 13752027"/>
                <a:gd name="connsiteY3-8" fmla="*/ 79527 h 3470323"/>
                <a:gd name="connsiteX4-9" fmla="*/ 3395851 w 13752027"/>
                <a:gd name="connsiteY4-10" fmla="*/ 2072038 h 3470323"/>
                <a:gd name="connsiteX5-11" fmla="*/ 3401805 w 13752027"/>
                <a:gd name="connsiteY5-12" fmla="*/ 2079920 h 3470323"/>
                <a:gd name="connsiteX6-13" fmla="*/ 3432303 w 13752027"/>
                <a:gd name="connsiteY6-14" fmla="*/ 2109636 h 3470323"/>
                <a:gd name="connsiteX7-15" fmla="*/ 3470472 w 13752027"/>
                <a:gd name="connsiteY7-16" fmla="*/ 2124227 h 3470323"/>
                <a:gd name="connsiteX8-17" fmla="*/ 3474570 w 13752027"/>
                <a:gd name="connsiteY8-18" fmla="*/ 2125438 h 3470323"/>
                <a:gd name="connsiteX9-19" fmla="*/ 5785653 w 13752027"/>
                <a:gd name="connsiteY9-20" fmla="*/ 2125438 h 3470323"/>
                <a:gd name="connsiteX10-21" fmla="*/ 10407219 w 13752027"/>
                <a:gd name="connsiteY10-22" fmla="*/ 2125438 h 3470323"/>
                <a:gd name="connsiteX11-23" fmla="*/ 10543503 w 13752027"/>
                <a:gd name="connsiteY11-24" fmla="*/ 2125438 h 3470323"/>
                <a:gd name="connsiteX12-25" fmla="*/ 10543503 w 13752027"/>
                <a:gd name="connsiteY12-26" fmla="*/ 2125471 h 3470323"/>
                <a:gd name="connsiteX13-27" fmla="*/ 11030340 w 13752027"/>
                <a:gd name="connsiteY13-28" fmla="*/ 2125471 h 3470323"/>
                <a:gd name="connsiteX14-29" fmla="*/ 11200260 w 13752027"/>
                <a:gd name="connsiteY14-30" fmla="*/ 2295391 h 3470323"/>
                <a:gd name="connsiteX15-31" fmla="*/ 11200260 w 13752027"/>
                <a:gd name="connsiteY15-32" fmla="*/ 2856178 h 3470323"/>
                <a:gd name="connsiteX16-33" fmla="*/ 11200262 w 13752027"/>
                <a:gd name="connsiteY16-34" fmla="*/ 2856178 h 3470323"/>
                <a:gd name="connsiteX17-35" fmla="*/ 13752027 w 13752027"/>
                <a:gd name="connsiteY17-36" fmla="*/ 3462868 h 3470323"/>
                <a:gd name="connsiteX18-37" fmla="*/ 0 w 13752027"/>
                <a:gd name="connsiteY18-38" fmla="*/ 3470323 h 3470323"/>
                <a:gd name="connsiteX19-39" fmla="*/ 0 w 13752027"/>
                <a:gd name="connsiteY19-40" fmla="*/ 217006 h 3470323"/>
                <a:gd name="connsiteX20-41" fmla="*/ 217006 w 13752027"/>
                <a:gd name="connsiteY20-42" fmla="*/ 0 h 3470323"/>
                <a:gd name="connsiteX0-43" fmla="*/ 217006 w 13758470"/>
                <a:gd name="connsiteY0-44" fmla="*/ 0 h 3470323"/>
                <a:gd name="connsiteX1-45" fmla="*/ 2550263 w 13758470"/>
                <a:gd name="connsiteY1-46" fmla="*/ 0 h 3470323"/>
                <a:gd name="connsiteX2-47" fmla="*/ 2612521 w 13758470"/>
                <a:gd name="connsiteY2-48" fmla="*/ 26824 h 3470323"/>
                <a:gd name="connsiteX3-49" fmla="*/ 2682829 w 13758470"/>
                <a:gd name="connsiteY3-50" fmla="*/ 79527 h 3470323"/>
                <a:gd name="connsiteX4-51" fmla="*/ 3395851 w 13758470"/>
                <a:gd name="connsiteY4-52" fmla="*/ 2072038 h 3470323"/>
                <a:gd name="connsiteX5-53" fmla="*/ 3401805 w 13758470"/>
                <a:gd name="connsiteY5-54" fmla="*/ 2079920 h 3470323"/>
                <a:gd name="connsiteX6-55" fmla="*/ 3432303 w 13758470"/>
                <a:gd name="connsiteY6-56" fmla="*/ 2109636 h 3470323"/>
                <a:gd name="connsiteX7-57" fmla="*/ 3470472 w 13758470"/>
                <a:gd name="connsiteY7-58" fmla="*/ 2124227 h 3470323"/>
                <a:gd name="connsiteX8-59" fmla="*/ 3474570 w 13758470"/>
                <a:gd name="connsiteY8-60" fmla="*/ 2125438 h 3470323"/>
                <a:gd name="connsiteX9-61" fmla="*/ 5785653 w 13758470"/>
                <a:gd name="connsiteY9-62" fmla="*/ 2125438 h 3470323"/>
                <a:gd name="connsiteX10-63" fmla="*/ 10407219 w 13758470"/>
                <a:gd name="connsiteY10-64" fmla="*/ 2125438 h 3470323"/>
                <a:gd name="connsiteX11-65" fmla="*/ 10543503 w 13758470"/>
                <a:gd name="connsiteY11-66" fmla="*/ 2125438 h 3470323"/>
                <a:gd name="connsiteX12-67" fmla="*/ 10543503 w 13758470"/>
                <a:gd name="connsiteY12-68" fmla="*/ 2125471 h 3470323"/>
                <a:gd name="connsiteX13-69" fmla="*/ 11030340 w 13758470"/>
                <a:gd name="connsiteY13-70" fmla="*/ 2125471 h 3470323"/>
                <a:gd name="connsiteX14-71" fmla="*/ 11200260 w 13758470"/>
                <a:gd name="connsiteY14-72" fmla="*/ 2295391 h 3470323"/>
                <a:gd name="connsiteX15-73" fmla="*/ 11200260 w 13758470"/>
                <a:gd name="connsiteY15-74" fmla="*/ 2856178 h 3470323"/>
                <a:gd name="connsiteX16-75" fmla="*/ 13758470 w 13758470"/>
                <a:gd name="connsiteY16-76" fmla="*/ 2863635 h 3470323"/>
                <a:gd name="connsiteX17-77" fmla="*/ 13752027 w 13758470"/>
                <a:gd name="connsiteY17-78" fmla="*/ 3462868 h 3470323"/>
                <a:gd name="connsiteX18-79" fmla="*/ 0 w 13758470"/>
                <a:gd name="connsiteY18-80" fmla="*/ 3470323 h 3470323"/>
                <a:gd name="connsiteX19-81" fmla="*/ 0 w 13758470"/>
                <a:gd name="connsiteY19-82" fmla="*/ 217006 h 3470323"/>
                <a:gd name="connsiteX20-83" fmla="*/ 217006 w 13758470"/>
                <a:gd name="connsiteY20-84" fmla="*/ 0 h 3470323"/>
                <a:gd name="connsiteX0-85" fmla="*/ 217006 w 13758470"/>
                <a:gd name="connsiteY0-86" fmla="*/ 0 h 3470323"/>
                <a:gd name="connsiteX1-87" fmla="*/ 2550263 w 13758470"/>
                <a:gd name="connsiteY1-88" fmla="*/ 0 h 3470323"/>
                <a:gd name="connsiteX2-89" fmla="*/ 2612521 w 13758470"/>
                <a:gd name="connsiteY2-90" fmla="*/ 26824 h 3470323"/>
                <a:gd name="connsiteX3-91" fmla="*/ 2682829 w 13758470"/>
                <a:gd name="connsiteY3-92" fmla="*/ 79527 h 3470323"/>
                <a:gd name="connsiteX4-93" fmla="*/ 3395851 w 13758470"/>
                <a:gd name="connsiteY4-94" fmla="*/ 2072038 h 3470323"/>
                <a:gd name="connsiteX5-95" fmla="*/ 3401805 w 13758470"/>
                <a:gd name="connsiteY5-96" fmla="*/ 2079920 h 3470323"/>
                <a:gd name="connsiteX6-97" fmla="*/ 3432303 w 13758470"/>
                <a:gd name="connsiteY6-98" fmla="*/ 2109636 h 3470323"/>
                <a:gd name="connsiteX7-99" fmla="*/ 3470472 w 13758470"/>
                <a:gd name="connsiteY7-100" fmla="*/ 2124227 h 3470323"/>
                <a:gd name="connsiteX8-101" fmla="*/ 3474570 w 13758470"/>
                <a:gd name="connsiteY8-102" fmla="*/ 2125438 h 3470323"/>
                <a:gd name="connsiteX9-103" fmla="*/ 5785653 w 13758470"/>
                <a:gd name="connsiteY9-104" fmla="*/ 2125438 h 3470323"/>
                <a:gd name="connsiteX10-105" fmla="*/ 10407219 w 13758470"/>
                <a:gd name="connsiteY10-106" fmla="*/ 2125438 h 3470323"/>
                <a:gd name="connsiteX11-107" fmla="*/ 10543503 w 13758470"/>
                <a:gd name="connsiteY11-108" fmla="*/ 2125438 h 3470323"/>
                <a:gd name="connsiteX12-109" fmla="*/ 10543503 w 13758470"/>
                <a:gd name="connsiteY12-110" fmla="*/ 2125471 h 3470323"/>
                <a:gd name="connsiteX13-111" fmla="*/ 11030340 w 13758470"/>
                <a:gd name="connsiteY13-112" fmla="*/ 2125471 h 3470323"/>
                <a:gd name="connsiteX14-113" fmla="*/ 13732695 w 13758470"/>
                <a:gd name="connsiteY14-114" fmla="*/ 2265566 h 3470323"/>
                <a:gd name="connsiteX15-115" fmla="*/ 11200260 w 13758470"/>
                <a:gd name="connsiteY15-116" fmla="*/ 2856178 h 3470323"/>
                <a:gd name="connsiteX16-117" fmla="*/ 13758470 w 13758470"/>
                <a:gd name="connsiteY16-118" fmla="*/ 2863635 h 3470323"/>
                <a:gd name="connsiteX17-119" fmla="*/ 13752027 w 13758470"/>
                <a:gd name="connsiteY17-120" fmla="*/ 3462868 h 3470323"/>
                <a:gd name="connsiteX18-121" fmla="*/ 0 w 13758470"/>
                <a:gd name="connsiteY18-122" fmla="*/ 3470323 h 3470323"/>
                <a:gd name="connsiteX19-123" fmla="*/ 0 w 13758470"/>
                <a:gd name="connsiteY19-124" fmla="*/ 217006 h 3470323"/>
                <a:gd name="connsiteX20-125" fmla="*/ 217006 w 13758470"/>
                <a:gd name="connsiteY20-126" fmla="*/ 0 h 3470323"/>
                <a:gd name="connsiteX0-127" fmla="*/ 217006 w 13758470"/>
                <a:gd name="connsiteY0-128" fmla="*/ 0 h 3470323"/>
                <a:gd name="connsiteX1-129" fmla="*/ 2550263 w 13758470"/>
                <a:gd name="connsiteY1-130" fmla="*/ 0 h 3470323"/>
                <a:gd name="connsiteX2-131" fmla="*/ 2612521 w 13758470"/>
                <a:gd name="connsiteY2-132" fmla="*/ 26824 h 3470323"/>
                <a:gd name="connsiteX3-133" fmla="*/ 2682829 w 13758470"/>
                <a:gd name="connsiteY3-134" fmla="*/ 79527 h 3470323"/>
                <a:gd name="connsiteX4-135" fmla="*/ 3395851 w 13758470"/>
                <a:gd name="connsiteY4-136" fmla="*/ 2072038 h 3470323"/>
                <a:gd name="connsiteX5-137" fmla="*/ 3401805 w 13758470"/>
                <a:gd name="connsiteY5-138" fmla="*/ 2079920 h 3470323"/>
                <a:gd name="connsiteX6-139" fmla="*/ 3432303 w 13758470"/>
                <a:gd name="connsiteY6-140" fmla="*/ 2109636 h 3470323"/>
                <a:gd name="connsiteX7-141" fmla="*/ 3470472 w 13758470"/>
                <a:gd name="connsiteY7-142" fmla="*/ 2124227 h 3470323"/>
                <a:gd name="connsiteX8-143" fmla="*/ 3474570 w 13758470"/>
                <a:gd name="connsiteY8-144" fmla="*/ 2125438 h 3470323"/>
                <a:gd name="connsiteX9-145" fmla="*/ 5785653 w 13758470"/>
                <a:gd name="connsiteY9-146" fmla="*/ 2125438 h 3470323"/>
                <a:gd name="connsiteX10-147" fmla="*/ 10407219 w 13758470"/>
                <a:gd name="connsiteY10-148" fmla="*/ 2125438 h 3470323"/>
                <a:gd name="connsiteX11-149" fmla="*/ 10543503 w 13758470"/>
                <a:gd name="connsiteY11-150" fmla="*/ 2125438 h 3470323"/>
                <a:gd name="connsiteX12-151" fmla="*/ 10543503 w 13758470"/>
                <a:gd name="connsiteY12-152" fmla="*/ 2125471 h 3470323"/>
                <a:gd name="connsiteX13-153" fmla="*/ 11030340 w 13758470"/>
                <a:gd name="connsiteY13-154" fmla="*/ 2125471 h 3470323"/>
                <a:gd name="connsiteX14-155" fmla="*/ 13732695 w 13758470"/>
                <a:gd name="connsiteY14-156" fmla="*/ 2265566 h 3470323"/>
                <a:gd name="connsiteX15-157" fmla="*/ 13758469 w 13758470"/>
                <a:gd name="connsiteY15-158" fmla="*/ 2550476 h 3470323"/>
                <a:gd name="connsiteX16-159" fmla="*/ 13758470 w 13758470"/>
                <a:gd name="connsiteY16-160" fmla="*/ 2863635 h 3470323"/>
                <a:gd name="connsiteX17-161" fmla="*/ 13752027 w 13758470"/>
                <a:gd name="connsiteY17-162" fmla="*/ 3462868 h 3470323"/>
                <a:gd name="connsiteX18-163" fmla="*/ 0 w 13758470"/>
                <a:gd name="connsiteY18-164" fmla="*/ 3470323 h 3470323"/>
                <a:gd name="connsiteX19-165" fmla="*/ 0 w 13758470"/>
                <a:gd name="connsiteY19-166" fmla="*/ 217006 h 3470323"/>
                <a:gd name="connsiteX20-167" fmla="*/ 217006 w 13758470"/>
                <a:gd name="connsiteY20-168" fmla="*/ 0 h 3470323"/>
                <a:gd name="connsiteX0-169" fmla="*/ 217006 w 13764915"/>
                <a:gd name="connsiteY0-170" fmla="*/ 0 h 3470323"/>
                <a:gd name="connsiteX1-171" fmla="*/ 2550263 w 13764915"/>
                <a:gd name="connsiteY1-172" fmla="*/ 0 h 3470323"/>
                <a:gd name="connsiteX2-173" fmla="*/ 2612521 w 13764915"/>
                <a:gd name="connsiteY2-174" fmla="*/ 26824 h 3470323"/>
                <a:gd name="connsiteX3-175" fmla="*/ 2682829 w 13764915"/>
                <a:gd name="connsiteY3-176" fmla="*/ 79527 h 3470323"/>
                <a:gd name="connsiteX4-177" fmla="*/ 3395851 w 13764915"/>
                <a:gd name="connsiteY4-178" fmla="*/ 2072038 h 3470323"/>
                <a:gd name="connsiteX5-179" fmla="*/ 3401805 w 13764915"/>
                <a:gd name="connsiteY5-180" fmla="*/ 2079920 h 3470323"/>
                <a:gd name="connsiteX6-181" fmla="*/ 3432303 w 13764915"/>
                <a:gd name="connsiteY6-182" fmla="*/ 2109636 h 3470323"/>
                <a:gd name="connsiteX7-183" fmla="*/ 3470472 w 13764915"/>
                <a:gd name="connsiteY7-184" fmla="*/ 2124227 h 3470323"/>
                <a:gd name="connsiteX8-185" fmla="*/ 3474570 w 13764915"/>
                <a:gd name="connsiteY8-186" fmla="*/ 2125438 h 3470323"/>
                <a:gd name="connsiteX9-187" fmla="*/ 5785653 w 13764915"/>
                <a:gd name="connsiteY9-188" fmla="*/ 2125438 h 3470323"/>
                <a:gd name="connsiteX10-189" fmla="*/ 10407219 w 13764915"/>
                <a:gd name="connsiteY10-190" fmla="*/ 2125438 h 3470323"/>
                <a:gd name="connsiteX11-191" fmla="*/ 10543503 w 13764915"/>
                <a:gd name="connsiteY11-192" fmla="*/ 2125438 h 3470323"/>
                <a:gd name="connsiteX12-193" fmla="*/ 10543503 w 13764915"/>
                <a:gd name="connsiteY12-194" fmla="*/ 2125471 h 3470323"/>
                <a:gd name="connsiteX13-195" fmla="*/ 11030340 w 13764915"/>
                <a:gd name="connsiteY13-196" fmla="*/ 2125471 h 3470323"/>
                <a:gd name="connsiteX14-197" fmla="*/ 13764915 w 13764915"/>
                <a:gd name="connsiteY14-198" fmla="*/ 2284206 h 3470323"/>
                <a:gd name="connsiteX15-199" fmla="*/ 13758469 w 13764915"/>
                <a:gd name="connsiteY15-200" fmla="*/ 2550476 h 3470323"/>
                <a:gd name="connsiteX16-201" fmla="*/ 13758470 w 13764915"/>
                <a:gd name="connsiteY16-202" fmla="*/ 2863635 h 3470323"/>
                <a:gd name="connsiteX17-203" fmla="*/ 13752027 w 13764915"/>
                <a:gd name="connsiteY17-204" fmla="*/ 3462868 h 3470323"/>
                <a:gd name="connsiteX18-205" fmla="*/ 0 w 13764915"/>
                <a:gd name="connsiteY18-206" fmla="*/ 3470323 h 3470323"/>
                <a:gd name="connsiteX19-207" fmla="*/ 0 w 13764915"/>
                <a:gd name="connsiteY19-208" fmla="*/ 217006 h 3470323"/>
                <a:gd name="connsiteX20-209" fmla="*/ 217006 w 13764915"/>
                <a:gd name="connsiteY20-210" fmla="*/ 0 h 3470323"/>
                <a:gd name="connsiteX0-211" fmla="*/ 217006 w 13764915"/>
                <a:gd name="connsiteY0-212" fmla="*/ 0 h 3470323"/>
                <a:gd name="connsiteX1-213" fmla="*/ 2550263 w 13764915"/>
                <a:gd name="connsiteY1-214" fmla="*/ 0 h 3470323"/>
                <a:gd name="connsiteX2-215" fmla="*/ 2612521 w 13764915"/>
                <a:gd name="connsiteY2-216" fmla="*/ 26824 h 3470323"/>
                <a:gd name="connsiteX3-217" fmla="*/ 2682829 w 13764915"/>
                <a:gd name="connsiteY3-218" fmla="*/ 79527 h 3470323"/>
                <a:gd name="connsiteX4-219" fmla="*/ 3395851 w 13764915"/>
                <a:gd name="connsiteY4-220" fmla="*/ 2072038 h 3470323"/>
                <a:gd name="connsiteX5-221" fmla="*/ 3401805 w 13764915"/>
                <a:gd name="connsiteY5-222" fmla="*/ 2079920 h 3470323"/>
                <a:gd name="connsiteX6-223" fmla="*/ 3432303 w 13764915"/>
                <a:gd name="connsiteY6-224" fmla="*/ 2109636 h 3470323"/>
                <a:gd name="connsiteX7-225" fmla="*/ 3470472 w 13764915"/>
                <a:gd name="connsiteY7-226" fmla="*/ 2124227 h 3470323"/>
                <a:gd name="connsiteX8-227" fmla="*/ 3474570 w 13764915"/>
                <a:gd name="connsiteY8-228" fmla="*/ 2125438 h 3470323"/>
                <a:gd name="connsiteX9-229" fmla="*/ 5785653 w 13764915"/>
                <a:gd name="connsiteY9-230" fmla="*/ 2125438 h 3470323"/>
                <a:gd name="connsiteX10-231" fmla="*/ 10407219 w 13764915"/>
                <a:gd name="connsiteY10-232" fmla="*/ 2125438 h 3470323"/>
                <a:gd name="connsiteX11-233" fmla="*/ 10543503 w 13764915"/>
                <a:gd name="connsiteY11-234" fmla="*/ 2125438 h 3470323"/>
                <a:gd name="connsiteX12-235" fmla="*/ 10543503 w 13764915"/>
                <a:gd name="connsiteY12-236" fmla="*/ 2125471 h 3470323"/>
                <a:gd name="connsiteX13-237" fmla="*/ 13594994 w 13764915"/>
                <a:gd name="connsiteY13-238" fmla="*/ 2140383 h 3470323"/>
                <a:gd name="connsiteX14-239" fmla="*/ 13764915 w 13764915"/>
                <a:gd name="connsiteY14-240" fmla="*/ 2284206 h 3470323"/>
                <a:gd name="connsiteX15-241" fmla="*/ 13758469 w 13764915"/>
                <a:gd name="connsiteY15-242" fmla="*/ 2550476 h 3470323"/>
                <a:gd name="connsiteX16-243" fmla="*/ 13758470 w 13764915"/>
                <a:gd name="connsiteY16-244" fmla="*/ 2863635 h 3470323"/>
                <a:gd name="connsiteX17-245" fmla="*/ 13752027 w 13764915"/>
                <a:gd name="connsiteY17-246" fmla="*/ 3462868 h 3470323"/>
                <a:gd name="connsiteX18-247" fmla="*/ 0 w 13764915"/>
                <a:gd name="connsiteY18-248" fmla="*/ 3470323 h 3470323"/>
                <a:gd name="connsiteX19-249" fmla="*/ 0 w 13764915"/>
                <a:gd name="connsiteY19-250" fmla="*/ 217006 h 3470323"/>
                <a:gd name="connsiteX20-251" fmla="*/ 217006 w 13764915"/>
                <a:gd name="connsiteY20-252" fmla="*/ 0 h 3470323"/>
                <a:gd name="connsiteX0-253" fmla="*/ 217006 w 13764915"/>
                <a:gd name="connsiteY0-254" fmla="*/ 0 h 3470323"/>
                <a:gd name="connsiteX1-255" fmla="*/ 2550263 w 13764915"/>
                <a:gd name="connsiteY1-256" fmla="*/ 0 h 3470323"/>
                <a:gd name="connsiteX2-257" fmla="*/ 2612521 w 13764915"/>
                <a:gd name="connsiteY2-258" fmla="*/ 26824 h 3470323"/>
                <a:gd name="connsiteX3-259" fmla="*/ 2682829 w 13764915"/>
                <a:gd name="connsiteY3-260" fmla="*/ 79527 h 3470323"/>
                <a:gd name="connsiteX4-261" fmla="*/ 3395851 w 13764915"/>
                <a:gd name="connsiteY4-262" fmla="*/ 2072038 h 3470323"/>
                <a:gd name="connsiteX5-263" fmla="*/ 3401805 w 13764915"/>
                <a:gd name="connsiteY5-264" fmla="*/ 2079920 h 3470323"/>
                <a:gd name="connsiteX6-265" fmla="*/ 3432303 w 13764915"/>
                <a:gd name="connsiteY6-266" fmla="*/ 2109636 h 3470323"/>
                <a:gd name="connsiteX7-267" fmla="*/ 3470472 w 13764915"/>
                <a:gd name="connsiteY7-268" fmla="*/ 2124227 h 3470323"/>
                <a:gd name="connsiteX8-269" fmla="*/ 3474570 w 13764915"/>
                <a:gd name="connsiteY8-270" fmla="*/ 2125438 h 3470323"/>
                <a:gd name="connsiteX9-271" fmla="*/ 5785653 w 13764915"/>
                <a:gd name="connsiteY9-272" fmla="*/ 2125438 h 3470323"/>
                <a:gd name="connsiteX10-273" fmla="*/ 10407219 w 13764915"/>
                <a:gd name="connsiteY10-274" fmla="*/ 2125438 h 3470323"/>
                <a:gd name="connsiteX11-275" fmla="*/ 10543503 w 13764915"/>
                <a:gd name="connsiteY11-276" fmla="*/ 2125438 h 3470323"/>
                <a:gd name="connsiteX12-277" fmla="*/ 10543503 w 13764915"/>
                <a:gd name="connsiteY12-278" fmla="*/ 2125471 h 3470323"/>
                <a:gd name="connsiteX13-279" fmla="*/ 13633657 w 13764915"/>
                <a:gd name="connsiteY13-280" fmla="*/ 2140383 h 3470323"/>
                <a:gd name="connsiteX14-281" fmla="*/ 13764915 w 13764915"/>
                <a:gd name="connsiteY14-282" fmla="*/ 2284206 h 3470323"/>
                <a:gd name="connsiteX15-283" fmla="*/ 13758469 w 13764915"/>
                <a:gd name="connsiteY15-284" fmla="*/ 2550476 h 3470323"/>
                <a:gd name="connsiteX16-285" fmla="*/ 13758470 w 13764915"/>
                <a:gd name="connsiteY16-286" fmla="*/ 2863635 h 3470323"/>
                <a:gd name="connsiteX17-287" fmla="*/ 13752027 w 13764915"/>
                <a:gd name="connsiteY17-288" fmla="*/ 3462868 h 3470323"/>
                <a:gd name="connsiteX18-289" fmla="*/ 0 w 13764915"/>
                <a:gd name="connsiteY18-290" fmla="*/ 3470323 h 3470323"/>
                <a:gd name="connsiteX19-291" fmla="*/ 0 w 13764915"/>
                <a:gd name="connsiteY19-292" fmla="*/ 217006 h 3470323"/>
                <a:gd name="connsiteX20-293" fmla="*/ 217006 w 13764915"/>
                <a:gd name="connsiteY20-294" fmla="*/ 0 h 3470323"/>
                <a:gd name="connsiteX0-295" fmla="*/ 217006 w 13767322"/>
                <a:gd name="connsiteY0-296" fmla="*/ 0 h 3470323"/>
                <a:gd name="connsiteX1-297" fmla="*/ 2550263 w 13767322"/>
                <a:gd name="connsiteY1-298" fmla="*/ 0 h 3470323"/>
                <a:gd name="connsiteX2-299" fmla="*/ 2612521 w 13767322"/>
                <a:gd name="connsiteY2-300" fmla="*/ 26824 h 3470323"/>
                <a:gd name="connsiteX3-301" fmla="*/ 2682829 w 13767322"/>
                <a:gd name="connsiteY3-302" fmla="*/ 79527 h 3470323"/>
                <a:gd name="connsiteX4-303" fmla="*/ 3395851 w 13767322"/>
                <a:gd name="connsiteY4-304" fmla="*/ 2072038 h 3470323"/>
                <a:gd name="connsiteX5-305" fmla="*/ 3401805 w 13767322"/>
                <a:gd name="connsiteY5-306" fmla="*/ 2079920 h 3470323"/>
                <a:gd name="connsiteX6-307" fmla="*/ 3432303 w 13767322"/>
                <a:gd name="connsiteY6-308" fmla="*/ 2109636 h 3470323"/>
                <a:gd name="connsiteX7-309" fmla="*/ 3470472 w 13767322"/>
                <a:gd name="connsiteY7-310" fmla="*/ 2124227 h 3470323"/>
                <a:gd name="connsiteX8-311" fmla="*/ 3474570 w 13767322"/>
                <a:gd name="connsiteY8-312" fmla="*/ 2125438 h 3470323"/>
                <a:gd name="connsiteX9-313" fmla="*/ 5785653 w 13767322"/>
                <a:gd name="connsiteY9-314" fmla="*/ 2125438 h 3470323"/>
                <a:gd name="connsiteX10-315" fmla="*/ 10407219 w 13767322"/>
                <a:gd name="connsiteY10-316" fmla="*/ 2125438 h 3470323"/>
                <a:gd name="connsiteX11-317" fmla="*/ 10543503 w 13767322"/>
                <a:gd name="connsiteY11-318" fmla="*/ 2125438 h 3470323"/>
                <a:gd name="connsiteX12-319" fmla="*/ 10543503 w 13767322"/>
                <a:gd name="connsiteY12-320" fmla="*/ 2125471 h 3470323"/>
                <a:gd name="connsiteX13-321" fmla="*/ 13633657 w 13767322"/>
                <a:gd name="connsiteY13-322" fmla="*/ 2140383 h 3470323"/>
                <a:gd name="connsiteX14-323" fmla="*/ 13764915 w 13767322"/>
                <a:gd name="connsiteY14-324" fmla="*/ 2284206 h 3470323"/>
                <a:gd name="connsiteX15-325" fmla="*/ 13767322 w 13767322"/>
                <a:gd name="connsiteY15-326" fmla="*/ 2550476 h 3470323"/>
                <a:gd name="connsiteX16-327" fmla="*/ 13758470 w 13767322"/>
                <a:gd name="connsiteY16-328" fmla="*/ 2863635 h 3470323"/>
                <a:gd name="connsiteX17-329" fmla="*/ 13752027 w 13767322"/>
                <a:gd name="connsiteY17-330" fmla="*/ 3462868 h 3470323"/>
                <a:gd name="connsiteX18-331" fmla="*/ 0 w 13767322"/>
                <a:gd name="connsiteY18-332" fmla="*/ 3470323 h 3470323"/>
                <a:gd name="connsiteX19-333" fmla="*/ 0 w 13767322"/>
                <a:gd name="connsiteY19-334" fmla="*/ 217006 h 3470323"/>
                <a:gd name="connsiteX20-335" fmla="*/ 217006 w 13767322"/>
                <a:gd name="connsiteY20-336" fmla="*/ 0 h 3470323"/>
                <a:gd name="connsiteX0-337" fmla="*/ 217006 w 13765097"/>
                <a:gd name="connsiteY0-338" fmla="*/ 0 h 3470323"/>
                <a:gd name="connsiteX1-339" fmla="*/ 2550263 w 13765097"/>
                <a:gd name="connsiteY1-340" fmla="*/ 0 h 3470323"/>
                <a:gd name="connsiteX2-341" fmla="*/ 2612521 w 13765097"/>
                <a:gd name="connsiteY2-342" fmla="*/ 26824 h 3470323"/>
                <a:gd name="connsiteX3-343" fmla="*/ 2682829 w 13765097"/>
                <a:gd name="connsiteY3-344" fmla="*/ 79527 h 3470323"/>
                <a:gd name="connsiteX4-345" fmla="*/ 3395851 w 13765097"/>
                <a:gd name="connsiteY4-346" fmla="*/ 2072038 h 3470323"/>
                <a:gd name="connsiteX5-347" fmla="*/ 3401805 w 13765097"/>
                <a:gd name="connsiteY5-348" fmla="*/ 2079920 h 3470323"/>
                <a:gd name="connsiteX6-349" fmla="*/ 3432303 w 13765097"/>
                <a:gd name="connsiteY6-350" fmla="*/ 2109636 h 3470323"/>
                <a:gd name="connsiteX7-351" fmla="*/ 3470472 w 13765097"/>
                <a:gd name="connsiteY7-352" fmla="*/ 2124227 h 3470323"/>
                <a:gd name="connsiteX8-353" fmla="*/ 3474570 w 13765097"/>
                <a:gd name="connsiteY8-354" fmla="*/ 2125438 h 3470323"/>
                <a:gd name="connsiteX9-355" fmla="*/ 5785653 w 13765097"/>
                <a:gd name="connsiteY9-356" fmla="*/ 2125438 h 3470323"/>
                <a:gd name="connsiteX10-357" fmla="*/ 10407219 w 13765097"/>
                <a:gd name="connsiteY10-358" fmla="*/ 2125438 h 3470323"/>
                <a:gd name="connsiteX11-359" fmla="*/ 10543503 w 13765097"/>
                <a:gd name="connsiteY11-360" fmla="*/ 2125438 h 3470323"/>
                <a:gd name="connsiteX12-361" fmla="*/ 10543503 w 13765097"/>
                <a:gd name="connsiteY12-362" fmla="*/ 2125471 h 3470323"/>
                <a:gd name="connsiteX13-363" fmla="*/ 13633657 w 13765097"/>
                <a:gd name="connsiteY13-364" fmla="*/ 2140383 h 3470323"/>
                <a:gd name="connsiteX14-365" fmla="*/ 13764915 w 13765097"/>
                <a:gd name="connsiteY14-366" fmla="*/ 2284206 h 3470323"/>
                <a:gd name="connsiteX15-367" fmla="*/ 13764371 w 13765097"/>
                <a:gd name="connsiteY15-368" fmla="*/ 2550476 h 3470323"/>
                <a:gd name="connsiteX16-369" fmla="*/ 13758470 w 13765097"/>
                <a:gd name="connsiteY16-370" fmla="*/ 2863635 h 3470323"/>
                <a:gd name="connsiteX17-371" fmla="*/ 13752027 w 13765097"/>
                <a:gd name="connsiteY17-372" fmla="*/ 3462868 h 3470323"/>
                <a:gd name="connsiteX18-373" fmla="*/ 0 w 13765097"/>
                <a:gd name="connsiteY18-374" fmla="*/ 3470323 h 3470323"/>
                <a:gd name="connsiteX19-375" fmla="*/ 0 w 13765097"/>
                <a:gd name="connsiteY19-376" fmla="*/ 217006 h 3470323"/>
                <a:gd name="connsiteX20-377" fmla="*/ 217006 w 13765097"/>
                <a:gd name="connsiteY20-378" fmla="*/ 0 h 34703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13765097" h="3470323">
                  <a:moveTo>
                    <a:pt x="217006" y="0"/>
                  </a:moveTo>
                  <a:lnTo>
                    <a:pt x="2550263" y="0"/>
                  </a:lnTo>
                  <a:lnTo>
                    <a:pt x="2612521" y="26824"/>
                  </a:lnTo>
                  <a:lnTo>
                    <a:pt x="2682829" y="79527"/>
                  </a:lnTo>
                  <a:lnTo>
                    <a:pt x="3395851" y="2072038"/>
                  </a:lnTo>
                  <a:lnTo>
                    <a:pt x="3401805" y="2079920"/>
                  </a:lnTo>
                  <a:cubicBezTo>
                    <a:pt x="3411831" y="2091638"/>
                    <a:pt x="3413007" y="2099931"/>
                    <a:pt x="3432303" y="2109636"/>
                  </a:cubicBezTo>
                  <a:cubicBezTo>
                    <a:pt x="3441951" y="2114488"/>
                    <a:pt x="3455466" y="2119414"/>
                    <a:pt x="3470472" y="2124227"/>
                  </a:cubicBezTo>
                  <a:lnTo>
                    <a:pt x="3474570" y="2125438"/>
                  </a:lnTo>
                  <a:lnTo>
                    <a:pt x="5785653" y="2125438"/>
                  </a:lnTo>
                  <a:lnTo>
                    <a:pt x="10407219" y="2125438"/>
                  </a:lnTo>
                  <a:lnTo>
                    <a:pt x="10543503" y="2125438"/>
                  </a:lnTo>
                  <a:lnTo>
                    <a:pt x="10543503" y="2125471"/>
                  </a:lnTo>
                  <a:lnTo>
                    <a:pt x="13633657" y="2140383"/>
                  </a:lnTo>
                  <a:cubicBezTo>
                    <a:pt x="13727501" y="2140383"/>
                    <a:pt x="13764915" y="2190362"/>
                    <a:pt x="13764915" y="2284206"/>
                  </a:cubicBezTo>
                  <a:cubicBezTo>
                    <a:pt x="13765717" y="2372963"/>
                    <a:pt x="13763569" y="2461719"/>
                    <a:pt x="13764371" y="2550476"/>
                  </a:cubicBezTo>
                  <a:cubicBezTo>
                    <a:pt x="13764371" y="2654862"/>
                    <a:pt x="13758470" y="2759249"/>
                    <a:pt x="13758470" y="2863635"/>
                  </a:cubicBezTo>
                  <a:cubicBezTo>
                    <a:pt x="13756322" y="3063379"/>
                    <a:pt x="13754175" y="3263124"/>
                    <a:pt x="13752027" y="3462868"/>
                  </a:cubicBezTo>
                  <a:lnTo>
                    <a:pt x="0" y="3470323"/>
                  </a:lnTo>
                  <a:lnTo>
                    <a:pt x="0" y="217006"/>
                  </a:lnTo>
                  <a:cubicBezTo>
                    <a:pt x="0" y="97157"/>
                    <a:pt x="97157" y="0"/>
                    <a:pt x="217006" y="0"/>
                  </a:cubicBezTo>
                  <a:close/>
                </a:path>
              </a:pathLst>
            </a:custGeom>
            <a:solidFill>
              <a:schemeClr val="bg1"/>
            </a:solidFill>
            <a:ln>
              <a:noFill/>
            </a:ln>
            <a:effectLst>
              <a:outerShdw blurRad="381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788" dirty="0">
                <a:latin typeface="思源黑体" pitchFamily="34" charset="-122"/>
                <a:ea typeface="思源黑体" pitchFamily="34" charset="-122"/>
                <a:sym typeface="思源黑体" pitchFamily="34" charset="-122"/>
              </a:endParaRPr>
            </a:p>
          </p:txBody>
        </p:sp>
        <p:sp>
          <p:nvSpPr>
            <p:cNvPr id="11" name="文本框 68"/>
            <p:cNvSpPr txBox="1"/>
            <p:nvPr/>
          </p:nvSpPr>
          <p:spPr>
            <a:xfrm>
              <a:off x="4073429" y="929663"/>
              <a:ext cx="6314650" cy="1110398"/>
            </a:xfrm>
            <a:prstGeom prst="rect">
              <a:avLst/>
            </a:prstGeom>
            <a:noFill/>
          </p:spPr>
          <p:txBody>
            <a:bodyPr>
              <a:spAutoFit/>
            </a:bodyPr>
            <a:lstStyle/>
            <a:p>
              <a:pPr algn="ctr">
                <a:defRPr/>
              </a:pPr>
              <a:r>
                <a:rPr lang="zh-CN" altLang="en-US" sz="5366" spc="597" dirty="0">
                  <a:solidFill>
                    <a:schemeClr val="bg1"/>
                  </a:solidFill>
                  <a:latin typeface="微软雅黑" panose="020B0503020204020204" pitchFamily="34" charset="-122"/>
                  <a:ea typeface="微软雅黑" panose="020B0503020204020204" pitchFamily="34" charset="-122"/>
                  <a:sym typeface="思源黑体" pitchFamily="34" charset="-122"/>
                </a:rPr>
                <a:t>谢 谢</a:t>
              </a:r>
              <a:r>
                <a:rPr lang="en-US" altLang="zh-CN" sz="5366" spc="597" dirty="0">
                  <a:solidFill>
                    <a:schemeClr val="bg1"/>
                  </a:solidFill>
                  <a:latin typeface="微软雅黑" panose="020B0503020204020204" pitchFamily="34" charset="-122"/>
                  <a:ea typeface="微软雅黑" panose="020B0503020204020204" pitchFamily="34" charset="-122"/>
                  <a:sym typeface="思源黑体" pitchFamily="34" charset="-122"/>
                </a:rPr>
                <a:t>!</a:t>
              </a:r>
              <a:endParaRPr lang="zh-CN" altLang="en-US" sz="5366" spc="597" dirty="0">
                <a:solidFill>
                  <a:schemeClr val="bg1"/>
                </a:solidFill>
                <a:latin typeface="微软雅黑" panose="020B0503020204020204" pitchFamily="34" charset="-122"/>
                <a:ea typeface="微软雅黑" panose="020B0503020204020204" pitchFamily="34" charset="-122"/>
                <a:sym typeface="思源黑体" pitchFamily="34" charset="-122"/>
              </a:endParaRPr>
            </a:p>
          </p:txBody>
        </p:sp>
        <p:pic>
          <p:nvPicPr>
            <p:cNvPr id="254984" name="图片 11"/>
            <p:cNvPicPr>
              <a:picLocks noChangeAspect="1" noChangeArrowheads="1"/>
            </p:cNvPicPr>
            <p:nvPr/>
          </p:nvPicPr>
          <p:blipFill>
            <a:blip r:embed="rId3">
              <a:extLst>
                <a:ext uri="{28A0092B-C50C-407E-A947-70E740481C1C}">
                  <a14:useLocalDpi xmlns:a14="http://schemas.microsoft.com/office/drawing/2010/main" val="0"/>
                </a:ext>
              </a:extLst>
            </a:blip>
            <a:srcRect t="43517" b="14450"/>
            <a:stretch>
              <a:fillRect/>
            </a:stretch>
          </p:blipFill>
          <p:spPr bwMode="auto">
            <a:xfrm>
              <a:off x="962700" y="793405"/>
              <a:ext cx="1505569" cy="1648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8" name="矩形 12"/>
            <p:cNvSpPr>
              <a:spLocks noChangeArrowheads="1"/>
            </p:cNvSpPr>
            <p:nvPr/>
          </p:nvSpPr>
          <p:spPr bwMode="auto">
            <a:xfrm>
              <a:off x="7230753" y="2348825"/>
              <a:ext cx="3788106" cy="776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FF0000"/>
                  </a:solidFill>
                  <a:latin typeface="Tahoma" pitchFamily="34" charset="0"/>
                  <a:ea typeface="宋体" pitchFamily="2" charset="-122"/>
                </a:defRPr>
              </a:lvl1pPr>
              <a:lvl2pPr marL="742950" indent="-285750" eaLnBrk="0" hangingPunct="0">
                <a:defRPr sz="1400" b="1">
                  <a:solidFill>
                    <a:srgbClr val="FF0000"/>
                  </a:solidFill>
                  <a:latin typeface="Tahoma" pitchFamily="34" charset="0"/>
                  <a:ea typeface="宋体" pitchFamily="2" charset="-122"/>
                </a:defRPr>
              </a:lvl2pPr>
              <a:lvl3pPr marL="1143000" indent="-228600" eaLnBrk="0" hangingPunct="0">
                <a:defRPr sz="1400" b="1">
                  <a:solidFill>
                    <a:srgbClr val="FF0000"/>
                  </a:solidFill>
                  <a:latin typeface="Tahoma" pitchFamily="34" charset="0"/>
                  <a:ea typeface="宋体" pitchFamily="2" charset="-122"/>
                </a:defRPr>
              </a:lvl3pPr>
              <a:lvl4pPr marL="1600200" indent="-228600" eaLnBrk="0" hangingPunct="0">
                <a:defRPr sz="1400" b="1">
                  <a:solidFill>
                    <a:srgbClr val="FF0000"/>
                  </a:solidFill>
                  <a:latin typeface="Tahoma" pitchFamily="34" charset="0"/>
                  <a:ea typeface="宋体" pitchFamily="2" charset="-122"/>
                </a:defRPr>
              </a:lvl4pPr>
              <a:lvl5pPr marL="2057400" indent="-228600" eaLnBrk="0" hangingPunct="0">
                <a:defRPr sz="1400" b="1">
                  <a:solidFill>
                    <a:srgbClr val="FF0000"/>
                  </a:solidFill>
                  <a:latin typeface="Tahoma" pitchFamily="34" charset="0"/>
                  <a:ea typeface="宋体" pitchFamily="2" charset="-122"/>
                </a:defRPr>
              </a:lvl5pPr>
              <a:lvl6pPr marL="2514600" indent="-228600" defTabSz="457200" eaLnBrk="0" fontAlgn="base" hangingPunct="0">
                <a:spcBef>
                  <a:spcPct val="0"/>
                </a:spcBef>
                <a:spcAft>
                  <a:spcPct val="0"/>
                </a:spcAft>
                <a:defRPr sz="1400" b="1">
                  <a:solidFill>
                    <a:srgbClr val="FF0000"/>
                  </a:solidFill>
                  <a:latin typeface="Tahoma" pitchFamily="34" charset="0"/>
                  <a:ea typeface="宋体" pitchFamily="2" charset="-122"/>
                </a:defRPr>
              </a:lvl6pPr>
              <a:lvl7pPr marL="2971800" indent="-228600" defTabSz="457200" eaLnBrk="0" fontAlgn="base" hangingPunct="0">
                <a:spcBef>
                  <a:spcPct val="0"/>
                </a:spcBef>
                <a:spcAft>
                  <a:spcPct val="0"/>
                </a:spcAft>
                <a:defRPr sz="1400" b="1">
                  <a:solidFill>
                    <a:srgbClr val="FF0000"/>
                  </a:solidFill>
                  <a:latin typeface="Tahoma" pitchFamily="34" charset="0"/>
                  <a:ea typeface="宋体" pitchFamily="2" charset="-122"/>
                </a:defRPr>
              </a:lvl7pPr>
              <a:lvl8pPr marL="3429000" indent="-228600" defTabSz="457200" eaLnBrk="0" fontAlgn="base" hangingPunct="0">
                <a:spcBef>
                  <a:spcPct val="0"/>
                </a:spcBef>
                <a:spcAft>
                  <a:spcPct val="0"/>
                </a:spcAft>
                <a:defRPr sz="1400" b="1">
                  <a:solidFill>
                    <a:srgbClr val="FF0000"/>
                  </a:solidFill>
                  <a:latin typeface="Tahoma" pitchFamily="34" charset="0"/>
                  <a:ea typeface="宋体" pitchFamily="2" charset="-122"/>
                </a:defRPr>
              </a:lvl8pPr>
              <a:lvl9pPr marL="3886200" indent="-228600" defTabSz="457200" eaLnBrk="0" fontAlgn="base" hangingPunct="0">
                <a:spcBef>
                  <a:spcPct val="0"/>
                </a:spcBef>
                <a:spcAft>
                  <a:spcPct val="0"/>
                </a:spcAft>
                <a:defRPr sz="1400" b="1">
                  <a:solidFill>
                    <a:srgbClr val="FF0000"/>
                  </a:solidFill>
                  <a:latin typeface="Tahoma" pitchFamily="34" charset="0"/>
                  <a:ea typeface="宋体" pitchFamily="2" charset="-122"/>
                </a:defRPr>
              </a:lvl9pPr>
            </a:lstStyle>
            <a:p>
              <a:pPr eaLnBrk="1" hangingPunct="1">
                <a:defRPr/>
              </a:pPr>
              <a:r>
                <a:rPr lang="zh-CN" altLang="en-US" sz="1788" b="0">
                  <a:solidFill>
                    <a:srgbClr val="003054"/>
                  </a:solidFill>
                  <a:latin typeface="Calibri" pitchFamily="34" charset="0"/>
                  <a:ea typeface="等线" pitchFamily="2" charset="-122"/>
                </a:rPr>
                <a:t>       http://www.chemicalsafety.org.cn</a:t>
              </a:r>
            </a:p>
          </p:txBody>
        </p:sp>
        <p:pic>
          <p:nvPicPr>
            <p:cNvPr id="8" name="图片 7"/>
            <p:cNvPicPr>
              <a:picLocks noChangeAspect="1"/>
            </p:cNvPicPr>
            <p:nvPr/>
          </p:nvPicPr>
          <p:blipFill rotWithShape="1">
            <a:blip r:embed="rId4"/>
            <a:srcRect t="12236" b="4119"/>
            <a:stretch>
              <a:fillRect/>
            </a:stretch>
          </p:blipFill>
          <p:spPr>
            <a:xfrm>
              <a:off x="572508" y="2718958"/>
              <a:ext cx="11106193" cy="3710918"/>
            </a:xfrm>
            <a:prstGeom prst="rect">
              <a:avLst/>
            </a:prstGeom>
            <a:effectLst>
              <a:outerShdw blurRad="50800" dist="38100" dir="2700000" algn="tl" rotWithShape="0">
                <a:prstClr val="black">
                  <a:alpha val="40000"/>
                </a:prstClr>
              </a:outerShdw>
            </a:effectLst>
          </p:spPr>
        </p:pic>
      </p:grpSp>
      <p:sp>
        <p:nvSpPr>
          <p:cNvPr id="12" name="TextBox 1"/>
          <p:cNvSpPr txBox="1"/>
          <p:nvPr/>
        </p:nvSpPr>
        <p:spPr>
          <a:xfrm>
            <a:off x="3369800" y="4463977"/>
            <a:ext cx="7210833" cy="612988"/>
          </a:xfrm>
          <a:prstGeom prst="rect">
            <a:avLst/>
          </a:prstGeom>
          <a:solidFill>
            <a:srgbClr val="00FFCC"/>
          </a:solidFill>
        </p:spPr>
        <p:style>
          <a:lnRef idx="0">
            <a:schemeClr val="accent3"/>
          </a:lnRef>
          <a:fillRef idx="3">
            <a:schemeClr val="accent3"/>
          </a:fillRef>
          <a:effectRef idx="3">
            <a:schemeClr val="accent3"/>
          </a:effectRef>
          <a:fontRef idx="minor">
            <a:schemeClr val="lt1"/>
          </a:fontRef>
        </p:style>
        <p:txBody>
          <a:bodyPr>
            <a:spAutoFit/>
          </a:bodyPr>
          <a:lstStyle>
            <a:lvl1pPr eaLnBrk="0" hangingPunct="0">
              <a:defRPr kumimoji="1" sz="1400" b="1">
                <a:solidFill>
                  <a:srgbClr val="FF0000"/>
                </a:solidFill>
                <a:latin typeface="Tahoma" panose="020B0604030504040204" pitchFamily="34" charset="0"/>
                <a:ea typeface="宋体" panose="02010600030101010101" pitchFamily="2" charset="-122"/>
              </a:defRPr>
            </a:lvl1pPr>
            <a:lvl2pPr marL="742950" indent="-285750" eaLnBrk="0" hangingPunct="0">
              <a:defRPr kumimoji="1" sz="1400" b="1">
                <a:solidFill>
                  <a:srgbClr val="FF0000"/>
                </a:solidFill>
                <a:latin typeface="Tahoma" panose="020B0604030504040204" pitchFamily="34" charset="0"/>
                <a:ea typeface="宋体" panose="02010600030101010101" pitchFamily="2" charset="-122"/>
              </a:defRPr>
            </a:lvl2pPr>
            <a:lvl3pPr marL="1143000" indent="-228600" eaLnBrk="0" hangingPunct="0">
              <a:defRPr kumimoji="1" sz="1400" b="1">
                <a:solidFill>
                  <a:srgbClr val="FF0000"/>
                </a:solidFill>
                <a:latin typeface="Tahoma" panose="020B0604030504040204" pitchFamily="34" charset="0"/>
                <a:ea typeface="宋体" panose="02010600030101010101" pitchFamily="2" charset="-122"/>
              </a:defRPr>
            </a:lvl3pPr>
            <a:lvl4pPr marL="1600200" indent="-228600" eaLnBrk="0" hangingPunct="0">
              <a:defRPr kumimoji="1" sz="1400" b="1">
                <a:solidFill>
                  <a:srgbClr val="FF0000"/>
                </a:solidFill>
                <a:latin typeface="Tahoma" panose="020B0604030504040204" pitchFamily="34" charset="0"/>
                <a:ea typeface="宋体" panose="02010600030101010101" pitchFamily="2" charset="-122"/>
              </a:defRPr>
            </a:lvl4pPr>
            <a:lvl5pPr marL="2057400" indent="-228600" eaLnBrk="0" hangingPunct="0">
              <a:defRPr kumimoji="1" sz="1400" b="1">
                <a:solidFill>
                  <a:srgbClr val="FF0000"/>
                </a:solidFill>
                <a:latin typeface="Tahoma" panose="020B0604030504040204" pitchFamily="34" charset="0"/>
                <a:ea typeface="宋体" panose="02010600030101010101" pitchFamily="2" charset="-122"/>
              </a:defRPr>
            </a:lvl5pPr>
            <a:lvl6pPr marL="2514600" indent="-228600" algn="ctr" defTabSz="457200" eaLnBrk="0" fontAlgn="base" hangingPunct="0">
              <a:spcBef>
                <a:spcPct val="0"/>
              </a:spcBef>
              <a:spcAft>
                <a:spcPct val="0"/>
              </a:spcAft>
              <a:defRPr kumimoji="1" sz="1400" b="1">
                <a:solidFill>
                  <a:srgbClr val="FF0000"/>
                </a:solidFill>
                <a:latin typeface="Tahoma" panose="020B0604030504040204" pitchFamily="34" charset="0"/>
                <a:ea typeface="宋体" panose="02010600030101010101" pitchFamily="2" charset="-122"/>
              </a:defRPr>
            </a:lvl6pPr>
            <a:lvl7pPr marL="2971800" indent="-228600" algn="ctr" defTabSz="457200" eaLnBrk="0" fontAlgn="base" hangingPunct="0">
              <a:spcBef>
                <a:spcPct val="0"/>
              </a:spcBef>
              <a:spcAft>
                <a:spcPct val="0"/>
              </a:spcAft>
              <a:defRPr kumimoji="1" sz="1400" b="1">
                <a:solidFill>
                  <a:srgbClr val="FF0000"/>
                </a:solidFill>
                <a:latin typeface="Tahoma" panose="020B0604030504040204" pitchFamily="34" charset="0"/>
                <a:ea typeface="宋体" panose="02010600030101010101" pitchFamily="2" charset="-122"/>
              </a:defRPr>
            </a:lvl7pPr>
            <a:lvl8pPr marL="3429000" indent="-228600" algn="ctr" defTabSz="457200" eaLnBrk="0" fontAlgn="base" hangingPunct="0">
              <a:spcBef>
                <a:spcPct val="0"/>
              </a:spcBef>
              <a:spcAft>
                <a:spcPct val="0"/>
              </a:spcAft>
              <a:defRPr kumimoji="1" sz="1400" b="1">
                <a:solidFill>
                  <a:srgbClr val="FF0000"/>
                </a:solidFill>
                <a:latin typeface="Tahoma" panose="020B0604030504040204" pitchFamily="34" charset="0"/>
                <a:ea typeface="宋体" panose="02010600030101010101" pitchFamily="2" charset="-122"/>
              </a:defRPr>
            </a:lvl8pPr>
            <a:lvl9pPr marL="3886200" indent="-228600" algn="ctr" defTabSz="457200" eaLnBrk="0" fontAlgn="base" hangingPunct="0">
              <a:spcBef>
                <a:spcPct val="0"/>
              </a:spcBef>
              <a:spcAft>
                <a:spcPct val="0"/>
              </a:spcAft>
              <a:defRPr kumimoji="1" sz="1400" b="1">
                <a:solidFill>
                  <a:srgbClr val="FF0000"/>
                </a:solidFill>
                <a:latin typeface="Tahoma" panose="020B0604030504040204" pitchFamily="34" charset="0"/>
                <a:ea typeface="宋体" panose="02010600030101010101" pitchFamily="2" charset="-122"/>
              </a:defRPr>
            </a:lvl9pPr>
          </a:lstStyle>
          <a:p>
            <a:pPr algn="ctr" eaLnBrk="1" hangingPunct="1">
              <a:lnSpc>
                <a:spcPts val="4372"/>
              </a:lnSpc>
              <a:defRPr/>
            </a:pPr>
            <a:r>
              <a:rPr lang="en-US" altLang="zh-CN" sz="3200" dirty="0">
                <a:solidFill>
                  <a:srgbClr val="0000FF"/>
                </a:solidFill>
                <a:latin typeface="华文中宋" panose="02010600040101010101" pitchFamily="2" charset="-122"/>
                <a:ea typeface="华文中宋" panose="02010600040101010101" pitchFamily="2" charset="-122"/>
                <a:cs typeface="Times New Roman" panose="02020603050405020304" pitchFamily="18" charset="0"/>
              </a:rPr>
              <a:t>CCSA </a:t>
            </a:r>
            <a:r>
              <a:rPr lang="zh-CN" altLang="en-US" sz="3200">
                <a:solidFill>
                  <a:srgbClr val="0000FF"/>
                </a:solidFill>
                <a:latin typeface="华文中宋" panose="02010600040101010101" pitchFamily="2" charset="-122"/>
                <a:ea typeface="华文中宋" panose="02010600040101010101" pitchFamily="2" charset="-122"/>
                <a:cs typeface="Times New Roman" panose="02020603050405020304" pitchFamily="18" charset="0"/>
              </a:rPr>
              <a:t>为</a:t>
            </a:r>
            <a:r>
              <a:rPr lang="zh-CN" altLang="en-US" sz="3200" smtClean="0">
                <a:solidFill>
                  <a:srgbClr val="0000FF"/>
                </a:solidFill>
                <a:latin typeface="华文中宋" panose="02010600040101010101" pitchFamily="2" charset="-122"/>
                <a:ea typeface="华文中宋" panose="02010600040101010101" pitchFamily="2" charset="-122"/>
                <a:cs typeface="Times New Roman" panose="02020603050405020304" pitchFamily="18" charset="0"/>
              </a:rPr>
              <a:t>中国化学化工安全</a:t>
            </a:r>
            <a:r>
              <a:rPr lang="zh-CN" altLang="en-US" sz="3200" dirty="0">
                <a:solidFill>
                  <a:srgbClr val="0000FF"/>
                </a:solidFill>
                <a:latin typeface="华文中宋" panose="02010600040101010101" pitchFamily="2" charset="-122"/>
                <a:ea typeface="华文中宋" panose="02010600040101010101" pitchFamily="2" charset="-122"/>
                <a:cs typeface="Times New Roman" panose="02020603050405020304" pitchFamily="18" charset="0"/>
              </a:rPr>
              <a:t>保驾护航</a:t>
            </a:r>
          </a:p>
        </p:txBody>
      </p:sp>
      <p:sp>
        <p:nvSpPr>
          <p:cNvPr id="254980" name="文本框 13"/>
          <p:cNvSpPr txBox="1">
            <a:spLocks noChangeArrowheads="1"/>
          </p:cNvSpPr>
          <p:nvPr/>
        </p:nvSpPr>
        <p:spPr bwMode="auto">
          <a:xfrm>
            <a:off x="4298037" y="2553739"/>
            <a:ext cx="5406544" cy="551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286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ct val="125000"/>
              </a:lnSpc>
            </a:pPr>
            <a:r>
              <a:rPr lang="zh-CN" altLang="en-US" sz="2391">
                <a:latin typeface="华文中宋" panose="02010600040101010101" pitchFamily="2" charset="-122"/>
                <a:ea typeface="华文中宋" panose="02010600040101010101" pitchFamily="2" charset="-122"/>
                <a:cs typeface="宋体" panose="02010600030101010101" pitchFamily="2" charset="-122"/>
              </a:rPr>
              <a:t>太文哲  手机</a:t>
            </a:r>
            <a:r>
              <a:rPr lang="en-US" altLang="zh-CN" sz="2391">
                <a:latin typeface="华文中宋" panose="02010600040101010101" pitchFamily="2" charset="-122"/>
                <a:ea typeface="华文中宋" panose="02010600040101010101" pitchFamily="2" charset="-122"/>
                <a:cs typeface="宋体" panose="02010600030101010101" pitchFamily="2" charset="-122"/>
              </a:rPr>
              <a:t>/</a:t>
            </a:r>
            <a:r>
              <a:rPr lang="zh-CN" altLang="en-US" sz="2391">
                <a:latin typeface="华文中宋" panose="02010600040101010101" pitchFamily="2" charset="-122"/>
                <a:ea typeface="华文中宋" panose="02010600040101010101" pitchFamily="2" charset="-122"/>
                <a:cs typeface="宋体" panose="02010600030101010101" pitchFamily="2" charset="-122"/>
              </a:rPr>
              <a:t>微信号  </a:t>
            </a:r>
            <a:r>
              <a:rPr lang="en-US" altLang="zh-CN" sz="2391">
                <a:latin typeface="华文中宋" panose="02010600040101010101" pitchFamily="2" charset="-122"/>
                <a:ea typeface="华文中宋" panose="02010600040101010101" pitchFamily="2" charset="-122"/>
                <a:cs typeface="宋体" panose="02010600030101010101" pitchFamily="2" charset="-122"/>
              </a:rPr>
              <a:t>13911567899</a:t>
            </a:r>
            <a:endParaRPr lang="zh-CN" altLang="en-US" sz="2391">
              <a:latin typeface="华文中宋" panose="02010600040101010101" pitchFamily="2" charset="-122"/>
              <a:ea typeface="华文中宋" panose="02010600040101010101" pitchFamily="2" charset="-122"/>
              <a:cs typeface="宋体" panose="02010600030101010101" pitchFamily="2" charset="-122"/>
            </a:endParaRPr>
          </a:p>
        </p:txBody>
      </p:sp>
      <p:sp>
        <p:nvSpPr>
          <p:cNvPr id="13" name="文本框 12"/>
          <p:cNvSpPr txBox="1">
            <a:spLocks noChangeArrowheads="1"/>
          </p:cNvSpPr>
          <p:nvPr/>
        </p:nvSpPr>
        <p:spPr bwMode="auto">
          <a:xfrm>
            <a:off x="461727" y="129569"/>
            <a:ext cx="2679337" cy="584775"/>
          </a:xfrm>
          <a:prstGeom prst="rect">
            <a:avLst/>
          </a:prstGeom>
          <a:solidFill>
            <a:srgbClr val="7030A0"/>
          </a:solidFill>
          <a:ln>
            <a:noFill/>
          </a:ln>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zh-CN" altLang="en-US" sz="3200" b="1" smtClean="0">
                <a:solidFill>
                  <a:srgbClr val="FFC000"/>
                </a:solidFill>
                <a:latin typeface="微软雅黑" panose="020B0503020204020204" pitchFamily="34" charset="-122"/>
                <a:ea typeface="微软雅黑" panose="020B0503020204020204" pitchFamily="34" charset="-122"/>
              </a:rPr>
              <a:t>结 束 语</a:t>
            </a:r>
            <a:endParaRPr lang="zh-CN" altLang="en-US" sz="3200" b="1" dirty="0">
              <a:solidFill>
                <a:srgbClr val="FFC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397352702"/>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11" name="矩形 2"/>
          <p:cNvSpPr>
            <a:spLocks noChangeArrowheads="1"/>
          </p:cNvSpPr>
          <p:nvPr/>
        </p:nvSpPr>
        <p:spPr bwMode="auto">
          <a:xfrm>
            <a:off x="3514199" y="1263317"/>
            <a:ext cx="4783502" cy="460164"/>
          </a:xfrm>
          <a:prstGeom prst="rect">
            <a:avLst/>
          </a:prstGeom>
          <a:solidFill>
            <a:schemeClr val="accent2">
              <a:lumMod val="60000"/>
              <a:lumOff val="40000"/>
            </a:schemeClr>
          </a:solid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zh-CN" altLang="en-US" sz="2391" dirty="0">
                <a:latin typeface="微软雅黑" panose="020B0503020204020204" pitchFamily="34" charset="-122"/>
                <a:ea typeface="微软雅黑" panose="020B0503020204020204" pitchFamily="34" charset="-122"/>
              </a:rPr>
              <a:t>关注度较高的近年发布的国家标准</a:t>
            </a:r>
          </a:p>
        </p:txBody>
      </p:sp>
      <p:graphicFrame>
        <p:nvGraphicFramePr>
          <p:cNvPr id="3" name="表格 2"/>
          <p:cNvGraphicFramePr>
            <a:graphicFrameLocks noGrp="1"/>
          </p:cNvGraphicFramePr>
          <p:nvPr>
            <p:extLst>
              <p:ext uri="{D42A27DB-BD31-4B8C-83A1-F6EECF244321}">
                <p14:modId xmlns:p14="http://schemas.microsoft.com/office/powerpoint/2010/main" val="3249845753"/>
              </p:ext>
            </p:extLst>
          </p:nvPr>
        </p:nvGraphicFramePr>
        <p:xfrm>
          <a:off x="778598" y="2041942"/>
          <a:ext cx="10836998" cy="3679847"/>
        </p:xfrm>
        <a:graphic>
          <a:graphicData uri="http://schemas.openxmlformats.org/drawingml/2006/table">
            <a:tbl>
              <a:tblPr>
                <a:tableStyleId>{5C22544A-7EE6-4342-B048-85BDC9FD1C3A}</a:tableStyleId>
              </a:tblPr>
              <a:tblGrid>
                <a:gridCol w="2732248"/>
                <a:gridCol w="8104750"/>
              </a:tblGrid>
              <a:tr h="767119">
                <a:tc>
                  <a:txBody>
                    <a:bodyPr/>
                    <a:lstStyle/>
                    <a:p>
                      <a:pPr algn="l" rtl="0" fontAlgn="ctr"/>
                      <a:r>
                        <a:rPr lang="en-US" sz="2400" u="none" strike="noStrike">
                          <a:effectLst/>
                        </a:rPr>
                        <a:t> GB 18218-2018</a:t>
                      </a:r>
                      <a:endParaRPr lang="en-US" sz="2400" b="0" i="0" u="none" strike="noStrike">
                        <a:solidFill>
                          <a:srgbClr val="000000"/>
                        </a:solidFill>
                        <a:effectLst/>
                        <a:latin typeface="Arial" panose="020B0604020202020204" pitchFamily="34" charset="0"/>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zh-CN" altLang="en-US" sz="2400" u="none" strike="noStrike">
                          <a:effectLst/>
                        </a:rPr>
                        <a:t> 危险化学品重大危险源辨识 </a:t>
                      </a:r>
                      <a:endParaRPr lang="zh-CN" altLang="en-US" sz="2400" b="0" i="0" u="none" strike="noStrike">
                        <a:solidFill>
                          <a:srgbClr val="000000"/>
                        </a:solidFill>
                        <a:effectLst/>
                        <a:latin typeface="Arial" panose="020B0604020202020204" pitchFamily="34" charset="0"/>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7119">
                <a:tc>
                  <a:txBody>
                    <a:bodyPr/>
                    <a:lstStyle/>
                    <a:p>
                      <a:pPr algn="l" rtl="0" fontAlgn="ctr"/>
                      <a:r>
                        <a:rPr lang="en-US" sz="2400" u="none" strike="noStrike">
                          <a:effectLst/>
                        </a:rPr>
                        <a:t> GB 36894-2018</a:t>
                      </a:r>
                      <a:endParaRPr lang="en-US" sz="2400" b="0" i="0" u="none" strike="noStrike">
                        <a:solidFill>
                          <a:srgbClr val="000000"/>
                        </a:solidFill>
                        <a:effectLst/>
                        <a:latin typeface="Arial" panose="020B0604020202020204" pitchFamily="34" charset="0"/>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zh-CN" altLang="en-US" sz="2400" u="none" strike="noStrike">
                          <a:effectLst/>
                        </a:rPr>
                        <a:t> 危险化学品生产装置和储存设施风险基准 </a:t>
                      </a:r>
                      <a:endParaRPr lang="zh-CN" altLang="en-US" sz="2400" b="0" i="0" u="none" strike="noStrike">
                        <a:solidFill>
                          <a:srgbClr val="000000"/>
                        </a:solidFill>
                        <a:effectLst/>
                        <a:latin typeface="Arial" panose="020B0604020202020204" pitchFamily="34" charset="0"/>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7119">
                <a:tc>
                  <a:txBody>
                    <a:bodyPr/>
                    <a:lstStyle/>
                    <a:p>
                      <a:pPr algn="l" rtl="0" fontAlgn="ctr"/>
                      <a:r>
                        <a:rPr lang="en-US" sz="2400" u="none" strike="noStrike">
                          <a:effectLst/>
                        </a:rPr>
                        <a:t> GB 18265-2019</a:t>
                      </a:r>
                      <a:endParaRPr lang="en-US" sz="2400" b="0" i="0" u="none" strike="noStrike">
                        <a:solidFill>
                          <a:srgbClr val="000000"/>
                        </a:solidFill>
                        <a:effectLst/>
                        <a:latin typeface="Arial" panose="020B0604020202020204" pitchFamily="34" charset="0"/>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zh-CN" altLang="en-US" sz="2400" u="none" strike="noStrike">
                          <a:effectLst/>
                        </a:rPr>
                        <a:t> 危险化学品经营企业安全技术基本要求 </a:t>
                      </a:r>
                      <a:endParaRPr lang="zh-CN" altLang="en-US" sz="2400" b="0" i="0" u="none" strike="noStrike">
                        <a:solidFill>
                          <a:srgbClr val="000000"/>
                        </a:solidFill>
                        <a:effectLst/>
                        <a:latin typeface="Arial" panose="020B0604020202020204" pitchFamily="34" charset="0"/>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81109">
                <a:tc>
                  <a:txBody>
                    <a:bodyPr/>
                    <a:lstStyle/>
                    <a:p>
                      <a:pPr algn="l" rtl="0" fontAlgn="ctr"/>
                      <a:r>
                        <a:rPr lang="en-US" sz="2400" u="none" strike="noStrike">
                          <a:effectLst/>
                        </a:rPr>
                        <a:t> GB/T 37243-2019</a:t>
                      </a:r>
                      <a:endParaRPr lang="en-US" sz="2400" b="0" i="0" u="none" strike="noStrike">
                        <a:solidFill>
                          <a:srgbClr val="000000"/>
                        </a:solidFill>
                        <a:effectLst/>
                        <a:latin typeface="Arial" panose="020B0604020202020204" pitchFamily="34" charset="0"/>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zh-CN" altLang="en-US" sz="2400" u="none" strike="noStrike">
                          <a:effectLst/>
                        </a:rPr>
                        <a:t> 危险化学品生产装置和储存设施外部安全防护距离确定方法 </a:t>
                      </a:r>
                      <a:endParaRPr lang="zh-CN" altLang="en-US" sz="2400" b="0" i="0" u="none" strike="noStrike">
                        <a:solidFill>
                          <a:srgbClr val="000000"/>
                        </a:solidFill>
                        <a:effectLst/>
                        <a:latin typeface="Arial" panose="020B0604020202020204" pitchFamily="34" charset="0"/>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97381">
                <a:tc>
                  <a:txBody>
                    <a:bodyPr/>
                    <a:lstStyle/>
                    <a:p>
                      <a:pPr algn="l" rtl="0" fontAlgn="ctr"/>
                      <a:r>
                        <a:rPr lang="en-US" sz="2400" u="none" strike="noStrike">
                          <a:effectLst/>
                        </a:rPr>
                        <a:t>GB 30871-2022</a:t>
                      </a:r>
                      <a:endParaRPr lang="en-US" sz="2400" b="0" i="0" u="none" strike="noStrike">
                        <a:solidFill>
                          <a:srgbClr val="000000"/>
                        </a:solidFill>
                        <a:effectLst/>
                        <a:latin typeface="Arial" panose="020B0604020202020204" pitchFamily="34" charset="0"/>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zh-CN" altLang="en-US" sz="2400" u="none" strike="noStrike" smtClean="0">
                          <a:effectLst/>
                        </a:rPr>
                        <a:t> 危险</a:t>
                      </a:r>
                      <a:r>
                        <a:rPr lang="zh-CN" altLang="en-US" sz="2400" u="none" strike="noStrike">
                          <a:effectLst/>
                        </a:rPr>
                        <a:t>化学品企业特殊作业安全规范</a:t>
                      </a:r>
                      <a:endParaRPr lang="zh-CN" altLang="en-US" sz="2400" b="0" i="0" u="none" strike="noStrike">
                        <a:solidFill>
                          <a:srgbClr val="000000"/>
                        </a:solidFill>
                        <a:effectLst/>
                        <a:latin typeface="Arial" panose="020B0604020202020204" pitchFamily="34" charset="0"/>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492100765"/>
      </p:ext>
    </p:extLst>
  </p:cSld>
  <p:clrMapOvr>
    <a:masterClrMapping/>
  </p:clrMapOvr>
  <p:transition spd="slow"/>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LIDE TOOLS.GUIDESSETTING" val="{&quot;Id&quot;:&quot;GuidesStyle_Normal&quot;,&quot;Name&quot;:&quot;正常&quot;,&quot;HeaderHeight&quot;:10.0,&quot;FooterHeight&quot;:4.0,&quot;SideMargin&quot;:3.0,&quot;TopMargin&quot;:3.0,&quot;BottomMargin&quot;:3.0,&quot;IntervalMargin&quot;:3.0}"/>
</p:tagLst>
</file>

<file path=ppt/tags/tag2.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ENTRY"/>
  <p:tag name="ID" val="545820"/>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NUMBER"/>
  <p:tag name="ID" val="545820"/>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ENTRY"/>
  <p:tag name="ID" val="545820"/>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NUMBER"/>
  <p:tag name="ID" val="545820"/>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heme/theme1.xml><?xml version="1.0" encoding="utf-8"?>
<a:theme xmlns:a="http://schemas.openxmlformats.org/drawingml/2006/main" name="千图网海量PPT模板www.58pic.com">
  <a:themeElements>
    <a:clrScheme name="SHIFT Multiple 13">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C5A6EF33-E13E-4BA9-9511-96B620B20577}" vid="{274BD705-DEF4-436F-A3DE-43F32637B6A3}"/>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Template>
  <TotalTime>1215</TotalTime>
  <Words>10684</Words>
  <Application>Microsoft Office PowerPoint</Application>
  <PresentationFormat>宽屏</PresentationFormat>
  <Paragraphs>729</Paragraphs>
  <Slides>86</Slides>
  <Notes>59</Notes>
  <HiddenSlides>0</HiddenSlides>
  <MMClips>1</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86</vt:i4>
      </vt:variant>
    </vt:vector>
  </HeadingPairs>
  <TitlesOfParts>
    <vt:vector size="109" baseType="lpstr">
      <vt:lpstr>HYa6gj</vt:lpstr>
      <vt:lpstr>microsoft yahei</vt:lpstr>
      <vt:lpstr>PingFang SC</vt:lpstr>
      <vt:lpstr>TimesNewRomanPSMT</vt:lpstr>
      <vt:lpstr>等线</vt:lpstr>
      <vt:lpstr>方正兰亭粗黑_GBK</vt:lpstr>
      <vt:lpstr>方正正粗黑简体</vt:lpstr>
      <vt:lpstr>仿宋</vt:lpstr>
      <vt:lpstr>仿宋_GB2312</vt:lpstr>
      <vt:lpstr>黑体</vt:lpstr>
      <vt:lpstr>华文中宋</vt:lpstr>
      <vt:lpstr>思源黑体</vt:lpstr>
      <vt:lpstr>思源黑体 CN Light</vt:lpstr>
      <vt:lpstr>宋体</vt:lpstr>
      <vt:lpstr>微软雅黑</vt:lpstr>
      <vt:lpstr>Arial</vt:lpstr>
      <vt:lpstr>Arial</vt:lpstr>
      <vt:lpstr>Calibri</vt:lpstr>
      <vt:lpstr>Calibri Light</vt:lpstr>
      <vt:lpstr>Times New Roman</vt:lpstr>
      <vt:lpstr>Wingdings</vt:lpstr>
      <vt:lpstr>Wingdings 2</vt:lpstr>
      <vt:lpstr>千图网海量PPT模板www.58pic.com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双重预防机制与安全生产标准化</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《规范》简介</vt:lpstr>
      <vt:lpstr>《规范》制定背景</vt:lpstr>
      <vt:lpstr>习主席关于安全生产的指示</vt:lpstr>
      <vt:lpstr>PowerPoint 演示文稿</vt:lpstr>
      <vt:lpstr>PowerPoint 演示文稿</vt:lpstr>
      <vt:lpstr>化工实验室与化学实验室的不同点</vt:lpstr>
      <vt:lpstr>《规范》制定目的</vt:lpstr>
      <vt:lpstr>化学化工实验室安全事故多发</vt:lpstr>
      <vt:lpstr>化学化工实验室安全事故多发</vt:lpstr>
      <vt:lpstr>PowerPoint 演示文稿</vt:lpstr>
      <vt:lpstr>《规范》制定意义</vt:lpstr>
      <vt:lpstr>《规范》适用范围</vt:lpstr>
      <vt:lpstr>PowerPoint 演示文稿</vt:lpstr>
      <vt:lpstr>PowerPoint 演示文稿</vt:lpstr>
      <vt:lpstr>1. 安全管理体系建设</vt:lpstr>
      <vt:lpstr>PowerPoint 演示文稿</vt:lpstr>
      <vt:lpstr>PowerPoint 演示文稿</vt:lpstr>
      <vt:lpstr>PowerPoint 演示文稿</vt:lpstr>
      <vt:lpstr>3. 人员管理</vt:lpstr>
      <vt:lpstr>PowerPoint 演示文稿</vt:lpstr>
      <vt:lpstr>4. 化学品管理</vt:lpstr>
      <vt:lpstr>4. 化学品管理</vt:lpstr>
      <vt:lpstr>4. 化学品管理</vt:lpstr>
      <vt:lpstr>5. 仪器/设备管理</vt:lpstr>
      <vt:lpstr>PowerPoint 演示文稿</vt:lpstr>
      <vt:lpstr>PowerPoint 演示文稿</vt:lpstr>
      <vt:lpstr>6.设施管理</vt:lpstr>
      <vt:lpstr>6.设施管理</vt:lpstr>
      <vt:lpstr>6. 设施管理</vt:lpstr>
      <vt:lpstr>7. 环境管理</vt:lpstr>
      <vt:lpstr>7. 环境管理</vt:lpstr>
      <vt:lpstr>7. 环境管理</vt:lpstr>
      <vt:lpstr>8. 风险辨识评估</vt:lpstr>
      <vt:lpstr>9. 安全风险管控</vt:lpstr>
      <vt:lpstr>10. 应急管理</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
  <dc:creator>MC</dc:creator>
  <cp:keywords>MC-PPT模板</cp:keywords>
  <dc:description/>
  <cp:lastModifiedBy>Administrator</cp:lastModifiedBy>
  <cp:revision>257</cp:revision>
  <dcterms:created xsi:type="dcterms:W3CDTF">2017-09-03T10:21:13Z</dcterms:created>
  <dcterms:modified xsi:type="dcterms:W3CDTF">2022-04-15T08:16:54Z</dcterms:modified>
  <cp:category>模板</cp:category>
</cp:coreProperties>
</file>