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6"/>
  </p:notesMasterIdLst>
  <p:handoutMasterIdLst>
    <p:handoutMasterId r:id="rId67"/>
  </p:handoutMasterIdLst>
  <p:sldIdLst>
    <p:sldId id="256" r:id="rId3"/>
    <p:sldId id="258" r:id="rId4"/>
    <p:sldId id="257" r:id="rId5"/>
    <p:sldId id="264" r:id="rId6"/>
    <p:sldId id="260" r:id="rId7"/>
    <p:sldId id="430" r:id="rId8"/>
    <p:sldId id="271" r:id="rId9"/>
    <p:sldId id="272" r:id="rId10"/>
    <p:sldId id="352" r:id="rId11"/>
    <p:sldId id="353" r:id="rId12"/>
    <p:sldId id="270" r:id="rId13"/>
    <p:sldId id="336" r:id="rId14"/>
    <p:sldId id="337" r:id="rId15"/>
    <p:sldId id="338" r:id="rId16"/>
    <p:sldId id="339" r:id="rId17"/>
    <p:sldId id="340" r:id="rId18"/>
    <p:sldId id="356" r:id="rId19"/>
    <p:sldId id="276" r:id="rId20"/>
    <p:sldId id="390" r:id="rId21"/>
    <p:sldId id="391" r:id="rId22"/>
    <p:sldId id="392" r:id="rId23"/>
    <p:sldId id="393" r:id="rId24"/>
    <p:sldId id="394" r:id="rId25"/>
    <p:sldId id="395" r:id="rId26"/>
    <p:sldId id="396" r:id="rId27"/>
    <p:sldId id="397" r:id="rId28"/>
    <p:sldId id="398" r:id="rId29"/>
    <p:sldId id="399" r:id="rId30"/>
    <p:sldId id="400" r:id="rId31"/>
    <p:sldId id="401" r:id="rId32"/>
    <p:sldId id="402" r:id="rId33"/>
    <p:sldId id="403" r:id="rId34"/>
    <p:sldId id="404" r:id="rId35"/>
    <p:sldId id="405" r:id="rId36"/>
    <p:sldId id="374" r:id="rId37"/>
    <p:sldId id="371" r:id="rId38"/>
    <p:sldId id="372" r:id="rId39"/>
    <p:sldId id="373" r:id="rId40"/>
    <p:sldId id="388" r:id="rId41"/>
    <p:sldId id="389" r:id="rId42"/>
    <p:sldId id="406" r:id="rId43"/>
    <p:sldId id="411" r:id="rId44"/>
    <p:sldId id="414" r:id="rId45"/>
    <p:sldId id="407" r:id="rId46"/>
    <p:sldId id="412" r:id="rId47"/>
    <p:sldId id="413" r:id="rId48"/>
    <p:sldId id="408" r:id="rId49"/>
    <p:sldId id="358" r:id="rId50"/>
    <p:sldId id="418" r:id="rId51"/>
    <p:sldId id="417" r:id="rId52"/>
    <p:sldId id="419" r:id="rId53"/>
    <p:sldId id="420" r:id="rId54"/>
    <p:sldId id="421" r:id="rId55"/>
    <p:sldId id="422" r:id="rId56"/>
    <p:sldId id="423" r:id="rId57"/>
    <p:sldId id="424" r:id="rId58"/>
    <p:sldId id="425" r:id="rId59"/>
    <p:sldId id="426" r:id="rId60"/>
    <p:sldId id="427" r:id="rId61"/>
    <p:sldId id="428" r:id="rId62"/>
    <p:sldId id="429" r:id="rId63"/>
    <p:sldId id="431" r:id="rId64"/>
    <p:sldId id="287" r:id="rId65"/>
  </p:sldIdLst>
  <p:sldSz cx="12192000" cy="6858000"/>
  <p:notesSz cx="6858000" cy="9144000"/>
  <p:custDataLst>
    <p:tags r:id="rId71"/>
  </p:custData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031F37"/>
    <a:srgbClr val="EC704E"/>
    <a:srgbClr val="002E5C"/>
    <a:srgbClr val="021220"/>
    <a:srgbClr val="AC8300"/>
    <a:srgbClr val="D6AD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7" d="100"/>
          <a:sy n="117" d="100"/>
        </p:scale>
        <p:origin x="-282" y="-102"/>
      </p:cViewPr>
      <p:guideLst>
        <p:guide orient="horz" pos="2160"/>
        <p:guide pos="3840"/>
      </p:guideLst>
    </p:cSldViewPr>
  </p:slideViewPr>
  <p:notesTextViewPr>
    <p:cViewPr>
      <p:scale>
        <a:sx n="1" d="1"/>
        <a:sy n="1" d="1"/>
      </p:scale>
      <p:origin x="0" y="0"/>
    </p:cViewPr>
  </p:notesTextViewPr>
  <p:notesViewPr>
    <p:cSldViewPr snapToGrid="0">
      <p:cViewPr varScale="1">
        <p:scale>
          <a:sx n="60" d="100"/>
          <a:sy n="60" d="100"/>
        </p:scale>
        <p:origin x="2496" y="3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1" Type="http://schemas.openxmlformats.org/officeDocument/2006/relationships/tags" Target="tags/tag1.xml"/><Relationship Id="rId70" Type="http://schemas.openxmlformats.org/officeDocument/2006/relationships/tableStyles" Target="tableStyles.xml"/><Relationship Id="rId7" Type="http://schemas.openxmlformats.org/officeDocument/2006/relationships/slide" Target="slides/slide5.xml"/><Relationship Id="rId69" Type="http://schemas.openxmlformats.org/officeDocument/2006/relationships/viewProps" Target="viewProps.xml"/><Relationship Id="rId68" Type="http://schemas.openxmlformats.org/officeDocument/2006/relationships/presProps" Target="presProps.xml"/><Relationship Id="rId67" Type="http://schemas.openxmlformats.org/officeDocument/2006/relationships/handoutMaster" Target="handoutMasters/handoutMaster1.xml"/><Relationship Id="rId66" Type="http://schemas.openxmlformats.org/officeDocument/2006/relationships/notesMaster" Target="notesMasters/notesMaster1.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4EB24039-412A-4F4A-BDCF-95CD49C9A33F}" type="datetimeFigureOut">
              <a:rPr lang="zh-CN" altLang="en-US"/>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E99F80DC-8574-4BA7-86E9-1B77AF2AA7ED}"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3C839640-EA37-4DDE-B2D5-A3F7C4CB638D}"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2E59AC8A-A8C7-4FE3-B0EC-BD1EA4DDA86C}"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F41C0E30-032B-4B33-AEDF-0B71745BB2E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D29E44E-E5B2-4C3C-9CF2-72DFF97B4BA7}"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3802DA4-DC90-459D-8AB3-31FF02E302B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C849F94-4947-41EF-8C4A-0596C51CEEA3}"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054365C-7196-41A1-8728-8482CF95CC7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343DF85-D9A2-4CE6-838B-C605EB19F03F}"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7297F16-D91B-4409-9236-F6C73A56DBC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69429E1-DE2A-43EA-A27C-42A599FAE68D}"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F5E980D-A7D2-424F-B1BB-ABD4ADF3706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8A2133D-2257-48C5-A9CD-F8EAEFFC7827}"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D8F6BC3-13FE-458C-A736-0BCF57442D1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C839176-3FB2-480C-B0F1-500EECB615D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3"/>
          <p:cNvSpPr>
            <a:spLocks noGrp="1"/>
          </p:cNvSpPr>
          <p:nvPr>
            <p:ph type="dt" sz="half" idx="10"/>
          </p:nvPr>
        </p:nvSpPr>
        <p:spPr/>
        <p:txBody>
          <a:bodyPr/>
          <a:lstStyle>
            <a:lvl1pPr>
              <a:defRPr/>
            </a:lvl1pPr>
          </a:lstStyle>
          <a:p>
            <a:pPr>
              <a:defRPr/>
            </a:pPr>
            <a:fld id="{37A802C9-F75D-4061-B2A2-5C4C6C3FAB1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72CD5A6-E3E8-4F9B-8C32-43AFCF62264D}"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9D87DA7-10E7-4955-A167-EB086B22A51C}"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A232152A-DCEF-455B-A6C8-EF31405AAA95}"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6C74D86B-3093-491D-947F-981C83710C72}"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07CDE8EE-6E3A-454A-A3E3-B4CAFF78752C}"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71D97CC7-14CB-4E0C-8C3E-BC22F67AE399}"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1DC7279-7BAF-494C-A041-8646957BB12F}"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5DB8B87-8DB5-4C84-A72F-60BEB1E6637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24D96C3-D689-4564-840F-51D342B5F7E4}"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zh-CN" altLang="en-US" smtClean="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E2CBF42F-2BAB-455A-80B6-916EB0E91F0B}"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7886B75A-DEF1-4C31-AD35-EA52762F4F52}"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2pPr>
      <a:lvl3pPr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3pPr>
      <a:lvl4pPr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4pPr>
      <a:lvl5pPr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5pPr>
      <a:lvl6pPr marL="4572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6pPr>
      <a:lvl7pPr marL="9144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7pPr>
      <a:lvl8pPr marL="13716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8pPr>
      <a:lvl9pPr marL="18288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hemeOverride" Target="../theme/themeOverride1.xml"/><Relationship Id="rId1" Type="http://schemas.openxmlformats.org/officeDocument/2006/relationships/image" Target="../media/image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audio" Target="NUL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形状 28"/>
          <p:cNvSpPr/>
          <p:nvPr/>
        </p:nvSpPr>
        <p:spPr>
          <a:xfrm>
            <a:off x="6883400" y="0"/>
            <a:ext cx="5308600" cy="6858000"/>
          </a:xfrm>
          <a:custGeom>
            <a:avLst/>
            <a:gdLst>
              <a:gd name="connsiteX0" fmla="*/ 1390188 w 5309163"/>
              <a:gd name="connsiteY0" fmla="*/ 0 h 6858000"/>
              <a:gd name="connsiteX1" fmla="*/ 5309163 w 5309163"/>
              <a:gd name="connsiteY1" fmla="*/ 0 h 6858000"/>
              <a:gd name="connsiteX2" fmla="*/ 5309163 w 5309163"/>
              <a:gd name="connsiteY2" fmla="*/ 6858000 h 6858000"/>
              <a:gd name="connsiteX3" fmla="*/ 0 w 5309163"/>
              <a:gd name="connsiteY3" fmla="*/ 6858000 h 6858000"/>
              <a:gd name="connsiteX4" fmla="*/ 1390188 w 530916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9163" h="6858000">
                <a:moveTo>
                  <a:pt x="1390188" y="0"/>
                </a:moveTo>
                <a:lnTo>
                  <a:pt x="5309163" y="0"/>
                </a:lnTo>
                <a:lnTo>
                  <a:pt x="5309163" y="6858000"/>
                </a:lnTo>
                <a:lnTo>
                  <a:pt x="0" y="6858000"/>
                </a:lnTo>
                <a:lnTo>
                  <a:pt x="1390188" y="0"/>
                </a:lnTo>
                <a:close/>
              </a:path>
            </a:pathLst>
          </a:cu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2">
                  <a:lumMod val="90000"/>
                </a:schemeClr>
              </a:solidFill>
              <a:ea typeface="微软雅黑" panose="020B0503020204020204" pitchFamily="34" charset="-122"/>
            </a:endParaRPr>
          </a:p>
        </p:txBody>
      </p:sp>
      <p:sp>
        <p:nvSpPr>
          <p:cNvPr id="17" name="等腰三角形 16"/>
          <p:cNvSpPr/>
          <p:nvPr/>
        </p:nvSpPr>
        <p:spPr>
          <a:xfrm rot="19622149">
            <a:off x="6950075" y="2571750"/>
            <a:ext cx="3116263" cy="1627188"/>
          </a:xfrm>
          <a:prstGeom prst="triangle">
            <a:avLst>
              <a:gd name="adj" fmla="val 50438"/>
            </a:avLst>
          </a:prstGeom>
          <a:solidFill>
            <a:srgbClr val="D6AD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ea typeface="微软雅黑" panose="020B0503020204020204" pitchFamily="34" charset="-122"/>
            </a:endParaRPr>
          </a:p>
        </p:txBody>
      </p:sp>
      <p:sp>
        <p:nvSpPr>
          <p:cNvPr id="16" name="任意多边形: 形状 15"/>
          <p:cNvSpPr/>
          <p:nvPr/>
        </p:nvSpPr>
        <p:spPr>
          <a:xfrm>
            <a:off x="1049338" y="1104900"/>
            <a:ext cx="9209087" cy="2101850"/>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ea typeface="微软雅黑" panose="020B0503020204020204" pitchFamily="34" charset="-122"/>
            </a:endParaRPr>
          </a:p>
        </p:txBody>
      </p:sp>
      <p:sp>
        <p:nvSpPr>
          <p:cNvPr id="15364" name="文本框 32"/>
          <p:cNvSpPr txBox="1">
            <a:spLocks noChangeArrowheads="1"/>
          </p:cNvSpPr>
          <p:nvPr/>
        </p:nvSpPr>
        <p:spPr bwMode="auto">
          <a:xfrm>
            <a:off x="333375" y="1462088"/>
            <a:ext cx="10809288" cy="1570037"/>
          </a:xfrm>
          <a:prstGeom prst="rect">
            <a:avLst/>
          </a:prstGeom>
          <a:noFill/>
          <a:ln w="9525">
            <a:noFill/>
            <a:miter lim="800000"/>
          </a:ln>
        </p:spPr>
        <p:txBody>
          <a:bodyPr>
            <a:spAutoFit/>
          </a:bodyPr>
          <a:lstStyle/>
          <a:p>
            <a:pPr algn="ctr"/>
            <a:r>
              <a:rPr lang="en-US" altLang="zh-CN" sz="4800" b="1">
                <a:solidFill>
                  <a:srgbClr val="031F37"/>
                </a:solidFill>
                <a:latin typeface="等线" panose="02010600030101010101" pitchFamily="2" charset="-122"/>
                <a:ea typeface="微软雅黑" panose="020B0503020204020204" pitchFamily="34" charset="-122"/>
              </a:rPr>
              <a:t>《</a:t>
            </a:r>
            <a:r>
              <a:rPr lang="zh-CN" altLang="en-US" sz="4800" b="1">
                <a:solidFill>
                  <a:srgbClr val="031F37"/>
                </a:solidFill>
                <a:latin typeface="等线" panose="02010600030101010101" pitchFamily="2" charset="-122"/>
                <a:ea typeface="微软雅黑" panose="020B0503020204020204" pitchFamily="34" charset="-122"/>
              </a:rPr>
              <a:t>中华人民共和国安全生产法</a:t>
            </a:r>
            <a:r>
              <a:rPr lang="en-US" altLang="zh-CN" sz="4800" b="1">
                <a:solidFill>
                  <a:srgbClr val="031F37"/>
                </a:solidFill>
                <a:latin typeface="等线" panose="02010600030101010101" pitchFamily="2" charset="-122"/>
                <a:ea typeface="微软雅黑" panose="020B0503020204020204" pitchFamily="34" charset="-122"/>
              </a:rPr>
              <a:t>》</a:t>
            </a:r>
            <a:endParaRPr lang="en-US" altLang="zh-CN" sz="4800" b="1">
              <a:solidFill>
                <a:srgbClr val="031F37"/>
              </a:solidFill>
              <a:latin typeface="等线" panose="02010600030101010101" pitchFamily="2" charset="-122"/>
              <a:ea typeface="微软雅黑" panose="020B0503020204020204" pitchFamily="34" charset="-122"/>
            </a:endParaRPr>
          </a:p>
          <a:p>
            <a:pPr algn="ctr"/>
            <a:r>
              <a:rPr lang="zh-CN" altLang="en-US" sz="4800" b="1">
                <a:solidFill>
                  <a:srgbClr val="031F37"/>
                </a:solidFill>
                <a:latin typeface="等线" panose="02010600030101010101" pitchFamily="2" charset="-122"/>
                <a:ea typeface="微软雅黑" panose="020B0503020204020204" pitchFamily="34" charset="-122"/>
              </a:rPr>
              <a:t>最新修正解读</a:t>
            </a:r>
            <a:endParaRPr lang="zh-CN" altLang="en-US" sz="4800" b="1">
              <a:solidFill>
                <a:srgbClr val="031F37"/>
              </a:solidFill>
              <a:latin typeface="等线" panose="02010600030101010101" pitchFamily="2" charset="-122"/>
              <a:ea typeface="微软雅黑" panose="020B0503020204020204" pitchFamily="34" charset="-122"/>
            </a:endParaRPr>
          </a:p>
        </p:txBody>
      </p:sp>
      <p:sp>
        <p:nvSpPr>
          <p:cNvPr id="15368" name="Text Box 8"/>
          <p:cNvSpPr txBox="1">
            <a:spLocks noChangeArrowheads="1"/>
          </p:cNvSpPr>
          <p:nvPr/>
        </p:nvSpPr>
        <p:spPr bwMode="auto">
          <a:xfrm>
            <a:off x="8137525" y="646113"/>
            <a:ext cx="692150" cy="366712"/>
          </a:xfrm>
          <a:prstGeom prst="rect">
            <a:avLst/>
          </a:prstGeom>
          <a:noFill/>
          <a:ln w="9525">
            <a:noFill/>
            <a:miter lim="800000"/>
          </a:ln>
          <a:effectLst/>
        </p:spPr>
        <p:txBody>
          <a:bodyPr wrap="none">
            <a:spAutoFit/>
          </a:bodyPr>
          <a:lstStyle/>
          <a:p>
            <a:r>
              <a:rPr lang="en-US" altLang="zh-CN">
                <a:solidFill>
                  <a:schemeClr val="bg1"/>
                </a:solidFill>
              </a:rPr>
              <a:t>2022</a:t>
            </a:r>
            <a:endParaRPr lang="en-US" altLang="zh-CN">
              <a:solidFill>
                <a:schemeClr val="bg1"/>
              </a:solidFill>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43649" y="595771"/>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5913" y="436563"/>
            <a:ext cx="3214687" cy="500062"/>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总体要求</a:t>
            </a:r>
            <a:endParaRPr lang="en-GB" altLang="zh-CN" sz="2800" b="1" dirty="0">
              <a:solidFill>
                <a:srgbClr val="031F37"/>
              </a:solidFill>
              <a:ea typeface="微软雅黑" panose="020B0503020204020204" pitchFamily="34" charset="-122"/>
              <a:cs typeface="+mn-ea"/>
            </a:endParaRPr>
          </a:p>
        </p:txBody>
      </p:sp>
      <p:grpSp>
        <p:nvGrpSpPr>
          <p:cNvPr id="24579" name="组合 22"/>
          <p:cNvGrpSpPr/>
          <p:nvPr/>
        </p:nvGrpSpPr>
        <p:grpSpPr bwMode="auto">
          <a:xfrm>
            <a:off x="466725" y="1392238"/>
            <a:ext cx="2317750" cy="576262"/>
            <a:chOff x="2886463" y="1853735"/>
            <a:chExt cx="3869635" cy="1139687"/>
          </a:xfrm>
        </p:grpSpPr>
        <p:sp>
          <p:nvSpPr>
            <p:cNvPr id="24" name="六边形 23"/>
            <p:cNvSpPr/>
            <p:nvPr/>
          </p:nvSpPr>
          <p:spPr>
            <a:xfrm>
              <a:off x="2886463" y="1853735"/>
              <a:ext cx="3869635" cy="1139687"/>
            </a:xfrm>
            <a:prstGeom prst="hexagon">
              <a:avLst/>
            </a:pr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24590" name="稻壳儿 夏至夏末"/>
            <p:cNvSpPr txBox="1">
              <a:spLocks noChangeArrowheads="1"/>
            </p:cNvSpPr>
            <p:nvPr/>
          </p:nvSpPr>
          <p:spPr bwMode="auto">
            <a:xfrm>
              <a:off x="3630296" y="1974283"/>
              <a:ext cx="2365082" cy="913461"/>
            </a:xfrm>
            <a:prstGeom prst="rect">
              <a:avLst/>
            </a:prstGeom>
            <a:noFill/>
            <a:ln w="9525">
              <a:noFill/>
              <a:miter lim="800000"/>
            </a:ln>
          </p:spPr>
          <p:txBody>
            <a:bodyPr wrap="none">
              <a:spAutoFit/>
            </a:bodyPr>
            <a:lstStyle/>
            <a:p>
              <a:pPr defTabSz="913130"/>
              <a:r>
                <a:rPr lang="zh-CN" altLang="en-US" sz="2400" b="1">
                  <a:solidFill>
                    <a:schemeClr val="bg1"/>
                  </a:solidFill>
                  <a:latin typeface="等线" panose="02010600030101010101" pitchFamily="2" charset="-122"/>
                  <a:ea typeface="微软雅黑" panose="020B0503020204020204" pitchFamily="34" charset="-122"/>
                </a:rPr>
                <a:t>首要任务</a:t>
              </a:r>
              <a:endParaRPr lang="zh-CN" altLang="en-US" sz="2400" b="1">
                <a:solidFill>
                  <a:schemeClr val="bg1"/>
                </a:solidFill>
                <a:latin typeface="等线" panose="02010600030101010101" pitchFamily="2" charset="-122"/>
                <a:ea typeface="微软雅黑" panose="020B0503020204020204" pitchFamily="34" charset="-122"/>
              </a:endParaRPr>
            </a:p>
          </p:txBody>
        </p:sp>
      </p:grpSp>
      <p:sp>
        <p:nvSpPr>
          <p:cNvPr id="24580" name="稻壳儿 夏至夏末"/>
          <p:cNvSpPr txBox="1">
            <a:spLocks noChangeArrowheads="1"/>
          </p:cNvSpPr>
          <p:nvPr/>
        </p:nvSpPr>
        <p:spPr bwMode="auto">
          <a:xfrm>
            <a:off x="3619500" y="1452563"/>
            <a:ext cx="7781925" cy="831850"/>
          </a:xfrm>
          <a:prstGeom prst="rect">
            <a:avLst/>
          </a:prstGeom>
          <a:noFill/>
          <a:ln w="9525">
            <a:noFill/>
            <a:miter lim="800000"/>
          </a:ln>
        </p:spPr>
        <p:txBody>
          <a:bodyPr>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把保护人民生命安全摆在首位，从源头上防范化解重大安全风险</a:t>
            </a:r>
            <a:endParaRPr lang="zh-CN" altLang="en-US" sz="2400" b="1">
              <a:solidFill>
                <a:srgbClr val="031F37"/>
              </a:solidFill>
              <a:latin typeface="等线" panose="02010600030101010101" pitchFamily="2" charset="-122"/>
              <a:ea typeface="微软雅黑" panose="020B0503020204020204" pitchFamily="34" charset="-122"/>
            </a:endParaRPr>
          </a:p>
        </p:txBody>
      </p:sp>
      <p:grpSp>
        <p:nvGrpSpPr>
          <p:cNvPr id="24581" name="组合 26"/>
          <p:cNvGrpSpPr/>
          <p:nvPr/>
        </p:nvGrpSpPr>
        <p:grpSpPr bwMode="auto">
          <a:xfrm>
            <a:off x="314325" y="3000375"/>
            <a:ext cx="2470150" cy="576263"/>
            <a:chOff x="2886463" y="3364483"/>
            <a:chExt cx="3869635" cy="1139687"/>
          </a:xfrm>
        </p:grpSpPr>
        <p:sp>
          <p:nvSpPr>
            <p:cNvPr id="28" name="六边形 27"/>
            <p:cNvSpPr/>
            <p:nvPr/>
          </p:nvSpPr>
          <p:spPr>
            <a:xfrm>
              <a:off x="2886463" y="3364483"/>
              <a:ext cx="3869635" cy="1139687"/>
            </a:xfrm>
            <a:prstGeom prst="hex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24588" name="稻壳儿 夏至夏末"/>
            <p:cNvSpPr txBox="1">
              <a:spLocks noChangeArrowheads="1"/>
            </p:cNvSpPr>
            <p:nvPr/>
          </p:nvSpPr>
          <p:spPr bwMode="auto">
            <a:xfrm>
              <a:off x="3712089" y="3477595"/>
              <a:ext cx="2218385" cy="913461"/>
            </a:xfrm>
            <a:prstGeom prst="rect">
              <a:avLst/>
            </a:prstGeom>
            <a:noFill/>
            <a:ln w="9525">
              <a:noFill/>
              <a:miter lim="800000"/>
            </a:ln>
          </p:spPr>
          <p:txBody>
            <a:bodyPr wrap="none">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最终目标</a:t>
              </a:r>
              <a:endParaRPr lang="zh-CN" altLang="en-US" sz="2400" b="1">
                <a:solidFill>
                  <a:srgbClr val="031F37"/>
                </a:solidFill>
                <a:latin typeface="等线" panose="02010600030101010101" pitchFamily="2" charset="-122"/>
                <a:ea typeface="微软雅黑" panose="020B0503020204020204" pitchFamily="34" charset="-122"/>
              </a:endParaRPr>
            </a:p>
          </p:txBody>
        </p:sp>
      </p:grpSp>
      <p:sp>
        <p:nvSpPr>
          <p:cNvPr id="24582" name="稻壳儿 夏至夏末"/>
          <p:cNvSpPr txBox="1">
            <a:spLocks noChangeArrowheads="1"/>
          </p:cNvSpPr>
          <p:nvPr/>
        </p:nvSpPr>
        <p:spPr bwMode="auto">
          <a:xfrm>
            <a:off x="3619500" y="3068638"/>
            <a:ext cx="7781925" cy="461962"/>
          </a:xfrm>
          <a:prstGeom prst="rect">
            <a:avLst/>
          </a:prstGeom>
          <a:noFill/>
          <a:ln w="9525">
            <a:noFill/>
            <a:miter lim="800000"/>
          </a:ln>
        </p:spPr>
        <p:txBody>
          <a:bodyPr>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保障安全生产、维护社会和谐、实现安全发展</a:t>
            </a:r>
            <a:endParaRPr lang="zh-CN" altLang="en-US" sz="2400" b="1">
              <a:solidFill>
                <a:srgbClr val="031F37"/>
              </a:solidFill>
              <a:latin typeface="等线" panose="02010600030101010101" pitchFamily="2" charset="-122"/>
              <a:ea typeface="微软雅黑" panose="020B0503020204020204" pitchFamily="34" charset="-122"/>
            </a:endParaRPr>
          </a:p>
        </p:txBody>
      </p:sp>
      <p:grpSp>
        <p:nvGrpSpPr>
          <p:cNvPr id="24583" name="组合 32"/>
          <p:cNvGrpSpPr/>
          <p:nvPr/>
        </p:nvGrpSpPr>
        <p:grpSpPr bwMode="auto">
          <a:xfrm>
            <a:off x="314325" y="4905375"/>
            <a:ext cx="2316163" cy="576263"/>
            <a:chOff x="2886463" y="1853735"/>
            <a:chExt cx="3869635" cy="1139687"/>
          </a:xfrm>
        </p:grpSpPr>
        <p:sp>
          <p:nvSpPr>
            <p:cNvPr id="34" name="六边形 33"/>
            <p:cNvSpPr/>
            <p:nvPr/>
          </p:nvSpPr>
          <p:spPr>
            <a:xfrm>
              <a:off x="2886463" y="1853735"/>
              <a:ext cx="3869635" cy="1139687"/>
            </a:xfrm>
            <a:prstGeom prst="hexagon">
              <a:avLst/>
            </a:pr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24586" name="稻壳儿 夏至夏末"/>
            <p:cNvSpPr txBox="1">
              <a:spLocks noChangeArrowheads="1"/>
            </p:cNvSpPr>
            <p:nvPr/>
          </p:nvSpPr>
          <p:spPr bwMode="auto">
            <a:xfrm>
              <a:off x="3630296" y="1974283"/>
              <a:ext cx="2365082" cy="913461"/>
            </a:xfrm>
            <a:prstGeom prst="rect">
              <a:avLst/>
            </a:prstGeom>
            <a:noFill/>
            <a:ln w="9525">
              <a:noFill/>
              <a:miter lim="800000"/>
            </a:ln>
          </p:spPr>
          <p:txBody>
            <a:bodyPr wrap="none">
              <a:spAutoFit/>
            </a:bodyPr>
            <a:lstStyle/>
            <a:p>
              <a:pPr defTabSz="913130"/>
              <a:r>
                <a:rPr lang="zh-CN" altLang="en-US" sz="2400" b="1">
                  <a:solidFill>
                    <a:schemeClr val="bg1"/>
                  </a:solidFill>
                  <a:latin typeface="等线" panose="02010600030101010101" pitchFamily="2" charset="-122"/>
                  <a:ea typeface="微软雅黑" panose="020B0503020204020204" pitchFamily="34" charset="-122"/>
                </a:rPr>
                <a:t>法律途径</a:t>
              </a:r>
              <a:endParaRPr lang="zh-CN" altLang="en-US" sz="2400" b="1">
                <a:solidFill>
                  <a:schemeClr val="bg1"/>
                </a:solidFill>
                <a:latin typeface="等线" panose="02010600030101010101" pitchFamily="2" charset="-122"/>
                <a:ea typeface="微软雅黑" panose="020B0503020204020204" pitchFamily="34" charset="-122"/>
              </a:endParaRPr>
            </a:p>
          </p:txBody>
        </p:sp>
      </p:grpSp>
      <p:sp>
        <p:nvSpPr>
          <p:cNvPr id="24584" name="稻壳儿 夏至夏末"/>
          <p:cNvSpPr txBox="1">
            <a:spLocks noChangeArrowheads="1"/>
          </p:cNvSpPr>
          <p:nvPr/>
        </p:nvSpPr>
        <p:spPr bwMode="auto">
          <a:xfrm>
            <a:off x="3619500" y="4965700"/>
            <a:ext cx="7781925" cy="461963"/>
          </a:xfrm>
          <a:prstGeom prst="rect">
            <a:avLst/>
          </a:prstGeom>
          <a:noFill/>
          <a:ln w="9525">
            <a:noFill/>
            <a:miter lim="800000"/>
          </a:ln>
        </p:spPr>
        <p:txBody>
          <a:bodyPr>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全面提升安全生产工作摆位，全面提升企业主体责任</a:t>
            </a:r>
            <a:endParaRPr lang="zh-CN" altLang="en-US" sz="2400" b="1">
              <a:solidFill>
                <a:srgbClr val="031F37"/>
              </a:solidFill>
              <a:latin typeface="等线" panose="02010600030101010101" pitchFamily="2" charset="-122"/>
              <a:ea typeface="微软雅黑" panose="020B0503020204020204" pitchFamily="34" charset="-122"/>
            </a:endParaRPr>
          </a:p>
        </p:txBody>
      </p:sp>
    </p:spTree>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43649" y="595771"/>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5913" y="436563"/>
            <a:ext cx="3214687" cy="500062"/>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主要修正方面</a:t>
            </a:r>
            <a:endParaRPr lang="en-GB" altLang="zh-CN" sz="2800" b="1" dirty="0">
              <a:solidFill>
                <a:srgbClr val="031F37"/>
              </a:solidFill>
              <a:ea typeface="微软雅黑" panose="020B0503020204020204" pitchFamily="34" charset="-122"/>
              <a:cs typeface="+mn-ea"/>
            </a:endParaRPr>
          </a:p>
        </p:txBody>
      </p:sp>
      <p:sp>
        <p:nvSpPr>
          <p:cNvPr id="44" name="矩形 43"/>
          <p:cNvSpPr/>
          <p:nvPr/>
        </p:nvSpPr>
        <p:spPr>
          <a:xfrm>
            <a:off x="1720850" y="1384300"/>
            <a:ext cx="9829800" cy="2249488"/>
          </a:xfrm>
          <a:prstGeom prst="rect">
            <a:avLst/>
          </a:prstGeom>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defRPr/>
            </a:pPr>
            <a:r>
              <a:rPr lang="zh-CN" altLang="en-US" sz="2400" b="1" dirty="0">
                <a:solidFill>
                  <a:srgbClr val="031F37"/>
                </a:solidFill>
                <a:ea typeface="微软雅黑" panose="020B0503020204020204" pitchFamily="34" charset="-122"/>
                <a:cs typeface="+mn-ea"/>
              </a:rPr>
              <a:t>一是贯彻新思想、新理念。</a:t>
            </a:r>
            <a:endParaRPr lang="en-US" altLang="zh-CN" sz="2400" b="1" dirty="0">
              <a:solidFill>
                <a:srgbClr val="031F37"/>
              </a:solidFill>
              <a:ea typeface="微软雅黑" panose="020B0503020204020204" pitchFamily="34" charset="-122"/>
              <a:cs typeface="+mn-ea"/>
            </a:endParaRPr>
          </a:p>
          <a:p>
            <a:pPr indent="457200" fontAlgn="auto">
              <a:lnSpc>
                <a:spcPct val="120000"/>
              </a:lnSpc>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cs typeface="+mn-ea"/>
              </a:rPr>
              <a:t>将习近平总书记关于安全生产工作一系列重要指示批示的精神转化为法律规定，增加了安全生产工作坚持人民至上、生命至上，树牢安全发展理念，从源头上防范化解重大安全风险等规定，为统筹发展和安全两件大事提供了坚强的法治保障。</a:t>
            </a:r>
            <a:endParaRPr lang="zh-CN" altLang="en-US" sz="2400" b="1" dirty="0">
              <a:solidFill>
                <a:srgbClr val="031F37"/>
              </a:solidFill>
              <a:latin typeface="楷体" panose="02010609060101010101" pitchFamily="49" charset="-122"/>
              <a:ea typeface="楷体" panose="02010609060101010101" pitchFamily="49" charset="-122"/>
              <a:cs typeface="+mn-ea"/>
            </a:endParaRPr>
          </a:p>
        </p:txBody>
      </p:sp>
      <p:grpSp>
        <p:nvGrpSpPr>
          <p:cNvPr id="21" name="组合 20"/>
          <p:cNvGrpSpPr/>
          <p:nvPr/>
        </p:nvGrpSpPr>
        <p:grpSpPr>
          <a:xfrm rot="10800000">
            <a:off x="810611" y="1384301"/>
            <a:ext cx="776084" cy="756000"/>
            <a:chOff x="3312881" y="1638387"/>
            <a:chExt cx="1115103" cy="1153415"/>
          </a:xfrm>
          <a:solidFill>
            <a:srgbClr val="FFC000"/>
          </a:solidFill>
        </p:grpSpPr>
        <p:sp>
          <p:nvSpPr>
            <p:cNvPr id="22" name="椭圆形标注 11"/>
            <p:cNvSpPr>
              <a:spLocks noChangeArrowheads="1"/>
            </p:cNvSpPr>
            <p:nvPr/>
          </p:nvSpPr>
          <p:spPr bwMode="auto">
            <a:xfrm>
              <a:off x="3312881" y="1638387"/>
              <a:ext cx="1115103" cy="1153415"/>
            </a:xfrm>
            <a:prstGeom prst="wedgeEllipseCallout">
              <a:avLst>
                <a:gd name="adj1" fmla="val -71926"/>
                <a:gd name="adj2" fmla="val -1347"/>
              </a:avLst>
            </a:prstGeom>
            <a:grpFill/>
            <a:ln w="12700">
              <a:solidFill>
                <a:schemeClr val="bg1"/>
              </a:solid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buFont typeface="Arial" panose="020B0604020202020204" pitchFamily="34" charset="0"/>
                <a:buNone/>
                <a:defRPr/>
              </a:pPr>
              <a:endParaRPr lang="zh-CN" altLang="zh-CN" sz="1300">
                <a:solidFill>
                  <a:srgbClr val="031F37"/>
                </a:solidFill>
                <a:ea typeface="微软雅黑" panose="020B0503020204020204" pitchFamily="34" charset="-122"/>
              </a:endParaRPr>
            </a:p>
          </p:txBody>
        </p:sp>
        <p:sp>
          <p:nvSpPr>
            <p:cNvPr id="24" name="矩形 23"/>
            <p:cNvSpPr>
              <a:spLocks noChangeArrowheads="1"/>
            </p:cNvSpPr>
            <p:nvPr/>
          </p:nvSpPr>
          <p:spPr bwMode="auto">
            <a:xfrm rot="10800000">
              <a:off x="3505950" y="1849364"/>
              <a:ext cx="728967" cy="668061"/>
            </a:xfrm>
            <a:prstGeom prst="rect">
              <a:avLst/>
            </a:prstGeom>
            <a:grpFill/>
            <a:ln>
              <a:noFill/>
            </a:ln>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20000"/>
                </a:lnSpc>
                <a:spcBef>
                  <a:spcPts val="0"/>
                </a:spcBef>
                <a:spcAft>
                  <a:spcPts val="0"/>
                </a:spcAft>
                <a:buClr>
                  <a:srgbClr val="0070C0"/>
                </a:buClr>
                <a:buFont typeface="Arial" panose="020B0604020202020204" pitchFamily="34" charset="0"/>
                <a:buNone/>
                <a:defRPr/>
              </a:pPr>
              <a:r>
                <a:rPr lang="zh-CN" altLang="en-US" sz="2000" b="1" dirty="0">
                  <a:solidFill>
                    <a:srgbClr val="031F37"/>
                  </a:solidFill>
                  <a:ea typeface="微软雅黑" panose="020B0503020204020204" pitchFamily="34" charset="-122"/>
                </a:rPr>
                <a:t>一</a:t>
              </a:r>
              <a:endParaRPr lang="zh-CN" altLang="en-US" sz="2000" b="1" dirty="0">
                <a:solidFill>
                  <a:srgbClr val="031F37"/>
                </a:solidFill>
                <a:ea typeface="微软雅黑" panose="020B0503020204020204" pitchFamily="34" charset="-122"/>
              </a:endParaRPr>
            </a:p>
          </p:txBody>
        </p:sp>
      </p:grpSp>
      <p:grpSp>
        <p:nvGrpSpPr>
          <p:cNvPr id="25" name="组合 24"/>
          <p:cNvGrpSpPr/>
          <p:nvPr/>
        </p:nvGrpSpPr>
        <p:grpSpPr>
          <a:xfrm rot="10800000">
            <a:off x="810610" y="4025531"/>
            <a:ext cx="776084" cy="756000"/>
            <a:chOff x="3312881" y="1638387"/>
            <a:chExt cx="1115103" cy="1153415"/>
          </a:xfrm>
          <a:solidFill>
            <a:srgbClr val="FFC000"/>
          </a:solidFill>
        </p:grpSpPr>
        <p:sp>
          <p:nvSpPr>
            <p:cNvPr id="26" name="椭圆形标注 11"/>
            <p:cNvSpPr>
              <a:spLocks noChangeArrowheads="1"/>
            </p:cNvSpPr>
            <p:nvPr/>
          </p:nvSpPr>
          <p:spPr bwMode="auto">
            <a:xfrm>
              <a:off x="3312881" y="1638387"/>
              <a:ext cx="1115103" cy="1153415"/>
            </a:xfrm>
            <a:prstGeom prst="wedgeEllipseCallout">
              <a:avLst>
                <a:gd name="adj1" fmla="val -71926"/>
                <a:gd name="adj2" fmla="val -1347"/>
              </a:avLst>
            </a:prstGeom>
            <a:grpFill/>
            <a:ln w="12700">
              <a:solidFill>
                <a:schemeClr val="bg1"/>
              </a:solid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buFont typeface="Arial" panose="020B0604020202020204" pitchFamily="34" charset="0"/>
                <a:buNone/>
                <a:defRPr/>
              </a:pPr>
              <a:endParaRPr lang="zh-CN" altLang="zh-CN" sz="1300">
                <a:solidFill>
                  <a:srgbClr val="031F37"/>
                </a:solidFill>
                <a:ea typeface="微软雅黑" panose="020B0503020204020204" pitchFamily="34" charset="-122"/>
              </a:endParaRPr>
            </a:p>
          </p:txBody>
        </p:sp>
        <p:sp>
          <p:nvSpPr>
            <p:cNvPr id="27" name="矩形 26"/>
            <p:cNvSpPr>
              <a:spLocks noChangeArrowheads="1"/>
            </p:cNvSpPr>
            <p:nvPr/>
          </p:nvSpPr>
          <p:spPr bwMode="auto">
            <a:xfrm rot="10800000">
              <a:off x="3505950" y="1849364"/>
              <a:ext cx="728967" cy="668061"/>
            </a:xfrm>
            <a:prstGeom prst="rect">
              <a:avLst/>
            </a:prstGeom>
            <a:grpFill/>
            <a:ln>
              <a:noFill/>
            </a:ln>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20000"/>
                </a:lnSpc>
                <a:spcBef>
                  <a:spcPts val="0"/>
                </a:spcBef>
                <a:spcAft>
                  <a:spcPts val="0"/>
                </a:spcAft>
                <a:buClr>
                  <a:srgbClr val="0070C0"/>
                </a:buClr>
                <a:buFont typeface="Arial" panose="020B0604020202020204" pitchFamily="34" charset="0"/>
                <a:buNone/>
                <a:defRPr/>
              </a:pPr>
              <a:r>
                <a:rPr lang="zh-CN" altLang="en-US" sz="2000" b="1" dirty="0">
                  <a:solidFill>
                    <a:srgbClr val="031F37"/>
                  </a:solidFill>
                  <a:ea typeface="微软雅黑" panose="020B0503020204020204" pitchFamily="34" charset="-122"/>
                </a:rPr>
                <a:t>二</a:t>
              </a:r>
              <a:endParaRPr lang="zh-CN" altLang="en-US" sz="2000" b="1" dirty="0">
                <a:solidFill>
                  <a:srgbClr val="031F37"/>
                </a:solidFill>
                <a:ea typeface="微软雅黑" panose="020B0503020204020204" pitchFamily="34" charset="-122"/>
              </a:endParaRPr>
            </a:p>
          </p:txBody>
        </p:sp>
      </p:grpSp>
      <p:sp>
        <p:nvSpPr>
          <p:cNvPr id="28" name="矩形 27"/>
          <p:cNvSpPr/>
          <p:nvPr/>
        </p:nvSpPr>
        <p:spPr>
          <a:xfrm>
            <a:off x="1720850" y="3878263"/>
            <a:ext cx="9829800" cy="1806575"/>
          </a:xfrm>
          <a:prstGeom prst="rect">
            <a:avLst/>
          </a:prstGeom>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defRPr/>
            </a:pPr>
            <a:r>
              <a:rPr lang="zh-CN" altLang="en-US" sz="2400" b="1" dirty="0">
                <a:solidFill>
                  <a:srgbClr val="031F37"/>
                </a:solidFill>
                <a:ea typeface="微软雅黑" panose="020B0503020204020204" pitchFamily="34" charset="-122"/>
                <a:cs typeface="+mn-ea"/>
              </a:rPr>
              <a:t>二是落实中央决策部署。</a:t>
            </a:r>
            <a:endParaRPr lang="en-US" altLang="zh-CN" sz="2400" b="1" dirty="0">
              <a:solidFill>
                <a:srgbClr val="031F37"/>
              </a:solidFill>
              <a:ea typeface="微软雅黑" panose="020B0503020204020204" pitchFamily="34" charset="-122"/>
              <a:cs typeface="+mn-ea"/>
            </a:endParaRPr>
          </a:p>
          <a:p>
            <a:pPr indent="457200" fontAlgn="auto">
              <a:lnSpc>
                <a:spcPct val="120000"/>
              </a:lnSpc>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cs typeface="+mn-ea"/>
              </a:rPr>
              <a:t>这次修改深入贯彻中央文件的精神，增加规定了重大事故隐患排查治理情况的报告、高危行业领域强制实施安全生产责任保险、安全生产公益诉讼等重要制度。</a:t>
            </a:r>
            <a:endParaRPr lang="zh-CN" altLang="en-US" sz="2400" b="1" dirty="0">
              <a:solidFill>
                <a:srgbClr val="031F37"/>
              </a:solidFill>
              <a:latin typeface="楷体" panose="02010609060101010101" pitchFamily="49" charset="-122"/>
              <a:ea typeface="楷体" panose="02010609060101010101" pitchFamily="49" charset="-122"/>
              <a:cs typeface="+mn-ea"/>
            </a:endParaRPr>
          </a:p>
        </p:txBody>
      </p:sp>
    </p:spTree>
  </p:cSld>
  <p:clrMapOvr>
    <a:masterClrMapping/>
  </p:clrMapOvr>
  <p:transition spd="slow">
    <p:comb/>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43649" y="595771"/>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5913" y="436563"/>
            <a:ext cx="3214687" cy="500062"/>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主要修正方面</a:t>
            </a:r>
            <a:endParaRPr lang="en-GB" altLang="zh-CN" sz="2800" b="1" dirty="0">
              <a:solidFill>
                <a:srgbClr val="031F37"/>
              </a:solidFill>
              <a:ea typeface="微软雅黑" panose="020B0503020204020204" pitchFamily="34" charset="-122"/>
              <a:cs typeface="+mn-ea"/>
            </a:endParaRPr>
          </a:p>
        </p:txBody>
      </p:sp>
      <p:sp>
        <p:nvSpPr>
          <p:cNvPr id="44" name="矩形 43"/>
          <p:cNvSpPr/>
          <p:nvPr/>
        </p:nvSpPr>
        <p:spPr>
          <a:xfrm>
            <a:off x="1836738" y="1276350"/>
            <a:ext cx="9829800" cy="4908550"/>
          </a:xfrm>
          <a:prstGeom prst="rect">
            <a:avLst/>
          </a:prstGeom>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defRPr/>
            </a:pPr>
            <a:r>
              <a:rPr lang="zh-CN" altLang="en-US" sz="2400" b="1" dirty="0">
                <a:solidFill>
                  <a:srgbClr val="031F37"/>
                </a:solidFill>
                <a:ea typeface="微软雅黑" panose="020B0503020204020204" pitchFamily="34" charset="-122"/>
                <a:cs typeface="+mn-ea"/>
              </a:rPr>
              <a:t>三是健全安全生产责任体系。</a:t>
            </a:r>
            <a:endParaRPr lang="en-US" altLang="zh-CN" sz="2400" b="1" dirty="0">
              <a:solidFill>
                <a:srgbClr val="031F37"/>
              </a:solidFill>
              <a:ea typeface="微软雅黑" panose="020B0503020204020204" pitchFamily="34" charset="-122"/>
              <a:cs typeface="+mn-ea"/>
            </a:endParaRPr>
          </a:p>
          <a:p>
            <a:pPr indent="457200" fontAlgn="auto">
              <a:lnSpc>
                <a:spcPct val="120000"/>
              </a:lnSpc>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cs typeface="+mn-ea"/>
              </a:rPr>
              <a:t>第一，强化党委和政府的领导责任。这次修改明确了安全生产工作坚持党的领导，要求各级人民政府加强安全生产基础设施建设和安全生产监管能力建设，所需经费列入本级预算。第二，明确了各有关部门的监管职责。规定安全生产工作实行“管行业必须管安全、管业务必须管安全、管生产经营必须管安全”。对新兴行业、领域的安全生产监督管理职责不明确的，明确由县级以上地方各级人民政府按照业务相近的原则确定监督管理部门。生产经营单位的主要负责人是本单位安全生产第一责任人，对本单位的安全生产工作全面负责。各类生产经营单位健全并落实全员安全生产责任制、安全风险分级管控和隐患排查治理双重预防机制。</a:t>
            </a:r>
            <a:endParaRPr lang="zh-CN" altLang="en-US" sz="2400" b="1" dirty="0">
              <a:solidFill>
                <a:srgbClr val="031F37"/>
              </a:solidFill>
              <a:latin typeface="楷体" panose="02010609060101010101" pitchFamily="49" charset="-122"/>
              <a:ea typeface="楷体" panose="02010609060101010101" pitchFamily="49" charset="-122"/>
              <a:cs typeface="+mn-ea"/>
            </a:endParaRPr>
          </a:p>
        </p:txBody>
      </p:sp>
      <p:grpSp>
        <p:nvGrpSpPr>
          <p:cNvPr id="21" name="组合 20"/>
          <p:cNvGrpSpPr/>
          <p:nvPr/>
        </p:nvGrpSpPr>
        <p:grpSpPr>
          <a:xfrm rot="10800000">
            <a:off x="810611" y="1384301"/>
            <a:ext cx="776084" cy="756000"/>
            <a:chOff x="3312881" y="1638387"/>
            <a:chExt cx="1115103" cy="1153415"/>
          </a:xfrm>
          <a:solidFill>
            <a:srgbClr val="FFC000"/>
          </a:solidFill>
        </p:grpSpPr>
        <p:sp>
          <p:nvSpPr>
            <p:cNvPr id="22" name="椭圆形标注 11"/>
            <p:cNvSpPr>
              <a:spLocks noChangeArrowheads="1"/>
            </p:cNvSpPr>
            <p:nvPr/>
          </p:nvSpPr>
          <p:spPr bwMode="auto">
            <a:xfrm>
              <a:off x="3312881" y="1638387"/>
              <a:ext cx="1115103" cy="1153415"/>
            </a:xfrm>
            <a:prstGeom prst="wedgeEllipseCallout">
              <a:avLst>
                <a:gd name="adj1" fmla="val -71926"/>
                <a:gd name="adj2" fmla="val -1347"/>
              </a:avLst>
            </a:prstGeom>
            <a:grpFill/>
            <a:ln w="12700">
              <a:solidFill>
                <a:schemeClr val="bg1"/>
              </a:solid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buFont typeface="Arial" panose="020B0604020202020204" pitchFamily="34" charset="0"/>
                <a:buNone/>
                <a:defRPr/>
              </a:pPr>
              <a:endParaRPr lang="zh-CN" altLang="zh-CN" sz="1300">
                <a:solidFill>
                  <a:srgbClr val="031F37"/>
                </a:solidFill>
                <a:ea typeface="微软雅黑" panose="020B0503020204020204" pitchFamily="34" charset="-122"/>
              </a:endParaRPr>
            </a:p>
          </p:txBody>
        </p:sp>
        <p:sp>
          <p:nvSpPr>
            <p:cNvPr id="24" name="矩形 23"/>
            <p:cNvSpPr>
              <a:spLocks noChangeArrowheads="1"/>
            </p:cNvSpPr>
            <p:nvPr/>
          </p:nvSpPr>
          <p:spPr bwMode="auto">
            <a:xfrm rot="10800000">
              <a:off x="3505950" y="1851811"/>
              <a:ext cx="728967" cy="665614"/>
            </a:xfrm>
            <a:prstGeom prst="rect">
              <a:avLst/>
            </a:prstGeom>
            <a:grpFill/>
            <a:ln>
              <a:noFill/>
            </a:ln>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20000"/>
                </a:lnSpc>
                <a:spcBef>
                  <a:spcPts val="0"/>
                </a:spcBef>
                <a:spcAft>
                  <a:spcPts val="0"/>
                </a:spcAft>
                <a:buClr>
                  <a:srgbClr val="0070C0"/>
                </a:buClr>
                <a:buFont typeface="Arial" panose="020B0604020202020204" pitchFamily="34" charset="0"/>
                <a:buNone/>
                <a:defRPr/>
              </a:pPr>
              <a:r>
                <a:rPr lang="zh-CN" altLang="en-US" sz="2000" b="1" dirty="0">
                  <a:solidFill>
                    <a:srgbClr val="031F37"/>
                  </a:solidFill>
                  <a:ea typeface="微软雅黑" panose="020B0503020204020204" pitchFamily="34" charset="-122"/>
                </a:rPr>
                <a:t>三</a:t>
              </a:r>
              <a:endParaRPr lang="zh-CN" altLang="en-US" sz="2000" b="1" dirty="0">
                <a:solidFill>
                  <a:srgbClr val="031F37"/>
                </a:solidFill>
                <a:ea typeface="微软雅黑" panose="020B0503020204020204" pitchFamily="34" charset="-122"/>
              </a:endParaRPr>
            </a:p>
          </p:txBody>
        </p:sp>
      </p:grpSp>
    </p:spTree>
  </p:cSld>
  <p:clrMapOvr>
    <a:masterClrMapping/>
  </p:clrMapOvr>
  <p:transition spd="slow">
    <p:comb/>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43649" y="595771"/>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5913" y="436563"/>
            <a:ext cx="3214687" cy="500062"/>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主要修正方面</a:t>
            </a:r>
            <a:endParaRPr lang="en-GB" altLang="zh-CN" sz="2800" b="1" dirty="0">
              <a:solidFill>
                <a:srgbClr val="031F37"/>
              </a:solidFill>
              <a:ea typeface="微软雅黑" panose="020B0503020204020204" pitchFamily="34" charset="-122"/>
              <a:cs typeface="+mn-ea"/>
            </a:endParaRPr>
          </a:p>
        </p:txBody>
      </p:sp>
      <p:sp>
        <p:nvSpPr>
          <p:cNvPr id="44" name="矩形 43"/>
          <p:cNvSpPr/>
          <p:nvPr/>
        </p:nvSpPr>
        <p:spPr>
          <a:xfrm>
            <a:off x="1766888" y="1436688"/>
            <a:ext cx="9828212" cy="4022725"/>
          </a:xfrm>
          <a:prstGeom prst="rect">
            <a:avLst/>
          </a:prstGeom>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defRPr/>
            </a:pPr>
            <a:r>
              <a:rPr lang="zh-CN" altLang="en-US" sz="2400" b="1" dirty="0">
                <a:solidFill>
                  <a:srgbClr val="031F37"/>
                </a:solidFill>
                <a:ea typeface="微软雅黑" panose="020B0503020204020204" pitchFamily="34" charset="-122"/>
                <a:cs typeface="+mn-ea"/>
              </a:rPr>
              <a:t>四是强化新问题、新风险的防范应对。</a:t>
            </a:r>
            <a:endParaRPr lang="en-US" altLang="zh-CN" sz="2400" b="1" dirty="0">
              <a:solidFill>
                <a:srgbClr val="031F37"/>
              </a:solidFill>
              <a:ea typeface="微软雅黑" panose="020B0503020204020204" pitchFamily="34" charset="-122"/>
              <a:cs typeface="+mn-ea"/>
            </a:endParaRPr>
          </a:p>
          <a:p>
            <a:pPr fontAlgn="auto">
              <a:lnSpc>
                <a:spcPct val="120000"/>
              </a:lnSpc>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cs typeface="+mn-ea"/>
              </a:rPr>
              <a:t>深刻汲取近年来的事故教训，对安全生产事故中暴露的新问题作了针对性规定。比如，要求餐饮行业使用燃气的生产经营单位要安装可燃气体报警装置，并且保障其正常使用；要求矿山等高危行业施工单位加强安全管理，不得非法转让施工的资质，不得违法分包、转包；还比如要求承担安全评价的一些机构实施报告公开制度，不得租借资质、挂靠、出具虚假报告。同时，对于新业态、新模式产生的新风险，也强调了应当建立健全并落实安全责任制，加强从业人员的教育和培训，履行法定的安全生产义务。</a:t>
            </a:r>
            <a:endParaRPr lang="zh-CN" altLang="en-US" sz="2400" b="1" dirty="0">
              <a:solidFill>
                <a:srgbClr val="031F37"/>
              </a:solidFill>
              <a:latin typeface="楷体" panose="02010609060101010101" pitchFamily="49" charset="-122"/>
              <a:ea typeface="楷体" panose="02010609060101010101" pitchFamily="49" charset="-122"/>
              <a:cs typeface="+mn-ea"/>
            </a:endParaRPr>
          </a:p>
        </p:txBody>
      </p:sp>
      <p:grpSp>
        <p:nvGrpSpPr>
          <p:cNvPr id="21" name="组合 20"/>
          <p:cNvGrpSpPr/>
          <p:nvPr/>
        </p:nvGrpSpPr>
        <p:grpSpPr>
          <a:xfrm rot="10800000">
            <a:off x="855793" y="1608360"/>
            <a:ext cx="776084" cy="756000"/>
            <a:chOff x="3312881" y="1638387"/>
            <a:chExt cx="1115103" cy="1153415"/>
          </a:xfrm>
          <a:solidFill>
            <a:srgbClr val="FFC000"/>
          </a:solidFill>
        </p:grpSpPr>
        <p:sp>
          <p:nvSpPr>
            <p:cNvPr id="22" name="椭圆形标注 11"/>
            <p:cNvSpPr>
              <a:spLocks noChangeArrowheads="1"/>
            </p:cNvSpPr>
            <p:nvPr/>
          </p:nvSpPr>
          <p:spPr bwMode="auto">
            <a:xfrm>
              <a:off x="3312881" y="1638387"/>
              <a:ext cx="1115103" cy="1153415"/>
            </a:xfrm>
            <a:prstGeom prst="wedgeEllipseCallout">
              <a:avLst>
                <a:gd name="adj1" fmla="val -71926"/>
                <a:gd name="adj2" fmla="val -1347"/>
              </a:avLst>
            </a:prstGeom>
            <a:grpFill/>
            <a:ln w="12700">
              <a:solidFill>
                <a:schemeClr val="bg1"/>
              </a:solid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buFont typeface="Arial" panose="020B0604020202020204" pitchFamily="34" charset="0"/>
                <a:buNone/>
                <a:defRPr/>
              </a:pPr>
              <a:endParaRPr lang="zh-CN" altLang="zh-CN" sz="1300">
                <a:solidFill>
                  <a:srgbClr val="031F37"/>
                </a:solidFill>
                <a:ea typeface="微软雅黑" panose="020B0503020204020204" pitchFamily="34" charset="-122"/>
              </a:endParaRPr>
            </a:p>
          </p:txBody>
        </p:sp>
        <p:sp>
          <p:nvSpPr>
            <p:cNvPr id="24" name="矩形 23"/>
            <p:cNvSpPr>
              <a:spLocks noChangeArrowheads="1"/>
            </p:cNvSpPr>
            <p:nvPr/>
          </p:nvSpPr>
          <p:spPr bwMode="auto">
            <a:xfrm rot="10800000">
              <a:off x="3505950" y="1849364"/>
              <a:ext cx="728967" cy="668061"/>
            </a:xfrm>
            <a:prstGeom prst="rect">
              <a:avLst/>
            </a:prstGeom>
            <a:grpFill/>
            <a:ln>
              <a:noFill/>
            </a:ln>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20000"/>
                </a:lnSpc>
                <a:spcBef>
                  <a:spcPts val="0"/>
                </a:spcBef>
                <a:spcAft>
                  <a:spcPts val="0"/>
                </a:spcAft>
                <a:buClr>
                  <a:srgbClr val="0070C0"/>
                </a:buClr>
                <a:buFont typeface="Arial" panose="020B0604020202020204" pitchFamily="34" charset="0"/>
                <a:buNone/>
                <a:defRPr/>
              </a:pPr>
              <a:r>
                <a:rPr lang="zh-CN" altLang="en-US" sz="2000" b="1" dirty="0">
                  <a:solidFill>
                    <a:srgbClr val="031F37"/>
                  </a:solidFill>
                  <a:ea typeface="微软雅黑" panose="020B0503020204020204" pitchFamily="34" charset="-122"/>
                </a:rPr>
                <a:t>四</a:t>
              </a:r>
              <a:endParaRPr lang="zh-CN" altLang="en-US" sz="2000" b="1" dirty="0">
                <a:solidFill>
                  <a:srgbClr val="031F37"/>
                </a:solidFill>
                <a:ea typeface="微软雅黑" panose="020B0503020204020204" pitchFamily="34" charset="-122"/>
              </a:endParaRPr>
            </a:p>
          </p:txBody>
        </p:sp>
      </p:grpSp>
    </p:spTree>
  </p:cSld>
  <p:clrMapOvr>
    <a:masterClrMapping/>
  </p:clrMapOvr>
  <p:transition spd="slow">
    <p:comb/>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43649" y="595771"/>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5913" y="436563"/>
            <a:ext cx="3214687" cy="500062"/>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主要修正方面</a:t>
            </a:r>
            <a:endParaRPr lang="en-GB" altLang="zh-CN" sz="2800" b="1" dirty="0">
              <a:solidFill>
                <a:srgbClr val="031F37"/>
              </a:solidFill>
              <a:ea typeface="微软雅黑" panose="020B0503020204020204" pitchFamily="34" charset="-122"/>
              <a:cs typeface="+mn-ea"/>
            </a:endParaRPr>
          </a:p>
        </p:txBody>
      </p:sp>
      <p:grpSp>
        <p:nvGrpSpPr>
          <p:cNvPr id="25" name="组合 24"/>
          <p:cNvGrpSpPr/>
          <p:nvPr/>
        </p:nvGrpSpPr>
        <p:grpSpPr>
          <a:xfrm rot="10800000">
            <a:off x="855793" y="1524587"/>
            <a:ext cx="776084" cy="756000"/>
            <a:chOff x="3312881" y="1638387"/>
            <a:chExt cx="1115103" cy="1153415"/>
          </a:xfrm>
          <a:solidFill>
            <a:srgbClr val="FFC000"/>
          </a:solidFill>
        </p:grpSpPr>
        <p:sp>
          <p:nvSpPr>
            <p:cNvPr id="26" name="椭圆形标注 11"/>
            <p:cNvSpPr>
              <a:spLocks noChangeArrowheads="1"/>
            </p:cNvSpPr>
            <p:nvPr/>
          </p:nvSpPr>
          <p:spPr bwMode="auto">
            <a:xfrm>
              <a:off x="3312881" y="1638387"/>
              <a:ext cx="1115103" cy="1153415"/>
            </a:xfrm>
            <a:prstGeom prst="wedgeEllipseCallout">
              <a:avLst>
                <a:gd name="adj1" fmla="val -71926"/>
                <a:gd name="adj2" fmla="val -1347"/>
              </a:avLst>
            </a:prstGeom>
            <a:grpFill/>
            <a:ln w="12700">
              <a:solidFill>
                <a:schemeClr val="bg1"/>
              </a:solid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buFont typeface="Arial" panose="020B0604020202020204" pitchFamily="34" charset="0"/>
                <a:buNone/>
                <a:defRPr/>
              </a:pPr>
              <a:endParaRPr lang="zh-CN" altLang="zh-CN" sz="1300">
                <a:solidFill>
                  <a:srgbClr val="031F37"/>
                </a:solidFill>
                <a:ea typeface="微软雅黑" panose="020B0503020204020204" pitchFamily="34" charset="-122"/>
              </a:endParaRPr>
            </a:p>
          </p:txBody>
        </p:sp>
        <p:sp>
          <p:nvSpPr>
            <p:cNvPr id="27" name="矩形 26"/>
            <p:cNvSpPr>
              <a:spLocks noChangeArrowheads="1"/>
            </p:cNvSpPr>
            <p:nvPr/>
          </p:nvSpPr>
          <p:spPr bwMode="auto">
            <a:xfrm rot="10800000">
              <a:off x="3505950" y="1851811"/>
              <a:ext cx="728967" cy="665614"/>
            </a:xfrm>
            <a:prstGeom prst="rect">
              <a:avLst/>
            </a:prstGeom>
            <a:grpFill/>
            <a:ln>
              <a:noFill/>
            </a:ln>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20000"/>
                </a:lnSpc>
                <a:spcBef>
                  <a:spcPts val="0"/>
                </a:spcBef>
                <a:spcAft>
                  <a:spcPts val="0"/>
                </a:spcAft>
                <a:buClr>
                  <a:srgbClr val="0070C0"/>
                </a:buClr>
                <a:buFont typeface="Arial" panose="020B0604020202020204" pitchFamily="34" charset="0"/>
                <a:buNone/>
                <a:defRPr/>
              </a:pPr>
              <a:r>
                <a:rPr lang="zh-CN" altLang="en-US" sz="2000" b="1" dirty="0">
                  <a:solidFill>
                    <a:srgbClr val="031F37"/>
                  </a:solidFill>
                  <a:ea typeface="微软雅黑" panose="020B0503020204020204" pitchFamily="34" charset="-122"/>
                </a:rPr>
                <a:t>五</a:t>
              </a:r>
              <a:endParaRPr lang="zh-CN" altLang="en-US" sz="2000" b="1" dirty="0">
                <a:solidFill>
                  <a:srgbClr val="031F37"/>
                </a:solidFill>
                <a:ea typeface="微软雅黑" panose="020B0503020204020204" pitchFamily="34" charset="-122"/>
              </a:endParaRPr>
            </a:p>
          </p:txBody>
        </p:sp>
      </p:grpSp>
      <p:sp>
        <p:nvSpPr>
          <p:cNvPr id="28" name="矩形 27"/>
          <p:cNvSpPr/>
          <p:nvPr/>
        </p:nvSpPr>
        <p:spPr>
          <a:xfrm>
            <a:off x="1824038" y="1436688"/>
            <a:ext cx="9829800" cy="4465637"/>
          </a:xfrm>
          <a:prstGeom prst="rect">
            <a:avLst/>
          </a:prstGeom>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defRPr/>
            </a:pPr>
            <a:r>
              <a:rPr lang="zh-CN" altLang="en-US" sz="2400" b="1" dirty="0">
                <a:solidFill>
                  <a:srgbClr val="031F37"/>
                </a:solidFill>
                <a:ea typeface="微软雅黑" panose="020B0503020204020204" pitchFamily="34" charset="-122"/>
                <a:cs typeface="+mn-ea"/>
              </a:rPr>
              <a:t>五是加大对违法行为的惩处力度。</a:t>
            </a:r>
            <a:endParaRPr lang="en-US" altLang="zh-CN" sz="2400" b="1" dirty="0">
              <a:solidFill>
                <a:srgbClr val="031F37"/>
              </a:solidFill>
              <a:ea typeface="微软雅黑" panose="020B0503020204020204" pitchFamily="34" charset="-122"/>
              <a:cs typeface="+mn-ea"/>
            </a:endParaRPr>
          </a:p>
          <a:p>
            <a:pPr indent="457200" fontAlgn="auto">
              <a:lnSpc>
                <a:spcPct val="120000"/>
              </a:lnSpc>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cs typeface="+mn-ea"/>
              </a:rPr>
              <a:t>罚款金额更高：由现行法规定的</a:t>
            </a:r>
            <a:r>
              <a:rPr lang="en-US" altLang="zh-CN" sz="2400" b="1" dirty="0">
                <a:solidFill>
                  <a:srgbClr val="031F37"/>
                </a:solidFill>
                <a:latin typeface="楷体" panose="02010609060101010101" pitchFamily="49" charset="-122"/>
                <a:ea typeface="楷体" panose="02010609060101010101" pitchFamily="49" charset="-122"/>
                <a:cs typeface="+mn-ea"/>
              </a:rPr>
              <a:t>20</a:t>
            </a:r>
            <a:r>
              <a:rPr lang="zh-CN" altLang="en-US" sz="2400" b="1" dirty="0">
                <a:solidFill>
                  <a:srgbClr val="031F37"/>
                </a:solidFill>
                <a:latin typeface="楷体" panose="02010609060101010101" pitchFamily="49" charset="-122"/>
                <a:ea typeface="楷体" panose="02010609060101010101" pitchFamily="49" charset="-122"/>
                <a:cs typeface="+mn-ea"/>
              </a:rPr>
              <a:t>万元至</a:t>
            </a:r>
            <a:r>
              <a:rPr lang="en-US" altLang="zh-CN" sz="2400" b="1" dirty="0">
                <a:solidFill>
                  <a:srgbClr val="031F37"/>
                </a:solidFill>
                <a:latin typeface="楷体" panose="02010609060101010101" pitchFamily="49" charset="-122"/>
                <a:ea typeface="楷体" panose="02010609060101010101" pitchFamily="49" charset="-122"/>
                <a:cs typeface="+mn-ea"/>
              </a:rPr>
              <a:t>2000</a:t>
            </a:r>
            <a:r>
              <a:rPr lang="zh-CN" altLang="en-US" sz="2400" b="1" dirty="0">
                <a:solidFill>
                  <a:srgbClr val="031F37"/>
                </a:solidFill>
                <a:latin typeface="楷体" panose="02010609060101010101" pitchFamily="49" charset="-122"/>
                <a:ea typeface="楷体" panose="02010609060101010101" pitchFamily="49" charset="-122"/>
                <a:cs typeface="+mn-ea"/>
              </a:rPr>
              <a:t>万元，提高至</a:t>
            </a:r>
            <a:r>
              <a:rPr lang="en-US" altLang="zh-CN" sz="2400" b="1" dirty="0">
                <a:solidFill>
                  <a:srgbClr val="031F37"/>
                </a:solidFill>
                <a:latin typeface="楷体" panose="02010609060101010101" pitchFamily="49" charset="-122"/>
                <a:ea typeface="楷体" panose="02010609060101010101" pitchFamily="49" charset="-122"/>
                <a:cs typeface="+mn-ea"/>
              </a:rPr>
              <a:t>30</a:t>
            </a:r>
            <a:r>
              <a:rPr lang="zh-CN" altLang="en-US" sz="2400" b="1" dirty="0">
                <a:solidFill>
                  <a:srgbClr val="031F37"/>
                </a:solidFill>
                <a:latin typeface="楷体" panose="02010609060101010101" pitchFamily="49" charset="-122"/>
                <a:ea typeface="楷体" panose="02010609060101010101" pitchFamily="49" charset="-122"/>
                <a:cs typeface="+mn-ea"/>
              </a:rPr>
              <a:t>万元至</a:t>
            </a:r>
            <a:r>
              <a:rPr lang="en-US" altLang="zh-CN" sz="2400" b="1" dirty="0">
                <a:solidFill>
                  <a:srgbClr val="031F37"/>
                </a:solidFill>
                <a:latin typeface="楷体" panose="02010609060101010101" pitchFamily="49" charset="-122"/>
                <a:ea typeface="楷体" panose="02010609060101010101" pitchFamily="49" charset="-122"/>
                <a:cs typeface="+mn-ea"/>
              </a:rPr>
              <a:t>1</a:t>
            </a:r>
            <a:r>
              <a:rPr lang="zh-CN" altLang="en-US" sz="2400" b="1" dirty="0">
                <a:solidFill>
                  <a:srgbClr val="031F37"/>
                </a:solidFill>
                <a:latin typeface="楷体" panose="02010609060101010101" pitchFamily="49" charset="-122"/>
                <a:ea typeface="楷体" panose="02010609060101010101" pitchFamily="49" charset="-122"/>
                <a:cs typeface="+mn-ea"/>
              </a:rPr>
              <a:t>亿元；对单位主要负责人的事故罚款数额由年收入的</a:t>
            </a:r>
            <a:r>
              <a:rPr lang="en-US" altLang="zh-CN" sz="2400" b="1" dirty="0">
                <a:solidFill>
                  <a:srgbClr val="031F37"/>
                </a:solidFill>
                <a:latin typeface="楷体" panose="02010609060101010101" pitchFamily="49" charset="-122"/>
                <a:ea typeface="楷体" panose="02010609060101010101" pitchFamily="49" charset="-122"/>
                <a:cs typeface="+mn-ea"/>
              </a:rPr>
              <a:t>30%</a:t>
            </a:r>
            <a:r>
              <a:rPr lang="zh-CN" altLang="en-US" sz="2400" b="1" dirty="0">
                <a:solidFill>
                  <a:srgbClr val="031F37"/>
                </a:solidFill>
                <a:latin typeface="楷体" panose="02010609060101010101" pitchFamily="49" charset="-122"/>
                <a:ea typeface="楷体" panose="02010609060101010101" pitchFamily="49" charset="-122"/>
                <a:cs typeface="+mn-ea"/>
              </a:rPr>
              <a:t>至</a:t>
            </a:r>
            <a:r>
              <a:rPr lang="en-US" altLang="zh-CN" sz="2400" b="1" dirty="0">
                <a:solidFill>
                  <a:srgbClr val="031F37"/>
                </a:solidFill>
                <a:latin typeface="楷体" panose="02010609060101010101" pitchFamily="49" charset="-122"/>
                <a:ea typeface="楷体" panose="02010609060101010101" pitchFamily="49" charset="-122"/>
                <a:cs typeface="+mn-ea"/>
              </a:rPr>
              <a:t>80%</a:t>
            </a:r>
            <a:r>
              <a:rPr lang="zh-CN" altLang="en-US" sz="2400" b="1" dirty="0">
                <a:solidFill>
                  <a:srgbClr val="031F37"/>
                </a:solidFill>
                <a:latin typeface="楷体" panose="02010609060101010101" pitchFamily="49" charset="-122"/>
                <a:ea typeface="楷体" panose="02010609060101010101" pitchFamily="49" charset="-122"/>
                <a:cs typeface="+mn-ea"/>
              </a:rPr>
              <a:t>，提高至</a:t>
            </a:r>
            <a:r>
              <a:rPr lang="en-US" altLang="zh-CN" sz="2400" b="1" dirty="0">
                <a:solidFill>
                  <a:srgbClr val="031F37"/>
                </a:solidFill>
                <a:latin typeface="楷体" panose="02010609060101010101" pitchFamily="49" charset="-122"/>
                <a:ea typeface="楷体" panose="02010609060101010101" pitchFamily="49" charset="-122"/>
                <a:cs typeface="+mn-ea"/>
              </a:rPr>
              <a:t>40%</a:t>
            </a:r>
            <a:r>
              <a:rPr lang="zh-CN" altLang="en-US" sz="2400" b="1" dirty="0">
                <a:solidFill>
                  <a:srgbClr val="031F37"/>
                </a:solidFill>
                <a:latin typeface="楷体" panose="02010609060101010101" pitchFamily="49" charset="-122"/>
                <a:ea typeface="楷体" panose="02010609060101010101" pitchFamily="49" charset="-122"/>
                <a:cs typeface="+mn-ea"/>
              </a:rPr>
              <a:t>至</a:t>
            </a:r>
            <a:r>
              <a:rPr lang="en-US" altLang="zh-CN" sz="2400" b="1" dirty="0">
                <a:solidFill>
                  <a:srgbClr val="031F37"/>
                </a:solidFill>
                <a:latin typeface="楷体" panose="02010609060101010101" pitchFamily="49" charset="-122"/>
                <a:ea typeface="楷体" panose="02010609060101010101" pitchFamily="49" charset="-122"/>
                <a:cs typeface="+mn-ea"/>
              </a:rPr>
              <a:t>100%</a:t>
            </a:r>
            <a:r>
              <a:rPr lang="zh-CN" altLang="en-US" sz="2400" b="1" dirty="0">
                <a:solidFill>
                  <a:srgbClr val="031F37"/>
                </a:solidFill>
                <a:latin typeface="楷体" panose="02010609060101010101" pitchFamily="49" charset="-122"/>
                <a:ea typeface="楷体" panose="02010609060101010101" pitchFamily="49" charset="-122"/>
                <a:cs typeface="+mn-ea"/>
              </a:rPr>
              <a:t>。</a:t>
            </a:r>
            <a:endParaRPr lang="zh-CN" altLang="en-US" sz="2400" b="1" dirty="0">
              <a:solidFill>
                <a:srgbClr val="031F37"/>
              </a:solidFill>
              <a:latin typeface="楷体" panose="02010609060101010101" pitchFamily="49" charset="-122"/>
              <a:ea typeface="楷体" panose="02010609060101010101" pitchFamily="49" charset="-122"/>
              <a:cs typeface="+mn-ea"/>
            </a:endParaRPr>
          </a:p>
          <a:p>
            <a:pPr fontAlgn="auto">
              <a:lnSpc>
                <a:spcPct val="120000"/>
              </a:lnSpc>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cs typeface="+mn-ea"/>
              </a:rPr>
              <a:t>　　处罚方式更严：对生产经营单位未采取措施消除事故隐患的，由“先责令整改，拒不整改再责令停产停业整顿并处罚款”修改为“一经发现即责令整改并处罚款，拒不整改的，责令停产停业整顿，并可以按日连续计罚，拒不停产整顿的，提请地方人民政府予以关闭”。</a:t>
            </a:r>
            <a:endParaRPr lang="zh-CN" altLang="en-US" sz="2400" b="1" dirty="0">
              <a:solidFill>
                <a:srgbClr val="031F37"/>
              </a:solidFill>
              <a:latin typeface="楷体" panose="02010609060101010101" pitchFamily="49" charset="-122"/>
              <a:ea typeface="楷体" panose="02010609060101010101" pitchFamily="49" charset="-122"/>
              <a:cs typeface="+mn-ea"/>
            </a:endParaRPr>
          </a:p>
          <a:p>
            <a:pPr fontAlgn="auto">
              <a:lnSpc>
                <a:spcPct val="120000"/>
              </a:lnSpc>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cs typeface="+mn-ea"/>
              </a:rPr>
              <a:t>　　惩戒力度更大：增加了加大执法频次、暂停项目审批、上调有关保险费率、行业或者职业禁入等联合惩戒措施。</a:t>
            </a:r>
            <a:endParaRPr lang="zh-CN" altLang="en-US" sz="2400" b="1" dirty="0">
              <a:solidFill>
                <a:srgbClr val="031F37"/>
              </a:solidFill>
              <a:latin typeface="楷体" panose="02010609060101010101" pitchFamily="49" charset="-122"/>
              <a:ea typeface="楷体" panose="02010609060101010101" pitchFamily="49" charset="-122"/>
              <a:cs typeface="+mn-ea"/>
            </a:endParaRPr>
          </a:p>
        </p:txBody>
      </p:sp>
    </p:spTree>
  </p:cSld>
  <p:clrMapOvr>
    <a:masterClrMapping/>
  </p:clrMapOvr>
  <p:transition spd="slow">
    <p:comb/>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43649" y="595771"/>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5913" y="436563"/>
            <a:ext cx="3214687" cy="500062"/>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主要修正亮点</a:t>
            </a:r>
            <a:endParaRPr lang="en-GB" altLang="zh-CN" sz="2800" b="1" dirty="0">
              <a:solidFill>
                <a:srgbClr val="031F37"/>
              </a:solidFill>
              <a:ea typeface="微软雅黑" panose="020B0503020204020204" pitchFamily="34" charset="-122"/>
              <a:cs typeface="+mn-ea"/>
            </a:endParaRPr>
          </a:p>
        </p:txBody>
      </p:sp>
      <p:grpSp>
        <p:nvGrpSpPr>
          <p:cNvPr id="29699" name="组合 13"/>
          <p:cNvGrpSpPr/>
          <p:nvPr/>
        </p:nvGrpSpPr>
        <p:grpSpPr bwMode="auto">
          <a:xfrm>
            <a:off x="1382713" y="1385888"/>
            <a:ext cx="9807575" cy="4876800"/>
            <a:chOff x="1169717" y="1366056"/>
            <a:chExt cx="9808189" cy="4875859"/>
          </a:xfrm>
        </p:grpSpPr>
        <p:sp>
          <p:nvSpPr>
            <p:cNvPr id="15" name="文本框 21"/>
            <p:cNvSpPr txBox="1"/>
            <p:nvPr/>
          </p:nvSpPr>
          <p:spPr>
            <a:xfrm>
              <a:off x="1277674" y="2205681"/>
              <a:ext cx="9700232" cy="4036234"/>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fontAlgn="auto">
                <a:lnSpc>
                  <a:spcPct val="130000"/>
                </a:lnSpc>
                <a:spcBef>
                  <a:spcPts val="0"/>
                </a:spcBef>
                <a:spcAft>
                  <a:spcPts val="0"/>
                </a:spcAft>
                <a:defRPr/>
              </a:pPr>
              <a:r>
                <a:rPr lang="zh-CN" altLang="en-US" sz="2000" b="1" u="heavy" dirty="0">
                  <a:solidFill>
                    <a:srgbClr val="C00000"/>
                  </a:solidFill>
                  <a:latin typeface="楷体" panose="02010609060101010101" pitchFamily="49" charset="-122"/>
                  <a:ea typeface="楷体" panose="02010609060101010101" pitchFamily="49" charset="-122"/>
                </a:rPr>
                <a:t>全员安全责任制</a:t>
              </a:r>
              <a:r>
                <a:rPr lang="zh-CN" altLang="en-US" sz="2000" b="1" dirty="0">
                  <a:solidFill>
                    <a:srgbClr val="C00000"/>
                  </a:solidFill>
                  <a:latin typeface="楷体" panose="02010609060101010101" pitchFamily="49" charset="-122"/>
                  <a:ea typeface="楷体" panose="02010609060101010101" pitchFamily="49" charset="-122"/>
                </a:rPr>
                <a:t>：</a:t>
              </a:r>
              <a:r>
                <a:rPr lang="zh-CN" altLang="en-US" sz="2000" b="1" dirty="0">
                  <a:solidFill>
                    <a:srgbClr val="031F37"/>
                  </a:solidFill>
                  <a:latin typeface="楷体" panose="02010609060101010101" pitchFamily="49" charset="-122"/>
                  <a:ea typeface="楷体" panose="02010609060101010101" pitchFamily="49" charset="-122"/>
                </a:rPr>
                <a:t>各类生产经营单位都要健全并落实全员安全责任制。调动全体员工的积极性和创造性，形成人人关心安全生产、人人提升安全素质、人人做好安全生产的局面。</a:t>
              </a:r>
              <a:endParaRPr lang="zh-CN" altLang="en-US" sz="2000" b="1" dirty="0">
                <a:solidFill>
                  <a:srgbClr val="031F37"/>
                </a:solidFill>
                <a:latin typeface="楷体" panose="02010609060101010101" pitchFamily="49" charset="-122"/>
                <a:ea typeface="楷体" panose="02010609060101010101" pitchFamily="49" charset="-122"/>
              </a:endParaRPr>
            </a:p>
            <a:p>
              <a:pPr fontAlgn="auto">
                <a:lnSpc>
                  <a:spcPct val="130000"/>
                </a:lnSpc>
                <a:spcBef>
                  <a:spcPts val="0"/>
                </a:spcBef>
                <a:spcAft>
                  <a:spcPts val="0"/>
                </a:spcAft>
                <a:defRPr/>
              </a:pPr>
              <a:r>
                <a:rPr lang="zh-CN" altLang="en-US" sz="2000" b="1" dirty="0">
                  <a:solidFill>
                    <a:srgbClr val="031F37"/>
                  </a:solidFill>
                  <a:latin typeface="楷体" panose="02010609060101010101" pitchFamily="49" charset="-122"/>
                  <a:ea typeface="楷体" panose="02010609060101010101" pitchFamily="49" charset="-122"/>
                </a:rPr>
                <a:t>　　</a:t>
              </a:r>
              <a:r>
                <a:rPr lang="zh-CN" altLang="en-US" sz="2000" b="1" u="heavy" dirty="0">
                  <a:solidFill>
                    <a:srgbClr val="C00000"/>
                  </a:solidFill>
                  <a:latin typeface="楷体" panose="02010609060101010101" pitchFamily="49" charset="-122"/>
                  <a:ea typeface="楷体" panose="02010609060101010101" pitchFamily="49" charset="-122"/>
                </a:rPr>
                <a:t>安全风险分级管控和隐患排查治理双重预防机制</a:t>
              </a:r>
              <a:r>
                <a:rPr lang="zh-CN" altLang="en-US" sz="2000" b="1" dirty="0">
                  <a:solidFill>
                    <a:srgbClr val="C00000"/>
                  </a:solidFill>
                  <a:latin typeface="楷体" panose="02010609060101010101" pitchFamily="49" charset="-122"/>
                  <a:ea typeface="楷体" panose="02010609060101010101" pitchFamily="49" charset="-122"/>
                </a:rPr>
                <a:t>：</a:t>
              </a:r>
              <a:r>
                <a:rPr lang="zh-CN" altLang="en-US" sz="2000" b="1" dirty="0">
                  <a:solidFill>
                    <a:srgbClr val="031F37"/>
                  </a:solidFill>
                  <a:latin typeface="楷体" panose="02010609060101010101" pitchFamily="49" charset="-122"/>
                  <a:ea typeface="楷体" panose="02010609060101010101" pitchFamily="49" charset="-122"/>
                </a:rPr>
                <a:t>各类生产经营单位都要建立安全风险分级管控机制，定期组织开展风险辨识评估，严格落实分级管控措施，防止风险演变引发事故。及时向有关部门报告重大事故隐患排查治理情况，生产经营单位受监管部门和本单位职工的双重监督，确保隐患排查治理到位。</a:t>
              </a:r>
              <a:endParaRPr lang="zh-CN" altLang="en-US" sz="2000" b="1" dirty="0">
                <a:solidFill>
                  <a:srgbClr val="031F37"/>
                </a:solidFill>
                <a:latin typeface="楷体" panose="02010609060101010101" pitchFamily="49" charset="-122"/>
                <a:ea typeface="楷体" panose="02010609060101010101" pitchFamily="49" charset="-122"/>
              </a:endParaRPr>
            </a:p>
            <a:p>
              <a:pPr fontAlgn="auto">
                <a:lnSpc>
                  <a:spcPct val="130000"/>
                </a:lnSpc>
                <a:spcBef>
                  <a:spcPts val="0"/>
                </a:spcBef>
                <a:spcAft>
                  <a:spcPts val="0"/>
                </a:spcAft>
                <a:defRPr/>
              </a:pPr>
              <a:r>
                <a:rPr lang="zh-CN" altLang="en-US" sz="2000" b="1" dirty="0">
                  <a:solidFill>
                    <a:srgbClr val="031F37"/>
                  </a:solidFill>
                  <a:latin typeface="楷体" panose="02010609060101010101" pitchFamily="49" charset="-122"/>
                  <a:ea typeface="楷体" panose="02010609060101010101" pitchFamily="49" charset="-122"/>
                </a:rPr>
                <a:t>　　</a:t>
              </a:r>
              <a:r>
                <a:rPr lang="zh-CN" altLang="en-US" sz="2000" b="1" u="heavy" dirty="0">
                  <a:solidFill>
                    <a:srgbClr val="C00000"/>
                  </a:solidFill>
                  <a:latin typeface="楷体" panose="02010609060101010101" pitchFamily="49" charset="-122"/>
                  <a:ea typeface="楷体" panose="02010609060101010101" pitchFamily="49" charset="-122"/>
                </a:rPr>
                <a:t>高危行业领域强制实施安全生产责任保险制度</a:t>
              </a:r>
              <a:r>
                <a:rPr lang="zh-CN" altLang="en-US" sz="2000" b="1" dirty="0">
                  <a:solidFill>
                    <a:srgbClr val="C00000"/>
                  </a:solidFill>
                  <a:latin typeface="楷体" panose="02010609060101010101" pitchFamily="49" charset="-122"/>
                  <a:ea typeface="楷体" panose="02010609060101010101" pitchFamily="49" charset="-122"/>
                </a:rPr>
                <a:t>：</a:t>
              </a:r>
              <a:r>
                <a:rPr lang="zh-CN" altLang="en-US" sz="2000" b="1" dirty="0">
                  <a:solidFill>
                    <a:srgbClr val="031F37"/>
                  </a:solidFill>
                  <a:latin typeface="楷体" panose="02010609060101010101" pitchFamily="49" charset="-122"/>
                  <a:ea typeface="楷体" panose="02010609060101010101" pitchFamily="49" charset="-122"/>
                </a:rPr>
                <a:t>高危行业领域生产经营单位必须投保。保险机构必须为投保单位提供事故预防服务，帮助企业查找风险隐患，提高安全管理水平。</a:t>
              </a:r>
              <a:endParaRPr lang="zh-CN" altLang="en-US" sz="2000" b="1" dirty="0">
                <a:solidFill>
                  <a:srgbClr val="031F37"/>
                </a:solidFill>
                <a:latin typeface="楷体" panose="02010609060101010101" pitchFamily="49" charset="-122"/>
                <a:ea typeface="楷体" panose="02010609060101010101" pitchFamily="49" charset="-122"/>
              </a:endParaRPr>
            </a:p>
          </p:txBody>
        </p:sp>
        <p:sp>
          <p:nvSpPr>
            <p:cNvPr id="16" name="箭头: 五边形 15"/>
            <p:cNvSpPr/>
            <p:nvPr/>
          </p:nvSpPr>
          <p:spPr>
            <a:xfrm>
              <a:off x="1169717" y="1366056"/>
              <a:ext cx="6836203" cy="647575"/>
            </a:xfrm>
            <a:prstGeom prst="homePlate">
              <a:avLst>
                <a:gd name="adj" fmla="val 59834"/>
              </a:avLst>
            </a:prstGeom>
            <a:solidFill>
              <a:srgbClr val="FFC000"/>
            </a:solidFill>
            <a:ln w="12700" cap="flat" cmpd="sng" algn="ctr">
              <a:noFill/>
              <a:prstDash val="solid"/>
              <a:miter lim="8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kern="0">
                <a:solidFill>
                  <a:srgbClr val="031F37"/>
                </a:solidFill>
                <a:ea typeface="微软雅黑" panose="020B0503020204020204" pitchFamily="34" charset="-122"/>
                <a:cs typeface="+mn-ea"/>
              </a:endParaRPr>
            </a:p>
          </p:txBody>
        </p:sp>
        <p:sp>
          <p:nvSpPr>
            <p:cNvPr id="17" name="文本框 23"/>
            <p:cNvSpPr txBox="1"/>
            <p:nvPr/>
          </p:nvSpPr>
          <p:spPr>
            <a:xfrm>
              <a:off x="1176067" y="1478746"/>
              <a:ext cx="6288481" cy="523774"/>
            </a:xfrm>
            <a:prstGeom prst="rect">
              <a:avLst/>
            </a:prstGeom>
            <a:no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（一）督促落实企业安全生产主体责任</a:t>
              </a:r>
              <a:endParaRPr lang="zh-CN" altLang="en-US" sz="2800" b="1" dirty="0">
                <a:solidFill>
                  <a:srgbClr val="031F37"/>
                </a:solidFill>
                <a:ea typeface="微软雅黑" panose="020B0503020204020204" pitchFamily="34" charset="-122"/>
                <a:cs typeface="+mn-ea"/>
              </a:endParaRPr>
            </a:p>
          </p:txBody>
        </p:sp>
      </p:grpSp>
    </p:spTree>
  </p:cSld>
  <p:clrMapOvr>
    <a:masterClrMapping/>
  </p:clrMapOvr>
  <p:transition spd="slow">
    <p:comb/>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43649" y="595771"/>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5913" y="436563"/>
            <a:ext cx="3214687" cy="500062"/>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主要修正亮点</a:t>
            </a:r>
            <a:endParaRPr lang="en-GB" altLang="zh-CN" sz="2800" b="1" dirty="0">
              <a:solidFill>
                <a:srgbClr val="031F37"/>
              </a:solidFill>
              <a:ea typeface="微软雅黑" panose="020B0503020204020204" pitchFamily="34" charset="-122"/>
              <a:cs typeface="+mn-ea"/>
            </a:endParaRPr>
          </a:p>
        </p:txBody>
      </p:sp>
      <p:grpSp>
        <p:nvGrpSpPr>
          <p:cNvPr id="30723" name="组合 13"/>
          <p:cNvGrpSpPr/>
          <p:nvPr/>
        </p:nvGrpSpPr>
        <p:grpSpPr bwMode="auto">
          <a:xfrm>
            <a:off x="1382713" y="1385888"/>
            <a:ext cx="9807575" cy="3838575"/>
            <a:chOff x="1169717" y="1366056"/>
            <a:chExt cx="9808189" cy="3837114"/>
          </a:xfrm>
        </p:grpSpPr>
        <p:sp>
          <p:nvSpPr>
            <p:cNvPr id="15" name="文本框 21"/>
            <p:cNvSpPr txBox="1"/>
            <p:nvPr/>
          </p:nvSpPr>
          <p:spPr>
            <a:xfrm>
              <a:off x="1277674" y="2205523"/>
              <a:ext cx="9700232" cy="2997647"/>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fontAlgn="auto">
                <a:lnSpc>
                  <a:spcPct val="120000"/>
                </a:lnSpc>
                <a:spcBef>
                  <a:spcPts val="0"/>
                </a:spcBef>
                <a:spcAft>
                  <a:spcPts val="0"/>
                </a:spcAft>
                <a:defRPr/>
              </a:pPr>
              <a:r>
                <a:rPr lang="zh-CN" altLang="en-US" sz="2000" b="1" u="heavy" dirty="0">
                  <a:solidFill>
                    <a:srgbClr val="C00000"/>
                  </a:solidFill>
                  <a:latin typeface="楷体" panose="02010609060101010101" pitchFamily="49" charset="-122"/>
                  <a:ea typeface="楷体" panose="02010609060101010101" pitchFamily="49" charset="-122"/>
                </a:rPr>
                <a:t>规范矿山建设项目外包施工管理</a:t>
              </a:r>
              <a:r>
                <a:rPr lang="zh-CN" altLang="en-US" sz="2000" b="1" dirty="0">
                  <a:solidFill>
                    <a:srgbClr val="C00000"/>
                  </a:solidFill>
                  <a:latin typeface="楷体" panose="02010609060101010101" pitchFamily="49" charset="-122"/>
                  <a:ea typeface="楷体" panose="02010609060101010101" pitchFamily="49" charset="-122"/>
                </a:rPr>
                <a:t>：</a:t>
              </a:r>
              <a:r>
                <a:rPr lang="zh-CN" altLang="en-US" sz="2000" b="1" dirty="0">
                  <a:solidFill>
                    <a:srgbClr val="031F37"/>
                  </a:solidFill>
                  <a:latin typeface="楷体" panose="02010609060101010101" pitchFamily="49" charset="-122"/>
                  <a:ea typeface="楷体" panose="02010609060101010101" pitchFamily="49" charset="-122"/>
                </a:rPr>
                <a:t>新增第四十九条第二款规定“矿山、金属冶炼建设项目和用于生产、储存、装卸危险物品的建设项目施工单位应当加强对施工项目的安全管理，不得倒卖、出租、出借、挂靠或者以其他形式非法转让施工资质，不得将其承包的全部建设工程转包给第三人或者将其承包的全部建设工程支解以后以分包的名义分别转包给第三人，不得将工程分包给不具备相应资质条件的单位。”</a:t>
              </a:r>
              <a:endParaRPr lang="zh-CN" altLang="en-US" sz="2000" b="1" dirty="0">
                <a:solidFill>
                  <a:srgbClr val="031F37"/>
                </a:solidFill>
                <a:latin typeface="楷体" panose="02010609060101010101" pitchFamily="49" charset="-122"/>
                <a:ea typeface="楷体" panose="02010609060101010101" pitchFamily="49" charset="-122"/>
              </a:endParaRPr>
            </a:p>
            <a:p>
              <a:pPr fontAlgn="auto">
                <a:lnSpc>
                  <a:spcPct val="120000"/>
                </a:lnSpc>
                <a:spcBef>
                  <a:spcPts val="0"/>
                </a:spcBef>
                <a:spcAft>
                  <a:spcPts val="0"/>
                </a:spcAft>
                <a:defRPr/>
              </a:pPr>
              <a:r>
                <a:rPr lang="zh-CN" altLang="en-US" sz="2000" b="1" dirty="0">
                  <a:solidFill>
                    <a:srgbClr val="031F37"/>
                  </a:solidFill>
                  <a:latin typeface="楷体" panose="02010609060101010101" pitchFamily="49" charset="-122"/>
                  <a:ea typeface="楷体" panose="02010609060101010101" pitchFamily="49" charset="-122"/>
                </a:rPr>
                <a:t>　</a:t>
              </a:r>
              <a:r>
                <a:rPr lang="zh-CN" altLang="en-US" sz="2000" b="1" dirty="0">
                  <a:solidFill>
                    <a:srgbClr val="C00000"/>
                  </a:solidFill>
                  <a:latin typeface="楷体" panose="02010609060101010101" pitchFamily="49" charset="-122"/>
                  <a:ea typeface="楷体" panose="02010609060101010101" pitchFamily="49" charset="-122"/>
                </a:rPr>
                <a:t>　</a:t>
              </a:r>
              <a:r>
                <a:rPr lang="zh-CN" altLang="en-US" sz="2000" b="1" u="heavy" dirty="0">
                  <a:solidFill>
                    <a:srgbClr val="C00000"/>
                  </a:solidFill>
                  <a:latin typeface="楷体" panose="02010609060101010101" pitchFamily="49" charset="-122"/>
                  <a:ea typeface="楷体" panose="02010609060101010101" pitchFamily="49" charset="-122"/>
                </a:rPr>
                <a:t>严格动火、临时用电等危险作业要求</a:t>
              </a:r>
              <a:r>
                <a:rPr lang="zh-CN" altLang="en-US" sz="2000" b="1" dirty="0">
                  <a:solidFill>
                    <a:srgbClr val="C00000"/>
                  </a:solidFill>
                  <a:latin typeface="楷体" panose="02010609060101010101" pitchFamily="49" charset="-122"/>
                  <a:ea typeface="楷体" panose="02010609060101010101" pitchFamily="49" charset="-122"/>
                </a:rPr>
                <a:t>：</a:t>
              </a:r>
              <a:r>
                <a:rPr lang="zh-CN" altLang="en-US" sz="2000" b="1" dirty="0">
                  <a:solidFill>
                    <a:srgbClr val="031F37"/>
                  </a:solidFill>
                  <a:latin typeface="楷体" panose="02010609060101010101" pitchFamily="49" charset="-122"/>
                  <a:ea typeface="楷体" panose="02010609060101010101" pitchFamily="49" charset="-122"/>
                </a:rPr>
                <a:t>在原来规定的爆破、吊装作业的基础上，增加动火、临时用电作业时应当安排专门人员进行现场安全管理，确保操作规程的遵守和安全措施的落实。</a:t>
              </a:r>
              <a:endParaRPr lang="zh-CN" altLang="en-US" sz="2000" b="1" dirty="0">
                <a:solidFill>
                  <a:srgbClr val="031F37"/>
                </a:solidFill>
                <a:latin typeface="楷体" panose="02010609060101010101" pitchFamily="49" charset="-122"/>
                <a:ea typeface="楷体" panose="02010609060101010101" pitchFamily="49" charset="-122"/>
              </a:endParaRPr>
            </a:p>
          </p:txBody>
        </p:sp>
        <p:sp>
          <p:nvSpPr>
            <p:cNvPr id="16" name="箭头: 五边形 15"/>
            <p:cNvSpPr/>
            <p:nvPr/>
          </p:nvSpPr>
          <p:spPr>
            <a:xfrm>
              <a:off x="1169717" y="1366056"/>
              <a:ext cx="3286331" cy="647453"/>
            </a:xfrm>
            <a:prstGeom prst="homePlate">
              <a:avLst>
                <a:gd name="adj" fmla="val 59834"/>
              </a:avLst>
            </a:prstGeom>
            <a:solidFill>
              <a:srgbClr val="031F37"/>
            </a:solidFill>
            <a:ln w="12700" cap="flat" cmpd="sng" algn="ctr">
              <a:noFill/>
              <a:prstDash val="solid"/>
              <a:miter lim="8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zh-CN" altLang="en-US" kern="0" dirty="0">
                <a:solidFill>
                  <a:srgbClr val="031F37"/>
                </a:solidFill>
                <a:ea typeface="微软雅黑" panose="020B0503020204020204" pitchFamily="34" charset="-122"/>
                <a:cs typeface="+mn-ea"/>
              </a:endParaRPr>
            </a:p>
          </p:txBody>
        </p:sp>
        <p:sp>
          <p:nvSpPr>
            <p:cNvPr id="17" name="文本框 23"/>
            <p:cNvSpPr txBox="1"/>
            <p:nvPr/>
          </p:nvSpPr>
          <p:spPr>
            <a:xfrm>
              <a:off x="1176067" y="1478725"/>
              <a:ext cx="2698919" cy="523676"/>
            </a:xfrm>
            <a:prstGeom prst="rect">
              <a:avLst/>
            </a:prstGeom>
            <a:no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chemeClr val="bg1"/>
                  </a:solidFill>
                  <a:ea typeface="微软雅黑" panose="020B0503020204020204" pitchFamily="34" charset="-122"/>
                  <a:cs typeface="+mn-ea"/>
                </a:rPr>
                <a:t>（二）矿山安全</a:t>
              </a:r>
              <a:endParaRPr lang="zh-CN" altLang="en-US" sz="2800" b="1" dirty="0">
                <a:solidFill>
                  <a:schemeClr val="bg1"/>
                </a:solidFill>
                <a:ea typeface="微软雅黑" panose="020B0503020204020204" pitchFamily="34" charset="-122"/>
                <a:cs typeface="+mn-ea"/>
              </a:endParaRPr>
            </a:p>
          </p:txBody>
        </p:sp>
      </p:grpSp>
    </p:spTree>
  </p:cSld>
  <p:clrMapOvr>
    <a:masterClrMapping/>
  </p:clrMapOvr>
  <p:transition spd="slow">
    <p:comb/>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图片 4" descr="卡通人物&#10;&#10;描述已自动生成"/>
          <p:cNvPicPr>
            <a:picLocks noChangeAspect="1"/>
          </p:cNvPicPr>
          <p:nvPr/>
        </p:nvPicPr>
        <p:blipFill>
          <a:blip r:embed="rId1"/>
          <a:srcRect/>
          <a:stretch>
            <a:fillRect/>
          </a:stretch>
        </p:blipFill>
        <p:spPr bwMode="auto">
          <a:xfrm>
            <a:off x="9193213" y="5110163"/>
            <a:ext cx="2998787" cy="1747837"/>
          </a:xfrm>
          <a:prstGeom prst="rect">
            <a:avLst/>
          </a:prstGeom>
          <a:noFill/>
          <a:ln w="9525">
            <a:noFill/>
            <a:miter lim="800000"/>
            <a:headEnd/>
            <a:tailEnd/>
          </a:ln>
        </p:spPr>
      </p:pic>
      <p:grpSp>
        <p:nvGrpSpPr>
          <p:cNvPr id="3" name="组合 2"/>
          <p:cNvGrpSpPr/>
          <p:nvPr/>
        </p:nvGrpSpPr>
        <p:grpSpPr>
          <a:xfrm>
            <a:off x="774751" y="256987"/>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2738" y="100013"/>
            <a:ext cx="3214687" cy="439737"/>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400" b="1" dirty="0">
                <a:solidFill>
                  <a:srgbClr val="031F37"/>
                </a:solidFill>
                <a:ea typeface="微软雅黑" panose="020B0503020204020204" pitchFamily="34" charset="-122"/>
                <a:cs typeface="+mn-ea"/>
              </a:rPr>
              <a:t>典型案例</a:t>
            </a:r>
            <a:endParaRPr lang="en-GB" altLang="zh-CN" sz="2400" b="1" dirty="0">
              <a:solidFill>
                <a:srgbClr val="031F37"/>
              </a:solidFill>
              <a:ea typeface="微软雅黑" panose="020B0503020204020204" pitchFamily="34" charset="-122"/>
              <a:cs typeface="+mn-ea"/>
            </a:endParaRPr>
          </a:p>
        </p:txBody>
      </p:sp>
      <p:sp>
        <p:nvSpPr>
          <p:cNvPr id="31748" name="稻壳儿 夏至夏末"/>
          <p:cNvSpPr txBox="1">
            <a:spLocks noChangeArrowheads="1"/>
          </p:cNvSpPr>
          <p:nvPr/>
        </p:nvSpPr>
        <p:spPr bwMode="auto">
          <a:xfrm>
            <a:off x="1933575" y="1262063"/>
            <a:ext cx="9823450" cy="3170237"/>
          </a:xfrm>
          <a:prstGeom prst="rect">
            <a:avLst/>
          </a:prstGeom>
          <a:noFill/>
          <a:ln w="9525">
            <a:noFill/>
            <a:miter lim="800000"/>
          </a:ln>
        </p:spPr>
        <p:txBody>
          <a:bodyPr>
            <a:spAutoFit/>
          </a:bodyPr>
          <a:lstStyle/>
          <a:p>
            <a:pPr indent="457200" defTabSz="913130"/>
            <a:r>
              <a:rPr lang="en-US" altLang="zh-CN" sz="2000" b="1">
                <a:solidFill>
                  <a:srgbClr val="031F37"/>
                </a:solidFill>
                <a:latin typeface="楷体" panose="02010609060101010101" pitchFamily="49" charset="-122"/>
                <a:ea typeface="楷体" panose="02010609060101010101" pitchFamily="49" charset="-122"/>
              </a:rPr>
              <a:t>2014</a:t>
            </a:r>
            <a:r>
              <a:rPr lang="zh-CN" altLang="en-US" sz="2000" b="1">
                <a:solidFill>
                  <a:srgbClr val="031F37"/>
                </a:solidFill>
                <a:latin typeface="楷体" panose="02010609060101010101" pitchFamily="49" charset="-122"/>
                <a:ea typeface="楷体" panose="02010609060101010101" pitchFamily="49" charset="-122"/>
              </a:rPr>
              <a:t>年</a:t>
            </a:r>
            <a:r>
              <a:rPr lang="en-US" altLang="zh-CN" sz="2000" b="1">
                <a:solidFill>
                  <a:srgbClr val="031F37"/>
                </a:solidFill>
                <a:latin typeface="楷体" panose="02010609060101010101" pitchFamily="49" charset="-122"/>
                <a:ea typeface="楷体" panose="02010609060101010101" pitchFamily="49" charset="-122"/>
              </a:rPr>
              <a:t>8</a:t>
            </a:r>
            <a:r>
              <a:rPr lang="zh-CN" altLang="en-US" sz="2000" b="1">
                <a:solidFill>
                  <a:srgbClr val="031F37"/>
                </a:solidFill>
                <a:latin typeface="楷体" panose="02010609060101010101" pitchFamily="49" charset="-122"/>
                <a:ea typeface="楷体" panose="02010609060101010101" pitchFamily="49" charset="-122"/>
              </a:rPr>
              <a:t>月，</a:t>
            </a:r>
            <a:r>
              <a:rPr lang="en-US" altLang="zh-CN" sz="2000" b="1">
                <a:solidFill>
                  <a:srgbClr val="031F37"/>
                </a:solidFill>
                <a:latin typeface="楷体" panose="02010609060101010101" pitchFamily="49" charset="-122"/>
                <a:ea typeface="楷体" panose="02010609060101010101" pitchFamily="49" charset="-122"/>
              </a:rPr>
              <a:t>A</a:t>
            </a:r>
            <a:r>
              <a:rPr lang="zh-CN" altLang="en-US" sz="2000" b="1">
                <a:solidFill>
                  <a:srgbClr val="031F37"/>
                </a:solidFill>
                <a:latin typeface="楷体" panose="02010609060101010101" pitchFamily="49" charset="-122"/>
                <a:ea typeface="楷体" panose="02010609060101010101" pitchFamily="49" charset="-122"/>
              </a:rPr>
              <a:t>公司与大连</a:t>
            </a:r>
            <a:r>
              <a:rPr lang="en-US" altLang="zh-CN" sz="2000" b="1">
                <a:solidFill>
                  <a:srgbClr val="031F37"/>
                </a:solidFill>
                <a:latin typeface="楷体" panose="02010609060101010101" pitchFamily="49" charset="-122"/>
                <a:ea typeface="楷体" panose="02010609060101010101" pitchFamily="49" charset="-122"/>
              </a:rPr>
              <a:t>B</a:t>
            </a:r>
            <a:r>
              <a:rPr lang="zh-CN" altLang="en-US" sz="2000" b="1">
                <a:solidFill>
                  <a:srgbClr val="031F37"/>
                </a:solidFill>
                <a:latin typeface="楷体" panose="02010609060101010101" pitchFamily="49" charset="-122"/>
                <a:ea typeface="楷体" panose="02010609060101010101" pitchFamily="49" charset="-122"/>
              </a:rPr>
              <a:t>公司签订</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打砂油漆工程协议</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，由大连</a:t>
            </a:r>
            <a:r>
              <a:rPr lang="en-US" altLang="zh-CN" sz="2000" b="1">
                <a:solidFill>
                  <a:srgbClr val="031F37"/>
                </a:solidFill>
                <a:latin typeface="楷体" panose="02010609060101010101" pitchFamily="49" charset="-122"/>
                <a:ea typeface="楷体" panose="02010609060101010101" pitchFamily="49" charset="-122"/>
              </a:rPr>
              <a:t>B</a:t>
            </a:r>
            <a:r>
              <a:rPr lang="zh-CN" altLang="en-US" sz="2000" b="1">
                <a:solidFill>
                  <a:srgbClr val="031F37"/>
                </a:solidFill>
                <a:latin typeface="楷体" panose="02010609060101010101" pitchFamily="49" charset="-122"/>
                <a:ea typeface="楷体" panose="02010609060101010101" pitchFamily="49" charset="-122"/>
              </a:rPr>
              <a:t>公司承包</a:t>
            </a:r>
            <a:r>
              <a:rPr lang="en-US" altLang="zh-CN" sz="2000" b="1">
                <a:solidFill>
                  <a:srgbClr val="031F37"/>
                </a:solidFill>
                <a:latin typeface="楷体" panose="02010609060101010101" pitchFamily="49" charset="-122"/>
                <a:ea typeface="楷体" panose="02010609060101010101" pitchFamily="49" charset="-122"/>
              </a:rPr>
              <a:t>A</a:t>
            </a:r>
            <a:r>
              <a:rPr lang="zh-CN" altLang="en-US" sz="2000" b="1">
                <a:solidFill>
                  <a:srgbClr val="031F37"/>
                </a:solidFill>
                <a:latin typeface="楷体" panose="02010609060101010101" pitchFamily="49" charset="-122"/>
                <a:ea typeface="楷体" panose="02010609060101010101" pitchFamily="49" charset="-122"/>
              </a:rPr>
              <a:t>公司车间内的打砂油漆施工工程。</a:t>
            </a:r>
            <a:r>
              <a:rPr lang="en-US" altLang="zh-CN" sz="2000" b="1">
                <a:solidFill>
                  <a:srgbClr val="031F37"/>
                </a:solidFill>
                <a:latin typeface="楷体" panose="02010609060101010101" pitchFamily="49" charset="-122"/>
                <a:ea typeface="楷体" panose="02010609060101010101" pitchFamily="49" charset="-122"/>
              </a:rPr>
              <a:t>2015</a:t>
            </a:r>
            <a:r>
              <a:rPr lang="zh-CN" altLang="en-US" sz="2000" b="1">
                <a:solidFill>
                  <a:srgbClr val="031F37"/>
                </a:solidFill>
                <a:latin typeface="楷体" panose="02010609060101010101" pitchFamily="49" charset="-122"/>
                <a:ea typeface="楷体" panose="02010609060101010101" pitchFamily="49" charset="-122"/>
              </a:rPr>
              <a:t>年</a:t>
            </a:r>
            <a:r>
              <a:rPr lang="en-US" altLang="zh-CN" sz="2000" b="1">
                <a:solidFill>
                  <a:srgbClr val="031F37"/>
                </a:solidFill>
                <a:latin typeface="楷体" panose="02010609060101010101" pitchFamily="49" charset="-122"/>
                <a:ea typeface="楷体" panose="02010609060101010101" pitchFamily="49" charset="-122"/>
              </a:rPr>
              <a:t>9</a:t>
            </a:r>
            <a:r>
              <a:rPr lang="zh-CN" altLang="en-US" sz="2000" b="1">
                <a:solidFill>
                  <a:srgbClr val="031F37"/>
                </a:solidFill>
                <a:latin typeface="楷体" panose="02010609060101010101" pitchFamily="49" charset="-122"/>
                <a:ea typeface="楷体" panose="02010609060101010101" pitchFamily="49" charset="-122"/>
              </a:rPr>
              <a:t>月</a:t>
            </a:r>
            <a:r>
              <a:rPr lang="en-US" altLang="zh-CN" sz="2000" b="1">
                <a:solidFill>
                  <a:srgbClr val="031F37"/>
                </a:solidFill>
                <a:latin typeface="楷体" panose="02010609060101010101" pitchFamily="49" charset="-122"/>
                <a:ea typeface="楷体" panose="02010609060101010101" pitchFamily="49" charset="-122"/>
              </a:rPr>
              <a:t>17</a:t>
            </a:r>
            <a:r>
              <a:rPr lang="zh-CN" altLang="en-US" sz="2000" b="1">
                <a:solidFill>
                  <a:srgbClr val="031F37"/>
                </a:solidFill>
                <a:latin typeface="楷体" panose="02010609060101010101" pitchFamily="49" charset="-122"/>
                <a:ea typeface="楷体" panose="02010609060101010101" pitchFamily="49" charset="-122"/>
              </a:rPr>
              <a:t>日， </a:t>
            </a:r>
            <a:r>
              <a:rPr lang="en-US" altLang="zh-CN" sz="2000" b="1">
                <a:solidFill>
                  <a:srgbClr val="031F37"/>
                </a:solidFill>
                <a:latin typeface="楷体" panose="02010609060101010101" pitchFamily="49" charset="-122"/>
                <a:ea typeface="楷体" panose="02010609060101010101" pitchFamily="49" charset="-122"/>
              </a:rPr>
              <a:t>B</a:t>
            </a:r>
            <a:r>
              <a:rPr lang="zh-CN" altLang="en-US" sz="2000" b="1">
                <a:solidFill>
                  <a:srgbClr val="031F37"/>
                </a:solidFill>
                <a:latin typeface="楷体" panose="02010609060101010101" pitchFamily="49" charset="-122"/>
                <a:ea typeface="楷体" panose="02010609060101010101" pitchFamily="49" charset="-122"/>
              </a:rPr>
              <a:t>公司工人张某某在</a:t>
            </a:r>
            <a:r>
              <a:rPr lang="en-US" altLang="zh-CN" sz="2000" b="1">
                <a:solidFill>
                  <a:srgbClr val="031F37"/>
                </a:solidFill>
                <a:latin typeface="楷体" panose="02010609060101010101" pitchFamily="49" charset="-122"/>
                <a:ea typeface="楷体" panose="02010609060101010101" pitchFamily="49" charset="-122"/>
              </a:rPr>
              <a:t>A</a:t>
            </a:r>
            <a:r>
              <a:rPr lang="zh-CN" altLang="en-US" sz="2000" b="1">
                <a:solidFill>
                  <a:srgbClr val="031F37"/>
                </a:solidFill>
                <a:latin typeface="楷体" panose="02010609060101010101" pitchFamily="49" charset="-122"/>
                <a:ea typeface="楷体" panose="02010609060101010101" pitchFamily="49" charset="-122"/>
              </a:rPr>
              <a:t>公司涂装车间打砂房内操作推砂机时，违章将头伸出驾驶室窗外，被自己操作的机械夹到头部造成本人死亡。经事故调查组调查发现， </a:t>
            </a:r>
            <a:r>
              <a:rPr lang="en-US" altLang="zh-CN" sz="2000" b="1">
                <a:solidFill>
                  <a:srgbClr val="031F37"/>
                </a:solidFill>
                <a:latin typeface="楷体" panose="02010609060101010101" pitchFamily="49" charset="-122"/>
                <a:ea typeface="楷体" panose="02010609060101010101" pitchFamily="49" charset="-122"/>
              </a:rPr>
              <a:t>A</a:t>
            </a:r>
            <a:r>
              <a:rPr lang="zh-CN" altLang="en-US" sz="2000" b="1">
                <a:solidFill>
                  <a:srgbClr val="031F37"/>
                </a:solidFill>
                <a:latin typeface="楷体" panose="02010609060101010101" pitchFamily="49" charset="-122"/>
                <a:ea typeface="楷体" panose="02010609060101010101" pitchFamily="49" charset="-122"/>
              </a:rPr>
              <a:t>公司对发包工程疏于安全管理，未与工程承包单位签订安全生产管理协议，未对</a:t>
            </a:r>
            <a:r>
              <a:rPr lang="en-US" altLang="zh-CN" sz="2000" b="1">
                <a:solidFill>
                  <a:srgbClr val="031F37"/>
                </a:solidFill>
                <a:latin typeface="楷体" panose="02010609060101010101" pitchFamily="49" charset="-122"/>
                <a:ea typeface="楷体" panose="02010609060101010101" pitchFamily="49" charset="-122"/>
              </a:rPr>
              <a:t>B</a:t>
            </a:r>
            <a:r>
              <a:rPr lang="zh-CN" altLang="en-US" sz="2000" b="1">
                <a:solidFill>
                  <a:srgbClr val="031F37"/>
                </a:solidFill>
                <a:latin typeface="楷体" panose="02010609060101010101" pitchFamily="49" charset="-122"/>
                <a:ea typeface="楷体" panose="02010609060101010101" pitchFamily="49" charset="-122"/>
              </a:rPr>
              <a:t>公司安全管理落实情况进行检查，存在以包代管现象。</a:t>
            </a:r>
            <a:r>
              <a:rPr lang="en-US" altLang="zh-CN" sz="2000" b="1">
                <a:solidFill>
                  <a:srgbClr val="031F37"/>
                </a:solidFill>
                <a:latin typeface="楷体" panose="02010609060101010101" pitchFamily="49" charset="-122"/>
                <a:ea typeface="楷体" panose="02010609060101010101" pitchFamily="49" charset="-122"/>
              </a:rPr>
              <a:t>B</a:t>
            </a:r>
            <a:r>
              <a:rPr lang="zh-CN" altLang="en-US" sz="2000" b="1">
                <a:solidFill>
                  <a:srgbClr val="031F37"/>
                </a:solidFill>
                <a:latin typeface="楷体" panose="02010609060101010101" pitchFamily="49" charset="-122"/>
                <a:ea typeface="楷体" panose="02010609060101010101" pitchFamily="49" charset="-122"/>
              </a:rPr>
              <a:t>公司安排未经安全生产教育和操作培训的从业人员</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包括死者</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上岗作业，未能层层签订安全责任书，有效落实监管责任。事故调查组认定</a:t>
            </a:r>
            <a:r>
              <a:rPr lang="en-US" altLang="zh-CN" sz="2000" b="1">
                <a:solidFill>
                  <a:srgbClr val="031F37"/>
                </a:solidFill>
                <a:latin typeface="楷体" panose="02010609060101010101" pitchFamily="49" charset="-122"/>
                <a:ea typeface="楷体" panose="02010609060101010101" pitchFamily="49" charset="-122"/>
              </a:rPr>
              <a:t>A</a:t>
            </a:r>
            <a:r>
              <a:rPr lang="zh-CN" altLang="en-US" sz="2000" b="1">
                <a:solidFill>
                  <a:srgbClr val="031F37"/>
                </a:solidFill>
                <a:latin typeface="楷体" panose="02010609060101010101" pitchFamily="49" charset="-122"/>
                <a:ea typeface="楷体" panose="02010609060101010101" pitchFamily="49" charset="-122"/>
              </a:rPr>
              <a:t>公司和</a:t>
            </a:r>
            <a:r>
              <a:rPr lang="en-US" altLang="zh-CN" sz="2000" b="1">
                <a:solidFill>
                  <a:srgbClr val="031F37"/>
                </a:solidFill>
                <a:latin typeface="楷体" panose="02010609060101010101" pitchFamily="49" charset="-122"/>
                <a:ea typeface="楷体" panose="02010609060101010101" pitchFamily="49" charset="-122"/>
              </a:rPr>
              <a:t>B</a:t>
            </a:r>
            <a:r>
              <a:rPr lang="zh-CN" altLang="en-US" sz="2000" b="1">
                <a:solidFill>
                  <a:srgbClr val="031F37"/>
                </a:solidFill>
                <a:latin typeface="楷体" panose="02010609060101010101" pitchFamily="49" charset="-122"/>
                <a:ea typeface="楷体" panose="02010609060101010101" pitchFamily="49" charset="-122"/>
              </a:rPr>
              <a:t>公司均对事故发生负有责任。</a:t>
            </a:r>
            <a:r>
              <a:rPr lang="en-US" altLang="zh-CN" sz="2000" b="1">
                <a:solidFill>
                  <a:srgbClr val="031F37"/>
                </a:solidFill>
                <a:latin typeface="楷体" panose="02010609060101010101" pitchFamily="49" charset="-122"/>
                <a:ea typeface="楷体" panose="02010609060101010101" pitchFamily="49" charset="-122"/>
              </a:rPr>
              <a:t>A</a:t>
            </a:r>
            <a:r>
              <a:rPr lang="zh-CN" altLang="en-US" sz="2000" b="1">
                <a:solidFill>
                  <a:srgbClr val="031F37"/>
                </a:solidFill>
                <a:latin typeface="楷体" panose="02010609060101010101" pitchFamily="49" charset="-122"/>
                <a:ea typeface="楷体" panose="02010609060101010101" pitchFamily="49" charset="-122"/>
              </a:rPr>
              <a:t>公司总经理和</a:t>
            </a:r>
            <a:r>
              <a:rPr lang="en-US" altLang="zh-CN" sz="2000" b="1">
                <a:solidFill>
                  <a:srgbClr val="031F37"/>
                </a:solidFill>
                <a:latin typeface="楷体" panose="02010609060101010101" pitchFamily="49" charset="-122"/>
                <a:ea typeface="楷体" panose="02010609060101010101" pitchFamily="49" charset="-122"/>
              </a:rPr>
              <a:t>B</a:t>
            </a:r>
            <a:r>
              <a:rPr lang="zh-CN" altLang="en-US" sz="2000" b="1">
                <a:solidFill>
                  <a:srgbClr val="031F37"/>
                </a:solidFill>
                <a:latin typeface="楷体" panose="02010609060101010101" pitchFamily="49" charset="-122"/>
                <a:ea typeface="楷体" panose="02010609060101010101" pitchFamily="49" charset="-122"/>
              </a:rPr>
              <a:t>公司总经理未认真履行</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安全生产法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a:t>
            </a:r>
            <a:r>
              <a:rPr lang="en-US" altLang="zh-CN" sz="2000" b="1">
                <a:solidFill>
                  <a:srgbClr val="031F37"/>
                </a:solidFill>
                <a:latin typeface="楷体" panose="02010609060101010101" pitchFamily="49" charset="-122"/>
                <a:ea typeface="楷体" panose="02010609060101010101" pitchFamily="49" charset="-122"/>
              </a:rPr>
              <a:t>18</a:t>
            </a:r>
            <a:r>
              <a:rPr lang="zh-CN" altLang="en-US" sz="2000" b="1">
                <a:solidFill>
                  <a:srgbClr val="031F37"/>
                </a:solidFill>
                <a:latin typeface="楷体" panose="02010609060101010101" pitchFamily="49" charset="-122"/>
                <a:ea typeface="楷体" panose="02010609060101010101" pitchFamily="49" charset="-122"/>
              </a:rPr>
              <a:t>条规定的主要负责人安全生产管理职责，没有组织实施安全生产教育和培训计划，没有及时消除生产安全事故隐患。事故调查组认定事故性质为一般安全生产责任事故。</a:t>
            </a:r>
            <a:endParaRPr lang="en-US" altLang="zh-CN" sz="2000" b="1">
              <a:solidFill>
                <a:srgbClr val="031F37"/>
              </a:solidFill>
              <a:latin typeface="楷体" panose="02010609060101010101" pitchFamily="49" charset="-122"/>
              <a:ea typeface="楷体" panose="02010609060101010101" pitchFamily="49" charset="-122"/>
            </a:endParaRPr>
          </a:p>
        </p:txBody>
      </p:sp>
      <p:grpSp>
        <p:nvGrpSpPr>
          <p:cNvPr id="31749" name="组合 13"/>
          <p:cNvGrpSpPr/>
          <p:nvPr/>
        </p:nvGrpSpPr>
        <p:grpSpPr bwMode="auto">
          <a:xfrm>
            <a:off x="285750" y="4432300"/>
            <a:ext cx="1620838" cy="576263"/>
            <a:chOff x="2886463" y="3364483"/>
            <a:chExt cx="3869635" cy="1139687"/>
          </a:xfrm>
        </p:grpSpPr>
        <p:sp>
          <p:nvSpPr>
            <p:cNvPr id="32" name="六边形 31"/>
            <p:cNvSpPr/>
            <p:nvPr/>
          </p:nvSpPr>
          <p:spPr>
            <a:xfrm>
              <a:off x="2886463" y="3364483"/>
              <a:ext cx="3869635" cy="1139687"/>
            </a:xfrm>
            <a:prstGeom prst="hex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31756" name="稻壳儿 夏至夏末"/>
            <p:cNvSpPr txBox="1">
              <a:spLocks noChangeArrowheads="1"/>
            </p:cNvSpPr>
            <p:nvPr/>
          </p:nvSpPr>
          <p:spPr bwMode="auto">
            <a:xfrm>
              <a:off x="3874818" y="3477595"/>
              <a:ext cx="1911454" cy="913461"/>
            </a:xfrm>
            <a:prstGeom prst="rect">
              <a:avLst/>
            </a:prstGeom>
            <a:noFill/>
            <a:ln w="9525">
              <a:noFill/>
              <a:miter lim="800000"/>
            </a:ln>
          </p:spPr>
          <p:txBody>
            <a:bodyPr wrap="none">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处罚</a:t>
              </a:r>
              <a:endParaRPr lang="zh-CN" altLang="en-US" sz="2400" b="1">
                <a:solidFill>
                  <a:srgbClr val="031F37"/>
                </a:solidFill>
                <a:latin typeface="等线" panose="02010600030101010101" pitchFamily="2" charset="-122"/>
                <a:ea typeface="微软雅黑" panose="020B0503020204020204" pitchFamily="34" charset="-122"/>
              </a:endParaRPr>
            </a:p>
          </p:txBody>
        </p:sp>
      </p:grpSp>
      <p:grpSp>
        <p:nvGrpSpPr>
          <p:cNvPr id="31750" name="组合 11"/>
          <p:cNvGrpSpPr/>
          <p:nvPr/>
        </p:nvGrpSpPr>
        <p:grpSpPr bwMode="auto">
          <a:xfrm>
            <a:off x="285750" y="1262063"/>
            <a:ext cx="1620838" cy="576262"/>
            <a:chOff x="2886463" y="1853735"/>
            <a:chExt cx="3869635" cy="1139687"/>
          </a:xfrm>
        </p:grpSpPr>
        <p:sp>
          <p:nvSpPr>
            <p:cNvPr id="31" name="六边形 30"/>
            <p:cNvSpPr/>
            <p:nvPr/>
          </p:nvSpPr>
          <p:spPr>
            <a:xfrm>
              <a:off x="2886463" y="1853735"/>
              <a:ext cx="3869635" cy="1139687"/>
            </a:xfrm>
            <a:prstGeom prst="hexagon">
              <a:avLst/>
            </a:pr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31754" name="稻壳儿 夏至夏末"/>
            <p:cNvSpPr txBox="1">
              <a:spLocks noChangeArrowheads="1"/>
            </p:cNvSpPr>
            <p:nvPr/>
          </p:nvSpPr>
          <p:spPr bwMode="auto">
            <a:xfrm>
              <a:off x="3865552" y="1966847"/>
              <a:ext cx="1911454" cy="913461"/>
            </a:xfrm>
            <a:prstGeom prst="rect">
              <a:avLst/>
            </a:prstGeom>
            <a:noFill/>
            <a:ln w="9525">
              <a:noFill/>
              <a:miter lim="800000"/>
            </a:ln>
          </p:spPr>
          <p:txBody>
            <a:bodyPr wrap="none">
              <a:spAutoFit/>
            </a:bodyPr>
            <a:lstStyle/>
            <a:p>
              <a:pPr defTabSz="913130"/>
              <a:r>
                <a:rPr lang="zh-CN" altLang="en-US" sz="2400" b="1">
                  <a:solidFill>
                    <a:schemeClr val="bg1"/>
                  </a:solidFill>
                  <a:latin typeface="等线" panose="02010600030101010101" pitchFamily="2" charset="-122"/>
                  <a:ea typeface="微软雅黑" panose="020B0503020204020204" pitchFamily="34" charset="-122"/>
                </a:rPr>
                <a:t>事实</a:t>
              </a:r>
              <a:endParaRPr lang="zh-CN" altLang="en-US" sz="2400" b="1">
                <a:solidFill>
                  <a:schemeClr val="bg1"/>
                </a:solidFill>
                <a:latin typeface="等线" panose="02010600030101010101" pitchFamily="2" charset="-122"/>
                <a:ea typeface="微软雅黑" panose="020B0503020204020204" pitchFamily="34" charset="-122"/>
              </a:endParaRPr>
            </a:p>
          </p:txBody>
        </p:sp>
      </p:grpSp>
      <p:sp>
        <p:nvSpPr>
          <p:cNvPr id="31751" name="稻壳儿 夏至夏末"/>
          <p:cNvSpPr txBox="1">
            <a:spLocks noChangeArrowheads="1"/>
          </p:cNvSpPr>
          <p:nvPr/>
        </p:nvSpPr>
        <p:spPr bwMode="auto">
          <a:xfrm>
            <a:off x="1933575" y="4432300"/>
            <a:ext cx="9647238" cy="1322388"/>
          </a:xfrm>
          <a:prstGeom prst="rect">
            <a:avLst/>
          </a:prstGeom>
          <a:noFill/>
          <a:ln w="9525">
            <a:noFill/>
            <a:miter lim="800000"/>
          </a:ln>
        </p:spPr>
        <p:txBody>
          <a:bodyPr>
            <a:spAutoFit/>
          </a:bodyPr>
          <a:lstStyle/>
          <a:p>
            <a:pPr indent="457200" defTabSz="913130"/>
            <a:r>
              <a:rPr lang="zh-CN" altLang="en-US" sz="2000" b="1">
                <a:solidFill>
                  <a:srgbClr val="031F37"/>
                </a:solidFill>
                <a:latin typeface="楷体" panose="02010609060101010101" pitchFamily="49" charset="-122"/>
                <a:ea typeface="楷体" panose="02010609060101010101" pitchFamily="49" charset="-122"/>
              </a:rPr>
              <a:t>根据</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安全生产法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第一百零九条第</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一</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项规定，区安监部门对事故责任单位珠海</a:t>
            </a:r>
            <a:r>
              <a:rPr lang="en-US" altLang="zh-CN" sz="2000" b="1">
                <a:solidFill>
                  <a:srgbClr val="031F37"/>
                </a:solidFill>
                <a:latin typeface="楷体" panose="02010609060101010101" pitchFamily="49" charset="-122"/>
                <a:ea typeface="楷体" panose="02010609060101010101" pitchFamily="49" charset="-122"/>
              </a:rPr>
              <a:t>A</a:t>
            </a:r>
            <a:r>
              <a:rPr lang="zh-CN" altLang="en-US" sz="2000" b="1">
                <a:solidFill>
                  <a:srgbClr val="031F37"/>
                </a:solidFill>
                <a:latin typeface="楷体" panose="02010609060101010101" pitchFamily="49" charset="-122"/>
                <a:ea typeface="楷体" panose="02010609060101010101" pitchFamily="49" charset="-122"/>
              </a:rPr>
              <a:t>公司和大连</a:t>
            </a:r>
            <a:r>
              <a:rPr lang="en-US" altLang="zh-CN" sz="2000" b="1">
                <a:solidFill>
                  <a:srgbClr val="031F37"/>
                </a:solidFill>
                <a:latin typeface="楷体" panose="02010609060101010101" pitchFamily="49" charset="-122"/>
                <a:ea typeface="楷体" panose="02010609060101010101" pitchFamily="49" charset="-122"/>
              </a:rPr>
              <a:t>B</a:t>
            </a:r>
            <a:r>
              <a:rPr lang="zh-CN" altLang="en-US" sz="2000" b="1">
                <a:solidFill>
                  <a:srgbClr val="031F37"/>
                </a:solidFill>
                <a:latin typeface="楷体" panose="02010609060101010101" pitchFamily="49" charset="-122"/>
                <a:ea typeface="楷体" panose="02010609060101010101" pitchFamily="49" charset="-122"/>
              </a:rPr>
              <a:t>公司均作出罚款人民币</a:t>
            </a:r>
            <a:r>
              <a:rPr lang="en-US" altLang="zh-CN" sz="2000" b="1">
                <a:solidFill>
                  <a:srgbClr val="031F37"/>
                </a:solidFill>
                <a:latin typeface="楷体" panose="02010609060101010101" pitchFamily="49" charset="-122"/>
                <a:ea typeface="楷体" panose="02010609060101010101" pitchFamily="49" charset="-122"/>
              </a:rPr>
              <a:t>25</a:t>
            </a:r>
            <a:r>
              <a:rPr lang="zh-CN" altLang="en-US" sz="2000" b="1">
                <a:solidFill>
                  <a:srgbClr val="031F37"/>
                </a:solidFill>
                <a:latin typeface="楷体" panose="02010609060101010101" pitchFamily="49" charset="-122"/>
                <a:ea typeface="楷体" panose="02010609060101010101" pitchFamily="49" charset="-122"/>
              </a:rPr>
              <a:t>万元的行政处罚。根据</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安全生产法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第九十二条第</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一</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项规定，区安监部门对</a:t>
            </a:r>
            <a:r>
              <a:rPr lang="en-US" altLang="zh-CN" sz="2000" b="1">
                <a:solidFill>
                  <a:srgbClr val="031F37"/>
                </a:solidFill>
                <a:latin typeface="楷体" panose="02010609060101010101" pitchFamily="49" charset="-122"/>
                <a:ea typeface="楷体" panose="02010609060101010101" pitchFamily="49" charset="-122"/>
              </a:rPr>
              <a:t>A</a:t>
            </a:r>
            <a:r>
              <a:rPr lang="zh-CN" altLang="en-US" sz="2000" b="1">
                <a:solidFill>
                  <a:srgbClr val="031F37"/>
                </a:solidFill>
                <a:latin typeface="楷体" panose="02010609060101010101" pitchFamily="49" charset="-122"/>
                <a:ea typeface="楷体" panose="02010609060101010101" pitchFamily="49" charset="-122"/>
              </a:rPr>
              <a:t>公司总经理和</a:t>
            </a:r>
            <a:r>
              <a:rPr lang="en-US" altLang="zh-CN" sz="2000" b="1">
                <a:solidFill>
                  <a:srgbClr val="031F37"/>
                </a:solidFill>
                <a:latin typeface="楷体" panose="02010609060101010101" pitchFamily="49" charset="-122"/>
                <a:ea typeface="楷体" panose="02010609060101010101" pitchFamily="49" charset="-122"/>
              </a:rPr>
              <a:t>B</a:t>
            </a:r>
            <a:r>
              <a:rPr lang="zh-CN" altLang="en-US" sz="2000" b="1">
                <a:solidFill>
                  <a:srgbClr val="031F37"/>
                </a:solidFill>
                <a:latin typeface="楷体" panose="02010609060101010101" pitchFamily="49" charset="-122"/>
                <a:ea typeface="楷体" panose="02010609060101010101" pitchFamily="49" charset="-122"/>
              </a:rPr>
              <a:t>公司总经理均处以上一年年收入</a:t>
            </a:r>
            <a:r>
              <a:rPr lang="en-US" altLang="zh-CN" sz="2000" b="1">
                <a:solidFill>
                  <a:srgbClr val="031F37"/>
                </a:solidFill>
                <a:latin typeface="楷体" panose="02010609060101010101" pitchFamily="49" charset="-122"/>
                <a:ea typeface="楷体" panose="02010609060101010101" pitchFamily="49" charset="-122"/>
              </a:rPr>
              <a:t>30%</a:t>
            </a:r>
            <a:r>
              <a:rPr lang="zh-CN" altLang="en-US" sz="2000" b="1">
                <a:solidFill>
                  <a:srgbClr val="031F37"/>
                </a:solidFill>
                <a:latin typeface="楷体" panose="02010609060101010101" pitchFamily="49" charset="-122"/>
                <a:ea typeface="楷体" panose="02010609060101010101" pitchFamily="49" charset="-122"/>
              </a:rPr>
              <a:t>的罚款。</a:t>
            </a:r>
            <a:endParaRPr lang="zh-CN" altLang="en-US" sz="2000" b="1">
              <a:solidFill>
                <a:srgbClr val="031F37"/>
              </a:solidFill>
              <a:latin typeface="楷体" panose="02010609060101010101" pitchFamily="49" charset="-122"/>
              <a:ea typeface="楷体" panose="02010609060101010101" pitchFamily="49" charset="-122"/>
            </a:endParaRPr>
          </a:p>
        </p:txBody>
      </p:sp>
      <p:sp>
        <p:nvSpPr>
          <p:cNvPr id="31752" name="稻壳儿 夏至夏末"/>
          <p:cNvSpPr txBox="1">
            <a:spLocks noChangeArrowheads="1"/>
          </p:cNvSpPr>
          <p:nvPr/>
        </p:nvSpPr>
        <p:spPr bwMode="auto">
          <a:xfrm>
            <a:off x="1933575" y="741363"/>
            <a:ext cx="8802688" cy="461962"/>
          </a:xfrm>
          <a:prstGeom prst="rect">
            <a:avLst/>
          </a:prstGeom>
          <a:noFill/>
          <a:ln w="9525">
            <a:noFill/>
            <a:miter lim="800000"/>
          </a:ln>
        </p:spPr>
        <p:txBody>
          <a:bodyPr wrap="none">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发包方和承包方不履行安全生产管理职责导致发生生产安全事故</a:t>
            </a:r>
            <a:endParaRPr lang="zh-CN" altLang="en-US" sz="2400" b="1">
              <a:solidFill>
                <a:srgbClr val="031F37"/>
              </a:solidFill>
              <a:latin typeface="等线" panose="02010600030101010101" pitchFamily="2" charset="-122"/>
              <a:ea typeface="微软雅黑" panose="020B0503020204020204" pitchFamily="34" charset="-122"/>
            </a:endParaRP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形状 11"/>
          <p:cNvSpPr/>
          <p:nvPr/>
        </p:nvSpPr>
        <p:spPr>
          <a:xfrm flipH="1" flipV="1">
            <a:off x="0" y="0"/>
            <a:ext cx="5835650" cy="6858000"/>
          </a:xfrm>
          <a:custGeom>
            <a:avLst/>
            <a:gdLst>
              <a:gd name="connsiteX0" fmla="*/ 1390188 w 5309163"/>
              <a:gd name="connsiteY0" fmla="*/ 0 h 6858000"/>
              <a:gd name="connsiteX1" fmla="*/ 5309163 w 5309163"/>
              <a:gd name="connsiteY1" fmla="*/ 0 h 6858000"/>
              <a:gd name="connsiteX2" fmla="*/ 5309163 w 5309163"/>
              <a:gd name="connsiteY2" fmla="*/ 6858000 h 6858000"/>
              <a:gd name="connsiteX3" fmla="*/ 0 w 5309163"/>
              <a:gd name="connsiteY3" fmla="*/ 6858000 h 6858000"/>
              <a:gd name="connsiteX4" fmla="*/ 1390188 w 530916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9163" h="6858000">
                <a:moveTo>
                  <a:pt x="1390188" y="0"/>
                </a:moveTo>
                <a:lnTo>
                  <a:pt x="5309163" y="0"/>
                </a:lnTo>
                <a:lnTo>
                  <a:pt x="5309163" y="6858000"/>
                </a:lnTo>
                <a:lnTo>
                  <a:pt x="0" y="6858000"/>
                </a:lnTo>
                <a:lnTo>
                  <a:pt x="1390188" y="0"/>
                </a:lnTo>
                <a:close/>
              </a:path>
            </a:pathLst>
          </a:cu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32770" name="文本框 9"/>
          <p:cNvSpPr txBox="1">
            <a:spLocks noChangeArrowheads="1"/>
          </p:cNvSpPr>
          <p:nvPr/>
        </p:nvSpPr>
        <p:spPr bwMode="auto">
          <a:xfrm>
            <a:off x="6702425" y="2311400"/>
            <a:ext cx="5265738" cy="1754188"/>
          </a:xfrm>
          <a:prstGeom prst="rect">
            <a:avLst/>
          </a:prstGeom>
          <a:noFill/>
          <a:ln w="9525">
            <a:noFill/>
            <a:miter lim="800000"/>
          </a:ln>
        </p:spPr>
        <p:txBody>
          <a:bodyPr>
            <a:spAutoFit/>
          </a:bodyPr>
          <a:lstStyle/>
          <a:p>
            <a:pPr algn="ctr"/>
            <a:r>
              <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rPr>
              <a:t>新</a:t>
            </a:r>
            <a:r>
              <a:rPr lang="en-US" altLang="zh-CN" sz="5400" b="1">
                <a:solidFill>
                  <a:srgbClr val="031F37"/>
                </a:solidFill>
                <a:latin typeface="等线" panose="02010600030101010101" pitchFamily="2" charset="-122"/>
                <a:ea typeface="微软雅黑" panose="020B0503020204020204" pitchFamily="34" charset="-122"/>
                <a:cs typeface="Arial" panose="020B0604020202020204" pitchFamily="34" charset="0"/>
              </a:rPr>
              <a:t>《</a:t>
            </a:r>
            <a:r>
              <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rPr>
              <a:t>安全生产法</a:t>
            </a:r>
            <a:r>
              <a:rPr lang="en-US" altLang="zh-CN" sz="5400" b="1">
                <a:solidFill>
                  <a:srgbClr val="031F37"/>
                </a:solidFill>
                <a:latin typeface="等线" panose="02010600030101010101" pitchFamily="2" charset="-122"/>
                <a:ea typeface="微软雅黑" panose="020B0503020204020204" pitchFamily="34" charset="-122"/>
                <a:cs typeface="Arial" panose="020B0604020202020204" pitchFamily="34" charset="0"/>
              </a:rPr>
              <a:t>》</a:t>
            </a:r>
            <a:endParaRPr lang="en-US" altLang="zh-CN" sz="5400" b="1">
              <a:solidFill>
                <a:srgbClr val="031F37"/>
              </a:solidFill>
              <a:latin typeface="等线" panose="02010600030101010101" pitchFamily="2" charset="-122"/>
              <a:ea typeface="微软雅黑" panose="020B0503020204020204" pitchFamily="34" charset="-122"/>
              <a:cs typeface="Arial" panose="020B0604020202020204" pitchFamily="34" charset="0"/>
            </a:endParaRPr>
          </a:p>
          <a:p>
            <a:pPr algn="ctr"/>
            <a:r>
              <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rPr>
              <a:t>重点内容</a:t>
            </a:r>
            <a:endPar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endParaRPr>
          </a:p>
        </p:txBody>
      </p:sp>
      <p:cxnSp>
        <p:nvCxnSpPr>
          <p:cNvPr id="34" name="直接连接符 33"/>
          <p:cNvCxnSpPr/>
          <p:nvPr/>
        </p:nvCxnSpPr>
        <p:spPr>
          <a:xfrm>
            <a:off x="6777038" y="4141788"/>
            <a:ext cx="4106862" cy="0"/>
          </a:xfrm>
          <a:prstGeom prst="line">
            <a:avLst/>
          </a:prstGeom>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32772" name="组合 9"/>
          <p:cNvGrpSpPr/>
          <p:nvPr/>
        </p:nvGrpSpPr>
        <p:grpSpPr bwMode="auto">
          <a:xfrm>
            <a:off x="4017963" y="2601913"/>
            <a:ext cx="2336800" cy="1539875"/>
            <a:chOff x="5933618" y="1627849"/>
            <a:chExt cx="3951926" cy="2606191"/>
          </a:xfrm>
        </p:grpSpPr>
        <p:sp>
          <p:nvSpPr>
            <p:cNvPr id="11" name="等腰三角形 10"/>
            <p:cNvSpPr/>
            <p:nvPr/>
          </p:nvSpPr>
          <p:spPr>
            <a:xfrm rot="19622149">
              <a:off x="6577954" y="2605842"/>
              <a:ext cx="3116973" cy="1628198"/>
            </a:xfrm>
            <a:prstGeom prst="triangle">
              <a:avLst>
                <a:gd name="adj" fmla="val 50438"/>
              </a:avLst>
            </a:prstGeom>
            <a:solidFill>
              <a:srgbClr val="D6AD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5400" b="1">
                <a:solidFill>
                  <a:srgbClr val="031F37"/>
                </a:solidFill>
                <a:latin typeface="微软雅黑" panose="020B0503020204020204" pitchFamily="34" charset="-122"/>
                <a:ea typeface="微软雅黑" panose="020B0503020204020204" pitchFamily="34" charset="-122"/>
              </a:endParaRPr>
            </a:p>
          </p:txBody>
        </p:sp>
        <p:sp>
          <p:nvSpPr>
            <p:cNvPr id="13" name="任意多边形: 形状 12"/>
            <p:cNvSpPr/>
            <p:nvPr/>
          </p:nvSpPr>
          <p:spPr>
            <a:xfrm>
              <a:off x="5933618" y="1627849"/>
              <a:ext cx="3951926" cy="1628198"/>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5400" b="1" dirty="0">
                  <a:solidFill>
                    <a:srgbClr val="031F37"/>
                  </a:solidFill>
                  <a:latin typeface="微软雅黑" panose="020B0503020204020204" pitchFamily="34" charset="-122"/>
                  <a:ea typeface="微软雅黑" panose="020B0503020204020204" pitchFamily="34" charset="-122"/>
                </a:rPr>
                <a:t>03</a:t>
              </a:r>
              <a:endParaRPr lang="zh-CN" altLang="en-US" sz="5400" b="1" dirty="0">
                <a:solidFill>
                  <a:srgbClr val="031F37"/>
                </a:solidFill>
                <a:latin typeface="微软雅黑" panose="020B0503020204020204" pitchFamily="34" charset="-122"/>
                <a:ea typeface="微软雅黑" panose="020B0503020204020204" pitchFamily="34" charset="-122"/>
              </a:endParaRPr>
            </a:p>
          </p:txBody>
        </p:sp>
      </p:gr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图片 4" descr="会议室里的人们&#10;&#10;描述已自动生成"/>
          <p:cNvPicPr>
            <a:picLocks noChangeAspect="1"/>
          </p:cNvPicPr>
          <p:nvPr/>
        </p:nvPicPr>
        <p:blipFill>
          <a:blip r:embed="rId1"/>
          <a:srcRect/>
          <a:stretch>
            <a:fillRect/>
          </a:stretch>
        </p:blipFill>
        <p:spPr bwMode="auto">
          <a:xfrm>
            <a:off x="9812338" y="3573463"/>
            <a:ext cx="2171700" cy="3200400"/>
          </a:xfrm>
          <a:prstGeom prst="rect">
            <a:avLst/>
          </a:prstGeom>
          <a:noFill/>
          <a:ln w="9525">
            <a:noFill/>
            <a:miter lim="800000"/>
            <a:headEnd/>
            <a:tailEnd/>
          </a:ln>
        </p:spPr>
      </p:pic>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1</a:t>
            </a:r>
            <a:r>
              <a:rPr lang="zh-CN" altLang="en-US" sz="3200" b="1" dirty="0">
                <a:solidFill>
                  <a:srgbClr val="031F37"/>
                </a:solidFill>
                <a:ea typeface="微软雅黑" panose="020B0503020204020204" pitchFamily="34" charset="-122"/>
                <a:cs typeface="+mn-ea"/>
              </a:rPr>
              <a:t>、建立全员安全生产责任制</a:t>
            </a:r>
            <a:endParaRPr lang="en-GB" altLang="zh-CN" sz="3200" b="1" dirty="0">
              <a:solidFill>
                <a:srgbClr val="031F37"/>
              </a:solidFill>
              <a:ea typeface="微软雅黑" panose="020B0503020204020204" pitchFamily="34" charset="-122"/>
              <a:cs typeface="+mn-ea"/>
            </a:endParaRPr>
          </a:p>
        </p:txBody>
      </p:sp>
      <p:sp>
        <p:nvSpPr>
          <p:cNvPr id="33796" name="稻壳儿 夏至夏末"/>
          <p:cNvSpPr txBox="1">
            <a:spLocks noChangeArrowheads="1"/>
          </p:cNvSpPr>
          <p:nvPr/>
        </p:nvSpPr>
        <p:spPr bwMode="auto">
          <a:xfrm>
            <a:off x="361950" y="1185863"/>
            <a:ext cx="9569450" cy="4894262"/>
          </a:xfrm>
          <a:prstGeom prst="rect">
            <a:avLst/>
          </a:prstGeom>
          <a:noFill/>
          <a:ln w="9525">
            <a:noFill/>
            <a:miter lim="800000"/>
          </a:ln>
        </p:spPr>
        <p:txBody>
          <a:bodyPr>
            <a:spAutoFit/>
          </a:bodyPr>
          <a:lstStyle/>
          <a:p>
            <a:pPr indent="457200" defTabSz="913130"/>
            <a:r>
              <a:rPr lang="zh-CN" altLang="en-US" sz="2400" b="1">
                <a:solidFill>
                  <a:srgbClr val="C00000"/>
                </a:solidFill>
                <a:latin typeface="楷体" panose="02010609060101010101" pitchFamily="49" charset="-122"/>
                <a:ea typeface="楷体" panose="02010609060101010101" pitchFamily="49" charset="-122"/>
              </a:rPr>
              <a:t>新安法将第四、十九条中的“安全生产责任制”修改为“全员安全生产责任制”。</a:t>
            </a:r>
            <a:endParaRPr lang="zh-CN" altLang="en-US" sz="2400" b="1">
              <a:solidFill>
                <a:srgbClr val="C00000"/>
              </a:solidFill>
              <a:latin typeface="楷体" panose="02010609060101010101" pitchFamily="49" charset="-122"/>
              <a:ea typeface="楷体" panose="02010609060101010101" pitchFamily="49" charset="-122"/>
            </a:endParaRPr>
          </a:p>
          <a:p>
            <a:pPr indent="457200" defTabSz="913130"/>
            <a:r>
              <a:rPr lang="zh-CN" altLang="en-US" sz="2400" b="1">
                <a:solidFill>
                  <a:srgbClr val="031F37"/>
                </a:solidFill>
                <a:latin typeface="楷体" panose="02010609060101010101" pitchFamily="49" charset="-122"/>
                <a:ea typeface="楷体" panose="02010609060101010101" pitchFamily="49" charset="-122"/>
              </a:rPr>
              <a:t>近年来的一系列事故警示，生产经营单位的主体责任，需要进一步“责任到人”。既要盯住负责人，也应“建立健全并落实本单位全员安全生产责任制”。新安全生产法第五条规定：“生产经营单位的主要负责人是本单位安全生产第一责任人，对本单位的安全生产工作全面负责。其他负责人对职责范围内的安全生产工作负责。”</a:t>
            </a:r>
            <a:endParaRPr lang="en-US" altLang="zh-CN" sz="2400" b="1">
              <a:solidFill>
                <a:srgbClr val="031F37"/>
              </a:solidFill>
              <a:latin typeface="楷体" panose="02010609060101010101" pitchFamily="49" charset="-122"/>
              <a:ea typeface="楷体" panose="02010609060101010101" pitchFamily="49" charset="-122"/>
            </a:endParaRPr>
          </a:p>
          <a:p>
            <a:pPr indent="457200" defTabSz="913130"/>
            <a:r>
              <a:rPr lang="zh-CN" altLang="en-US" sz="2400" b="1">
                <a:solidFill>
                  <a:srgbClr val="031F37"/>
                </a:solidFill>
                <a:latin typeface="楷体" panose="02010609060101010101" pitchFamily="49" charset="-122"/>
                <a:ea typeface="楷体" panose="02010609060101010101" pitchFamily="49" charset="-122"/>
              </a:rPr>
              <a:t> 针对新修改的</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安全生产法</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新增全员安全责任制，应急管理部副部长刘伟在国新办</a:t>
            </a:r>
            <a:r>
              <a:rPr lang="en-US" altLang="zh-CN" sz="2400" b="1">
                <a:solidFill>
                  <a:srgbClr val="031F37"/>
                </a:solidFill>
                <a:latin typeface="楷体" panose="02010609060101010101" pitchFamily="49" charset="-122"/>
                <a:ea typeface="楷体" panose="02010609060101010101" pitchFamily="49" charset="-122"/>
              </a:rPr>
              <a:t>6</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11</a:t>
            </a:r>
            <a:r>
              <a:rPr lang="zh-CN" altLang="en-US" sz="2400" b="1">
                <a:solidFill>
                  <a:srgbClr val="031F37"/>
                </a:solidFill>
                <a:latin typeface="楷体" panose="02010609060101010101" pitchFamily="49" charset="-122"/>
                <a:ea typeface="楷体" panose="02010609060101010101" pitchFamily="49" charset="-122"/>
              </a:rPr>
              <a:t>日举行的新闻发布会上表示，“安全生产人人都是主角，没有旁观者。这次修改新增了全员安全责任制的规定，就是要把生产经营单位全体员工的积极性和创造性调动起来，形成人人关心安全生产、人人提升安全素质、人人做好安全生产的局面，从而整体上提升安全生产的水平。”</a:t>
            </a:r>
            <a:endParaRPr lang="en-US" altLang="zh-CN" sz="2400" b="1">
              <a:solidFill>
                <a:srgbClr val="031F37"/>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5" name="组合 1"/>
          <p:cNvGrpSpPr/>
          <p:nvPr/>
        </p:nvGrpSpPr>
        <p:grpSpPr bwMode="auto">
          <a:xfrm>
            <a:off x="309563" y="468313"/>
            <a:ext cx="3887787" cy="790575"/>
            <a:chOff x="1455007" y="1116248"/>
            <a:chExt cx="3887013" cy="790018"/>
          </a:xfrm>
        </p:grpSpPr>
        <p:sp>
          <p:nvSpPr>
            <p:cNvPr id="23" name="任意多边形: 形状 22"/>
            <p:cNvSpPr/>
            <p:nvPr/>
          </p:nvSpPr>
          <p:spPr>
            <a:xfrm flipH="1">
              <a:off x="1455007" y="1116248"/>
              <a:ext cx="3887013" cy="790018"/>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5" name="Text Placeholder 4"/>
            <p:cNvSpPr txBox="1"/>
            <p:nvPr/>
          </p:nvSpPr>
          <p:spPr>
            <a:xfrm>
              <a:off x="1785141" y="1236813"/>
              <a:ext cx="3226744" cy="502882"/>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zh-CN" altLang="en-US" sz="4400" b="1" dirty="0">
                  <a:solidFill>
                    <a:srgbClr val="002E5C"/>
                  </a:solidFill>
                  <a:ea typeface="微软雅黑" panose="020B0503020204020204" pitchFamily="34" charset="-122"/>
                  <a:cs typeface="+mn-ea"/>
                </a:rPr>
                <a:t>前言</a:t>
              </a:r>
              <a:r>
                <a:rPr lang="en-US" altLang="zh-CN" sz="4400" b="1" dirty="0">
                  <a:solidFill>
                    <a:srgbClr val="002E5C"/>
                  </a:solidFill>
                  <a:ea typeface="微软雅黑" panose="020B0503020204020204" pitchFamily="34" charset="-122"/>
                  <a:cs typeface="+mn-ea"/>
                </a:rPr>
                <a:t>/</a:t>
              </a:r>
              <a:r>
                <a:rPr lang="en-US" altLang="zh-CN" sz="2800" b="1" dirty="0">
                  <a:solidFill>
                    <a:srgbClr val="002E5C"/>
                  </a:solidFill>
                  <a:ea typeface="微软雅黑" panose="020B0503020204020204" pitchFamily="34" charset="-122"/>
                  <a:cs typeface="+mn-ea"/>
                </a:rPr>
                <a:t>PREFACE</a:t>
              </a:r>
              <a:endParaRPr lang="en-GB" sz="2800" b="1" dirty="0">
                <a:solidFill>
                  <a:srgbClr val="002E5C"/>
                </a:solidFill>
                <a:ea typeface="微软雅黑" panose="020B0503020204020204" pitchFamily="34" charset="-122"/>
                <a:cs typeface="+mn-ea"/>
              </a:endParaRPr>
            </a:p>
          </p:txBody>
        </p:sp>
      </p:grpSp>
      <p:sp>
        <p:nvSpPr>
          <p:cNvPr id="18" name="TextBox 4"/>
          <p:cNvSpPr txBox="1"/>
          <p:nvPr/>
        </p:nvSpPr>
        <p:spPr>
          <a:xfrm>
            <a:off x="4067175" y="2011363"/>
            <a:ext cx="7505700" cy="3762375"/>
          </a:xfrm>
          <a:prstGeom prst="rect">
            <a:avLst/>
          </a:prstGeom>
          <a:noFill/>
        </p:spPr>
        <p:txBody>
          <a:bodyPr lIns="68584" tIns="34291" rIns="68584" bIns="3429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gn="just" eaLnBrk="0" fontAlgn="auto" hangingPunct="0">
              <a:spcBef>
                <a:spcPts val="0"/>
              </a:spcBef>
              <a:spcAft>
                <a:spcPts val="0"/>
              </a:spcAft>
              <a:defRPr/>
            </a:pPr>
            <a:r>
              <a:rPr lang="en-US" altLang="zh-CN" sz="2400" b="1" dirty="0">
                <a:solidFill>
                  <a:srgbClr val="031F37"/>
                </a:solidFill>
                <a:latin typeface="楷体" panose="02010609060101010101" pitchFamily="49" charset="-122"/>
                <a:ea typeface="楷体" panose="02010609060101010101" pitchFamily="49" charset="-122"/>
                <a:cs typeface="+mn-ea"/>
              </a:rPr>
              <a:t>《</a:t>
            </a:r>
            <a:r>
              <a:rPr lang="zh-CN" altLang="en-US" sz="2400" b="1" dirty="0">
                <a:solidFill>
                  <a:srgbClr val="031F37"/>
                </a:solidFill>
                <a:latin typeface="楷体" panose="02010609060101010101" pitchFamily="49" charset="-122"/>
                <a:ea typeface="楷体" panose="02010609060101010101" pitchFamily="49" charset="-122"/>
                <a:cs typeface="+mn-ea"/>
              </a:rPr>
              <a:t>中华人民共和国安全生产法</a:t>
            </a:r>
            <a:r>
              <a:rPr lang="en-US" altLang="zh-CN" sz="2400" b="1" dirty="0">
                <a:solidFill>
                  <a:srgbClr val="031F37"/>
                </a:solidFill>
                <a:latin typeface="楷体" panose="02010609060101010101" pitchFamily="49" charset="-122"/>
                <a:ea typeface="楷体" panose="02010609060101010101" pitchFamily="49" charset="-122"/>
                <a:cs typeface="+mn-ea"/>
              </a:rPr>
              <a:t>》</a:t>
            </a:r>
            <a:r>
              <a:rPr lang="zh-CN" altLang="en-US" sz="2400" b="1" dirty="0">
                <a:solidFill>
                  <a:srgbClr val="031F37"/>
                </a:solidFill>
                <a:latin typeface="楷体" panose="02010609060101010101" pitchFamily="49" charset="-122"/>
                <a:ea typeface="楷体" panose="02010609060101010101" pitchFamily="49" charset="-122"/>
                <a:cs typeface="+mn-ea"/>
              </a:rPr>
              <a:t>（以下简称</a:t>
            </a:r>
            <a:r>
              <a:rPr lang="en-US" altLang="zh-CN" sz="2400" b="1" dirty="0">
                <a:solidFill>
                  <a:srgbClr val="031F37"/>
                </a:solidFill>
                <a:latin typeface="楷体" panose="02010609060101010101" pitchFamily="49" charset="-122"/>
                <a:ea typeface="楷体" panose="02010609060101010101" pitchFamily="49" charset="-122"/>
                <a:cs typeface="+mn-ea"/>
              </a:rPr>
              <a:t>《</a:t>
            </a:r>
            <a:r>
              <a:rPr lang="zh-CN" altLang="en-US" sz="2400" b="1" dirty="0">
                <a:solidFill>
                  <a:srgbClr val="031F37"/>
                </a:solidFill>
                <a:latin typeface="楷体" panose="02010609060101010101" pitchFamily="49" charset="-122"/>
                <a:ea typeface="楷体" panose="02010609060101010101" pitchFamily="49" charset="-122"/>
                <a:cs typeface="+mn-ea"/>
              </a:rPr>
              <a:t>安全生产法</a:t>
            </a:r>
            <a:r>
              <a:rPr lang="en-US" altLang="zh-CN" sz="2400" b="1" dirty="0">
                <a:solidFill>
                  <a:srgbClr val="031F37"/>
                </a:solidFill>
                <a:latin typeface="楷体" panose="02010609060101010101" pitchFamily="49" charset="-122"/>
                <a:ea typeface="楷体" panose="02010609060101010101" pitchFamily="49" charset="-122"/>
                <a:cs typeface="+mn-ea"/>
              </a:rPr>
              <a:t>》</a:t>
            </a:r>
            <a:r>
              <a:rPr lang="zh-CN" altLang="en-US" sz="2400" b="1" dirty="0">
                <a:solidFill>
                  <a:srgbClr val="031F37"/>
                </a:solidFill>
                <a:latin typeface="楷体" panose="02010609060101010101" pitchFamily="49" charset="-122"/>
                <a:ea typeface="楷体" panose="02010609060101010101" pitchFamily="49" charset="-122"/>
                <a:cs typeface="+mn-ea"/>
              </a:rPr>
              <a:t>）是为了加强安全生产工作，防止和减少生产安全事故，保障人民群众生命和财产安全，促进经济社会持续健康发展，而制定的一部法律。</a:t>
            </a:r>
            <a:endParaRPr lang="en-US" altLang="zh-CN" sz="2400" b="1" dirty="0">
              <a:solidFill>
                <a:srgbClr val="031F37"/>
              </a:solidFill>
              <a:latin typeface="楷体" panose="02010609060101010101" pitchFamily="49" charset="-122"/>
              <a:ea typeface="楷体" panose="02010609060101010101" pitchFamily="49" charset="-122"/>
              <a:cs typeface="+mn-ea"/>
            </a:endParaRPr>
          </a:p>
          <a:p>
            <a:pPr indent="457200" algn="just" eaLnBrk="0" fontAlgn="auto" hangingPunct="0">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cs typeface="+mn-ea"/>
              </a:rPr>
              <a:t>它是我国第一部全面规范安全生产的专门法律，它体现了国家关于加强安全生产监督管理的基本方针、基本原则和基本制度，是建设系统各级主管部门依法行政、加强安全监督管理的重要法律依据，对规范建设系统各单位安全生产行为，提高安全管理水平，保护职工劳动安全权利，处理安全生产违法行为，具有重要意义。</a:t>
            </a:r>
            <a:endParaRPr lang="zh-CN" altLang="en-US" sz="2400" b="1" dirty="0">
              <a:solidFill>
                <a:srgbClr val="031F37"/>
              </a:solidFill>
              <a:latin typeface="楷体" panose="02010609060101010101" pitchFamily="49" charset="-122"/>
              <a:ea typeface="楷体" panose="02010609060101010101" pitchFamily="49" charset="-122"/>
              <a:cs typeface="+mn-ea"/>
            </a:endParaRPr>
          </a:p>
        </p:txBody>
      </p:sp>
      <p:cxnSp>
        <p:nvCxnSpPr>
          <p:cNvPr id="19" name="直接连接符 18"/>
          <p:cNvCxnSpPr/>
          <p:nvPr/>
        </p:nvCxnSpPr>
        <p:spPr>
          <a:xfrm>
            <a:off x="1595438" y="1539875"/>
            <a:ext cx="9386887" cy="0"/>
          </a:xfrm>
          <a:prstGeom prst="line">
            <a:avLst/>
          </a:prstGeom>
          <a:ln>
            <a:solidFill>
              <a:srgbClr val="031F37"/>
            </a:solidFill>
          </a:ln>
        </p:spPr>
        <p:style>
          <a:lnRef idx="1">
            <a:schemeClr val="accent1"/>
          </a:lnRef>
          <a:fillRef idx="0">
            <a:schemeClr val="accent1"/>
          </a:fillRef>
          <a:effectRef idx="0">
            <a:schemeClr val="accent1"/>
          </a:effectRef>
          <a:fontRef idx="minor">
            <a:schemeClr val="tx1"/>
          </a:fontRef>
        </p:style>
      </p:cxnSp>
      <p:pic>
        <p:nvPicPr>
          <p:cNvPr id="4" name="图片 3" descr="徽标, 公司名称&#10;&#10;描述已自动生成"/>
          <p:cNvPicPr>
            <a:picLocks noChangeAspect="1"/>
          </p:cNvPicPr>
          <p:nvPr/>
        </p:nvPicPr>
        <p:blipFill>
          <a:blip r:embed="rId1" cstate="print"/>
          <a:stretch>
            <a:fillRect/>
          </a:stretch>
        </p:blipFill>
        <p:spPr>
          <a:xfrm>
            <a:off x="309874" y="2131582"/>
            <a:ext cx="3230594" cy="3521348"/>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1</a:t>
            </a:r>
            <a:r>
              <a:rPr lang="zh-CN" altLang="en-US" sz="3200" b="1" dirty="0">
                <a:solidFill>
                  <a:srgbClr val="031F37"/>
                </a:solidFill>
                <a:ea typeface="微软雅黑" panose="020B0503020204020204" pitchFamily="34" charset="-122"/>
                <a:cs typeface="+mn-ea"/>
              </a:rPr>
              <a:t>、建立全员安全生产责任制</a:t>
            </a:r>
            <a:endParaRPr lang="en-GB" altLang="zh-CN" sz="3200" b="1" dirty="0">
              <a:solidFill>
                <a:srgbClr val="031F37"/>
              </a:solidFill>
              <a:ea typeface="微软雅黑" panose="020B0503020204020204" pitchFamily="34" charset="-122"/>
              <a:cs typeface="+mn-ea"/>
            </a:endParaRPr>
          </a:p>
        </p:txBody>
      </p:sp>
      <p:sp>
        <p:nvSpPr>
          <p:cNvPr id="34819" name="稻壳儿 夏至夏末"/>
          <p:cNvSpPr txBox="1">
            <a:spLocks noChangeArrowheads="1"/>
          </p:cNvSpPr>
          <p:nvPr/>
        </p:nvSpPr>
        <p:spPr bwMode="auto">
          <a:xfrm>
            <a:off x="496888" y="1166813"/>
            <a:ext cx="11198225" cy="4022725"/>
          </a:xfrm>
          <a:prstGeom prst="rect">
            <a:avLst/>
          </a:prstGeom>
          <a:noFill/>
          <a:ln w="9525">
            <a:noFill/>
            <a:miter lim="800000"/>
          </a:ln>
        </p:spPr>
        <p:txBody>
          <a:bodyPr>
            <a:spAutoFit/>
          </a:bodyPr>
          <a:lstStyle/>
          <a:p>
            <a:pPr indent="457200" defTabSz="913130">
              <a:lnSpc>
                <a:spcPct val="120000"/>
              </a:lnSpc>
            </a:pPr>
            <a:r>
              <a:rPr lang="zh-CN" altLang="en-US" sz="2400" b="1">
                <a:solidFill>
                  <a:srgbClr val="C00000"/>
                </a:solidFill>
                <a:latin typeface="楷体" panose="02010609060101010101" pitchFamily="49" charset="-122"/>
                <a:ea typeface="楷体" panose="02010609060101010101" pitchFamily="49" charset="-122"/>
              </a:rPr>
              <a:t>“一把手”职责中首次明确“全员安全生产责任制”。</a:t>
            </a:r>
            <a:endParaRPr lang="en-US" altLang="zh-CN" sz="2400" b="1">
              <a:solidFill>
                <a:srgbClr val="C00000"/>
              </a:solidFill>
              <a:latin typeface="楷体" panose="02010609060101010101" pitchFamily="49" charset="-122"/>
              <a:ea typeface="楷体" panose="02010609060101010101" pitchFamily="49" charset="-122"/>
            </a:endParaRPr>
          </a:p>
          <a:p>
            <a:pPr indent="457200" defTabSz="913130">
              <a:lnSpc>
                <a:spcPct val="120000"/>
              </a:lnSpc>
            </a:pPr>
            <a:r>
              <a:rPr lang="zh-CN" altLang="en-US" sz="2400" b="1">
                <a:solidFill>
                  <a:srgbClr val="031F37"/>
                </a:solidFill>
                <a:latin typeface="楷体" panose="02010609060101010101" pitchFamily="49" charset="-122"/>
                <a:ea typeface="楷体" panose="02010609060101010101" pitchFamily="49" charset="-122"/>
              </a:rPr>
              <a:t>新安全生产法第二十一条规定：“生产经营单位的主要负责人对本单位安全生产工作负有下列职责：（一）建立健全并落实本单位全员安全生产责任制，加强安全生产标准化建设；（二）组织制定并实施本单位安全生产规章制度和操作规程；（三）组织制定并实施本单位安全生产教育和培训计划；（四）保证本单位安全生产投入的有效实施；（五）组织建立并落实安全风险分级管控和隐患排查治理双重预防工作机制，督促、检查本单位的安全生产工作，及时消除生产安全事故隐患；（六）组织制定并实施本单位的生产安全事故应急救援预案；（七）及时、如实报告生产安全事故。”</a:t>
            </a:r>
            <a:endParaRPr lang="en-US" altLang="zh-CN" sz="2400" b="1">
              <a:solidFill>
                <a:srgbClr val="031F37"/>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2</a:t>
            </a:r>
            <a:r>
              <a:rPr lang="zh-CN" altLang="en-US" sz="3200" b="1" dirty="0">
                <a:solidFill>
                  <a:srgbClr val="031F37"/>
                </a:solidFill>
                <a:ea typeface="微软雅黑" panose="020B0503020204020204" pitchFamily="34" charset="-122"/>
                <a:cs typeface="+mn-ea"/>
              </a:rPr>
              <a:t>、构建双重预防机制</a:t>
            </a:r>
            <a:endParaRPr lang="en-GB" altLang="zh-CN" sz="3200" b="1" dirty="0">
              <a:solidFill>
                <a:srgbClr val="031F37"/>
              </a:solidFill>
              <a:ea typeface="微软雅黑" panose="020B0503020204020204" pitchFamily="34" charset="-122"/>
              <a:cs typeface="+mn-ea"/>
            </a:endParaRPr>
          </a:p>
        </p:txBody>
      </p:sp>
      <p:sp>
        <p:nvSpPr>
          <p:cNvPr id="35843" name="稻壳儿 夏至夏末"/>
          <p:cNvSpPr txBox="1">
            <a:spLocks noChangeArrowheads="1"/>
          </p:cNvSpPr>
          <p:nvPr/>
        </p:nvSpPr>
        <p:spPr bwMode="auto">
          <a:xfrm>
            <a:off x="496888" y="996950"/>
            <a:ext cx="11198225" cy="6002338"/>
          </a:xfrm>
          <a:prstGeom prst="rect">
            <a:avLst/>
          </a:prstGeom>
          <a:noFill/>
          <a:ln w="9525">
            <a:noFill/>
            <a:miter lim="800000"/>
          </a:ln>
        </p:spPr>
        <p:txBody>
          <a:bodyPr>
            <a:spAutoFit/>
          </a:bodyPr>
          <a:lstStyle/>
          <a:p>
            <a:pPr indent="457200" defTabSz="913130"/>
            <a:r>
              <a:rPr lang="zh-CN" altLang="en-US" sz="2400" b="1">
                <a:solidFill>
                  <a:srgbClr val="C00000"/>
                </a:solidFill>
                <a:latin typeface="楷体" panose="02010609060101010101" pitchFamily="49" charset="-122"/>
                <a:ea typeface="楷体" panose="02010609060101010101" pitchFamily="49" charset="-122"/>
              </a:rPr>
              <a:t>新安法要求企业应构建双重预防机制。</a:t>
            </a:r>
            <a:endParaRPr lang="zh-CN" altLang="en-US" sz="2400" b="1">
              <a:solidFill>
                <a:srgbClr val="C00000"/>
              </a:solidFill>
              <a:latin typeface="楷体" panose="02010609060101010101" pitchFamily="49" charset="-122"/>
              <a:ea typeface="楷体" panose="02010609060101010101" pitchFamily="49" charset="-122"/>
            </a:endParaRPr>
          </a:p>
          <a:p>
            <a:pPr indent="457200" defTabSz="913130"/>
            <a:r>
              <a:rPr lang="en-US" altLang="zh-CN" sz="2400" b="1">
                <a:latin typeface="楷体" panose="02010609060101010101" pitchFamily="49" charset="-122"/>
                <a:ea typeface="楷体" panose="02010609060101010101" pitchFamily="49" charset="-122"/>
              </a:rPr>
              <a:t>2021</a:t>
            </a:r>
            <a:r>
              <a:rPr lang="zh-CN" altLang="en-US" sz="2400" b="1">
                <a:latin typeface="楷体" panose="02010609060101010101" pitchFamily="49" charset="-122"/>
                <a:ea typeface="楷体" panose="02010609060101010101" pitchFamily="49" charset="-122"/>
              </a:rPr>
              <a:t>年</a:t>
            </a:r>
            <a:r>
              <a:rPr lang="en-US" altLang="zh-CN" sz="2400" b="1">
                <a:latin typeface="楷体" panose="02010609060101010101" pitchFamily="49" charset="-122"/>
                <a:ea typeface="楷体" panose="02010609060101010101" pitchFamily="49" charset="-122"/>
              </a:rPr>
              <a:t>6</a:t>
            </a:r>
            <a:r>
              <a:rPr lang="zh-CN" altLang="en-US" sz="2400" b="1">
                <a:latin typeface="楷体" panose="02010609060101010101" pitchFamily="49" charset="-122"/>
                <a:ea typeface="楷体" panose="02010609060101010101" pitchFamily="49" charset="-122"/>
              </a:rPr>
              <a:t>月</a:t>
            </a:r>
            <a:r>
              <a:rPr lang="en-US" altLang="zh-CN" sz="2400" b="1">
                <a:latin typeface="楷体" panose="02010609060101010101" pitchFamily="49" charset="-122"/>
                <a:ea typeface="楷体" panose="02010609060101010101" pitchFamily="49" charset="-122"/>
              </a:rPr>
              <a:t>10</a:t>
            </a:r>
            <a:r>
              <a:rPr lang="zh-CN" altLang="en-US" sz="2400" b="1">
                <a:latin typeface="楷体" panose="02010609060101010101" pitchFamily="49" charset="-122"/>
                <a:ea typeface="楷体" panose="02010609060101010101" pitchFamily="49" charset="-122"/>
              </a:rPr>
              <a:t>日，第十三届全国人民代表大会常务委员会第二十九次会议通过了</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全国人民代表大会常务委员会关于修改</a:t>
            </a:r>
            <a:r>
              <a:rPr lang="en-US" altLang="zh-CN" sz="2400" b="1">
                <a:latin typeface="楷体" panose="02010609060101010101" pitchFamily="49" charset="-122"/>
                <a:ea typeface="楷体" panose="02010609060101010101" pitchFamily="49" charset="-122"/>
              </a:rPr>
              <a:t>&lt;</a:t>
            </a:r>
            <a:r>
              <a:rPr lang="zh-CN" altLang="en-US" sz="2400" b="1">
                <a:latin typeface="楷体" panose="02010609060101010101" pitchFamily="49" charset="-122"/>
                <a:ea typeface="楷体" panose="02010609060101010101" pitchFamily="49" charset="-122"/>
              </a:rPr>
              <a:t>中华人民共和国安全生产法</a:t>
            </a:r>
            <a:r>
              <a:rPr lang="en-US" altLang="zh-CN" sz="2400" b="1">
                <a:latin typeface="楷体" panose="02010609060101010101" pitchFamily="49" charset="-122"/>
                <a:ea typeface="楷体" panose="02010609060101010101" pitchFamily="49" charset="-122"/>
              </a:rPr>
              <a:t>&gt;</a:t>
            </a:r>
            <a:r>
              <a:rPr lang="zh-CN" altLang="en-US" sz="2400" b="1">
                <a:latin typeface="楷体" panose="02010609060101010101" pitchFamily="49" charset="-122"/>
                <a:ea typeface="楷体" panose="02010609060101010101" pitchFamily="49" charset="-122"/>
              </a:rPr>
              <a:t>的决定</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，双重预防机制被正式写入了修改后的</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中华人民共和国安全生产法</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a:t>
            </a:r>
            <a:endParaRPr lang="zh-CN" altLang="en-US" sz="2400" b="1">
              <a:latin typeface="楷体" panose="02010609060101010101" pitchFamily="49" charset="-122"/>
              <a:ea typeface="楷体" panose="02010609060101010101" pitchFamily="49" charset="-122"/>
            </a:endParaRPr>
          </a:p>
          <a:p>
            <a:pPr indent="457200" defTabSz="913130"/>
            <a:r>
              <a:rPr lang="zh-CN" altLang="en-US" sz="2400" b="1">
                <a:latin typeface="楷体" panose="02010609060101010101" pitchFamily="49" charset="-122"/>
                <a:ea typeface="楷体" panose="02010609060101010101" pitchFamily="49" charset="-122"/>
              </a:rPr>
              <a:t>其中，第四条要求：“生产经营单位必须遵守本法和其他有关安全生产的法律、法规</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构建安全风险分级管控和隐患排查治理双重预防机制</a:t>
            </a:r>
            <a:r>
              <a:rPr lang="en-US" altLang="zh-CN" sz="2400" b="1">
                <a:latin typeface="楷体" panose="02010609060101010101" pitchFamily="49" charset="-122"/>
                <a:ea typeface="楷体" panose="02010609060101010101" pitchFamily="49" charset="-122"/>
              </a:rPr>
              <a:t>……”</a:t>
            </a:r>
            <a:endParaRPr lang="en-US" altLang="zh-CN" sz="2400" b="1">
              <a:latin typeface="楷体" panose="02010609060101010101" pitchFamily="49" charset="-122"/>
              <a:ea typeface="楷体" panose="02010609060101010101" pitchFamily="49" charset="-122"/>
            </a:endParaRPr>
          </a:p>
          <a:p>
            <a:pPr indent="457200" defTabSz="913130"/>
            <a:r>
              <a:rPr lang="zh-CN" altLang="en-US" sz="2400" b="1">
                <a:latin typeface="楷体" panose="02010609060101010101" pitchFamily="49" charset="-122"/>
                <a:ea typeface="楷体" panose="02010609060101010101" pitchFamily="49" charset="-122"/>
              </a:rPr>
              <a:t>第二十一条要求：“生产经营单位的主要负责人对本单位安全生产工作负有下列职责：（五）组织建立并落实安全风险分级管控和隐患排查治理双重预防工作机制，督促、检查本单位的安全生产工作，及时消除生产安全事故隐患；”</a:t>
            </a:r>
            <a:endParaRPr lang="zh-CN" altLang="en-US" sz="2400" b="1">
              <a:latin typeface="楷体" panose="02010609060101010101" pitchFamily="49" charset="-122"/>
              <a:ea typeface="楷体" panose="02010609060101010101" pitchFamily="49" charset="-122"/>
            </a:endParaRPr>
          </a:p>
          <a:p>
            <a:pPr indent="457200" defTabSz="913130"/>
            <a:r>
              <a:rPr lang="zh-CN" altLang="en-US" sz="2400" b="1">
                <a:latin typeface="楷体" panose="02010609060101010101" pitchFamily="49" charset="-122"/>
                <a:ea typeface="楷体" panose="02010609060101010101" pitchFamily="49" charset="-122"/>
              </a:rPr>
              <a:t>第四十一条要求：“生产经营单位应当建立安全风险分级管控制度，按照安全风险分级采取相应的管控措施。生产经营单位应当建立健全并落实生产安全事故隐患排查治理制度，采取技术、管理措施，及时发现并消除事故隐患。”</a:t>
            </a:r>
            <a:endParaRPr lang="zh-CN" altLang="en-US" sz="2400" b="1">
              <a:latin typeface="楷体" panose="02010609060101010101" pitchFamily="49" charset="-122"/>
              <a:ea typeface="楷体" panose="02010609060101010101" pitchFamily="49" charset="-122"/>
            </a:endParaRPr>
          </a:p>
          <a:p>
            <a:pPr indent="457200" defTabSz="913130"/>
            <a:r>
              <a:rPr lang="zh-CN" altLang="en-US" sz="2400" b="1">
                <a:latin typeface="楷体" panose="02010609060101010101" pitchFamily="49" charset="-122"/>
                <a:ea typeface="楷体" panose="02010609060101010101" pitchFamily="49" charset="-122"/>
              </a:rPr>
              <a:t>这表明，风险分级管控与隐患排查治理双重预防机制将长期开展下去，而且必须要认真、规范、科学地开展下去，这将是企业管控风险、消除隐患、保证安全生产的重要手段。</a:t>
            </a:r>
            <a:endParaRPr lang="zh-CN" altLang="en-US" sz="2400" b="1">
              <a:latin typeface="楷体" panose="02010609060101010101" pitchFamily="49" charset="-122"/>
              <a:ea typeface="楷体" panose="02010609060101010101" pitchFamily="49" charset="-122"/>
            </a:endParaRPr>
          </a:p>
          <a:p>
            <a:pPr indent="457200" defTabSz="913130"/>
            <a:endParaRPr lang="zh-CN" altLang="en-US" sz="2400" b="1">
              <a:solidFill>
                <a:srgbClr val="C00000"/>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3</a:t>
            </a:r>
            <a:r>
              <a:rPr lang="zh-CN" altLang="en-US" sz="3200" b="1" dirty="0">
                <a:solidFill>
                  <a:srgbClr val="031F37"/>
                </a:solidFill>
                <a:ea typeface="微软雅黑" panose="020B0503020204020204" pitchFamily="34" charset="-122"/>
                <a:cs typeface="+mn-ea"/>
              </a:rPr>
              <a:t>、落实“三管三必须”</a:t>
            </a:r>
            <a:endParaRPr lang="en-GB" altLang="zh-CN" sz="3200" b="1" dirty="0">
              <a:solidFill>
                <a:srgbClr val="031F37"/>
              </a:solidFill>
              <a:ea typeface="微软雅黑" panose="020B0503020204020204" pitchFamily="34" charset="-122"/>
              <a:cs typeface="+mn-ea"/>
            </a:endParaRPr>
          </a:p>
        </p:txBody>
      </p:sp>
      <p:sp>
        <p:nvSpPr>
          <p:cNvPr id="36867" name="稻壳儿 夏至夏末"/>
          <p:cNvSpPr txBox="1">
            <a:spLocks noChangeArrowheads="1"/>
          </p:cNvSpPr>
          <p:nvPr/>
        </p:nvSpPr>
        <p:spPr bwMode="auto">
          <a:xfrm>
            <a:off x="327025" y="1041400"/>
            <a:ext cx="11537950" cy="5411788"/>
          </a:xfrm>
          <a:prstGeom prst="rect">
            <a:avLst/>
          </a:prstGeom>
          <a:noFill/>
          <a:ln w="9525">
            <a:noFill/>
            <a:miter lim="800000"/>
          </a:ln>
        </p:spPr>
        <p:txBody>
          <a:bodyPr>
            <a:spAutoFit/>
          </a:bodyPr>
          <a:lstStyle/>
          <a:p>
            <a:pPr indent="457200" defTabSz="913130">
              <a:lnSpc>
                <a:spcPct val="90000"/>
              </a:lnSpc>
            </a:pPr>
            <a:r>
              <a:rPr lang="zh-CN" altLang="en-US" sz="2400" b="1">
                <a:solidFill>
                  <a:srgbClr val="C00000"/>
                </a:solidFill>
                <a:latin typeface="楷体" panose="02010609060101010101" pitchFamily="49" charset="-122"/>
                <a:ea typeface="楷体" panose="02010609060101010101" pitchFamily="49" charset="-122"/>
              </a:rPr>
              <a:t>权责分明！新安法已明确“三个必须”！</a:t>
            </a:r>
            <a:endParaRPr lang="zh-CN" altLang="en-US" sz="2400" b="1">
              <a:solidFill>
                <a:srgbClr val="C00000"/>
              </a:solidFill>
              <a:latin typeface="楷体" panose="02010609060101010101" pitchFamily="49" charset="-122"/>
              <a:ea typeface="楷体" panose="02010609060101010101" pitchFamily="49" charset="-122"/>
            </a:endParaRPr>
          </a:p>
          <a:p>
            <a:pPr indent="457200" defTabSz="913130">
              <a:lnSpc>
                <a:spcPct val="90000"/>
              </a:lnSpc>
            </a:pPr>
            <a:r>
              <a:rPr lang="zh-CN" altLang="en-US" sz="2400" b="1">
                <a:latin typeface="楷体" panose="02010609060101010101" pitchFamily="49" charset="-122"/>
                <a:ea typeface="楷体" panose="02010609060101010101" pitchFamily="49" charset="-122"/>
              </a:rPr>
              <a:t>进一步要求各部门一把手：人力资源、财务部、生产部、运营部</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不要再把安全问题和责任全部推给安全管理部门。</a:t>
            </a:r>
            <a:endParaRPr lang="zh-CN" altLang="en-US" sz="2400" b="1">
              <a:latin typeface="楷体" panose="02010609060101010101" pitchFamily="49" charset="-122"/>
              <a:ea typeface="楷体" panose="02010609060101010101" pitchFamily="49" charset="-122"/>
            </a:endParaRPr>
          </a:p>
          <a:p>
            <a:pPr indent="457200" defTabSz="913130">
              <a:lnSpc>
                <a:spcPct val="90000"/>
              </a:lnSpc>
            </a:pPr>
            <a:r>
              <a:rPr lang="zh-CN" altLang="en-US" sz="2400" b="1">
                <a:latin typeface="楷体" panose="02010609060101010101" pitchFamily="49" charset="-122"/>
                <a:ea typeface="楷体" panose="02010609060101010101" pitchFamily="49" charset="-122"/>
              </a:rPr>
              <a:t>党和政府一直对安全生产工作非常重视，党的领导和“一岗双责”等要求，很早就写入“红头文件”，新安全生产法此次正式写入法律条文中。</a:t>
            </a:r>
            <a:endParaRPr lang="zh-CN" altLang="en-US" sz="2400" b="1">
              <a:latin typeface="楷体" panose="02010609060101010101" pitchFamily="49" charset="-122"/>
              <a:ea typeface="楷体" panose="02010609060101010101" pitchFamily="49" charset="-122"/>
            </a:endParaRPr>
          </a:p>
          <a:p>
            <a:pPr indent="457200" defTabSz="913130">
              <a:lnSpc>
                <a:spcPct val="90000"/>
              </a:lnSpc>
            </a:pPr>
            <a:r>
              <a:rPr lang="zh-CN" altLang="en-US" sz="2400" b="1">
                <a:latin typeface="楷体" panose="02010609060101010101" pitchFamily="49" charset="-122"/>
                <a:ea typeface="楷体" panose="02010609060101010101" pitchFamily="49" charset="-122"/>
              </a:rPr>
              <a:t>预防为主、以人为本的原则，很早就已经写入安全生产法。新安全生产法进一步将其提升到了“人民至上、生命至上”的新高度。</a:t>
            </a:r>
            <a:endParaRPr lang="zh-CN" altLang="en-US" sz="2400" b="1">
              <a:latin typeface="楷体" panose="02010609060101010101" pitchFamily="49" charset="-122"/>
              <a:ea typeface="楷体" panose="02010609060101010101" pitchFamily="49" charset="-122"/>
            </a:endParaRPr>
          </a:p>
          <a:p>
            <a:pPr indent="457200" defTabSz="913130">
              <a:lnSpc>
                <a:spcPct val="90000"/>
              </a:lnSpc>
            </a:pPr>
            <a:r>
              <a:rPr lang="zh-CN" altLang="en-US" sz="2400" b="1">
                <a:latin typeface="楷体" panose="02010609060101010101" pitchFamily="49" charset="-122"/>
                <a:ea typeface="楷体" panose="02010609060101010101" pitchFamily="49" charset="-122"/>
              </a:rPr>
              <a:t>安全生产监管经历多次变动，最近一次调整是应急管理部门取代原来的安全生产监管部门。从“九龙治水”到“叠床架屋”，“条块”“统分”争议始终没有停止。新安全生产法正式明确了“三管三必须”的新格局。</a:t>
            </a:r>
            <a:endParaRPr lang="zh-CN" altLang="en-US" sz="2400" b="1">
              <a:latin typeface="楷体" panose="02010609060101010101" pitchFamily="49" charset="-122"/>
              <a:ea typeface="楷体" panose="02010609060101010101" pitchFamily="49" charset="-122"/>
            </a:endParaRPr>
          </a:p>
          <a:p>
            <a:pPr indent="457200" defTabSz="913130">
              <a:lnSpc>
                <a:spcPct val="90000"/>
              </a:lnSpc>
            </a:pPr>
            <a:r>
              <a:rPr lang="zh-CN" altLang="en-US" sz="2400" b="1">
                <a:latin typeface="楷体" panose="02010609060101010101" pitchFamily="49" charset="-122"/>
                <a:ea typeface="楷体" panose="02010609060101010101" pitchFamily="49" charset="-122"/>
              </a:rPr>
              <a:t>新安全生产法第三条规定：“安全生产工作坚持中国共产党的领导。”“安全生产工作应当以人为本，坚持人民至上、生命至上，把保护人民生命安全摆在首位，树牢安全发展理念，坚持安全第一、预防为主、综合治理的方针，从源头上防范化解重大安全风险。”“安全生产工作实行管行业必须管安全、管业务必须管安全、管生产经营必须管安全，强化和落实生产经营单位主体责任与政府监管责任，建立生产经营单位负责、职工参与、政府监管、行业自律和社会监督的机制。”</a:t>
            </a:r>
            <a:endParaRPr lang="zh-CN" altLang="en-US" sz="2400" b="1">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3</a:t>
            </a:r>
            <a:r>
              <a:rPr lang="zh-CN" altLang="en-US" sz="3200" b="1" dirty="0">
                <a:solidFill>
                  <a:srgbClr val="031F37"/>
                </a:solidFill>
                <a:ea typeface="微软雅黑" panose="020B0503020204020204" pitchFamily="34" charset="-122"/>
                <a:cs typeface="+mn-ea"/>
              </a:rPr>
              <a:t>、落实“三管三必须”</a:t>
            </a:r>
            <a:endParaRPr lang="en-GB" altLang="zh-CN" sz="3200" b="1" dirty="0">
              <a:solidFill>
                <a:srgbClr val="031F37"/>
              </a:solidFill>
              <a:ea typeface="微软雅黑" panose="020B0503020204020204" pitchFamily="34" charset="-122"/>
              <a:cs typeface="+mn-ea"/>
            </a:endParaRPr>
          </a:p>
        </p:txBody>
      </p:sp>
      <p:sp>
        <p:nvSpPr>
          <p:cNvPr id="37891" name="稻壳儿 夏至夏末"/>
          <p:cNvSpPr txBox="1">
            <a:spLocks noChangeArrowheads="1"/>
          </p:cNvSpPr>
          <p:nvPr/>
        </p:nvSpPr>
        <p:spPr bwMode="auto">
          <a:xfrm>
            <a:off x="457200" y="1039813"/>
            <a:ext cx="11277600" cy="5351462"/>
          </a:xfrm>
          <a:prstGeom prst="rect">
            <a:avLst/>
          </a:prstGeom>
          <a:noFill/>
          <a:ln w="9525">
            <a:noFill/>
            <a:miter lim="800000"/>
          </a:ln>
        </p:spPr>
        <p:txBody>
          <a:bodyPr>
            <a:spAutoFit/>
          </a:bodyPr>
          <a:lstStyle/>
          <a:p>
            <a:pPr indent="457200" defTabSz="913130">
              <a:lnSpc>
                <a:spcPct val="120000"/>
              </a:lnSpc>
            </a:pPr>
            <a:r>
              <a:rPr lang="zh-CN" altLang="en-US" sz="2400" b="1">
                <a:solidFill>
                  <a:srgbClr val="C00000"/>
                </a:solidFill>
                <a:latin typeface="楷体" panose="02010609060101010101" pitchFamily="49" charset="-122"/>
                <a:ea typeface="楷体" panose="02010609060101010101" pitchFamily="49" charset="-122"/>
              </a:rPr>
              <a:t>新安法明确企业的决策层和管理层的安全管理职责。</a:t>
            </a:r>
            <a:endParaRPr lang="en-US" altLang="zh-CN" sz="2400" b="1">
              <a:solidFill>
                <a:srgbClr val="C00000"/>
              </a:solidFill>
              <a:latin typeface="楷体" panose="02010609060101010101" pitchFamily="49" charset="-122"/>
              <a:ea typeface="楷体" panose="02010609060101010101" pitchFamily="49" charset="-122"/>
            </a:endParaRPr>
          </a:p>
          <a:p>
            <a:pPr indent="457200" defTabSz="913130">
              <a:lnSpc>
                <a:spcPct val="120000"/>
              </a:lnSpc>
            </a:pPr>
            <a:r>
              <a:rPr lang="zh-CN" altLang="en-US" sz="2400" b="1">
                <a:latin typeface="楷体" panose="02010609060101010101" pitchFamily="49" charset="-122"/>
                <a:ea typeface="楷体" panose="02010609060101010101" pitchFamily="49" charset="-122"/>
              </a:rPr>
              <a:t>我们讲管业务必须管安全，管生产经营必须管安全，这在企业里除了主要负责人是第一责任人以外，其他的副职都要根据分管的业务对安全生产工作负一定的职责，负一定的责任。举一个例子，比如一个企业总部，董事长和总经理是主要负责人，那么他就是企业安全生产第一责任人。但是还有很多副职，比如很多副总经理，分管人力资源的副总经理，对分管领域的安全要负责任。下属企业里面，安全管理团队配备得不到位，缺人，由此导致的事故这个副职是要负责任的。比如分管财务的副总经理，如果下属企业里安全投入不到位，分管财务的副总经理是要承担责任的。这就是我们说的管业务必须管安全，管生产经营必须管安全。说到生产，我们很多企业里面都有管生产的副总经理，这个副总经理不能只抓生产，不顾安全，抓生产的同时必须兼顾安全，抓好安全，否则出了事故以后，管生产的是要负责任的，这就是“三管三必须”的核心要义。</a:t>
            </a:r>
            <a:endParaRPr lang="zh-CN" altLang="en-US" sz="2400" b="1">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4</a:t>
            </a:r>
            <a:r>
              <a:rPr lang="zh-CN" altLang="en-US" sz="3200" b="1" dirty="0">
                <a:solidFill>
                  <a:srgbClr val="031F37"/>
                </a:solidFill>
                <a:ea typeface="微软雅黑" panose="020B0503020204020204" pitchFamily="34" charset="-122"/>
                <a:cs typeface="+mn-ea"/>
              </a:rPr>
              <a:t>、专职安全生产分管负责人</a:t>
            </a:r>
            <a:endParaRPr lang="en-GB" altLang="zh-CN" sz="3200" b="1" dirty="0">
              <a:solidFill>
                <a:srgbClr val="031F37"/>
              </a:solidFill>
              <a:ea typeface="微软雅黑" panose="020B0503020204020204" pitchFamily="34" charset="-122"/>
              <a:cs typeface="+mn-ea"/>
            </a:endParaRPr>
          </a:p>
        </p:txBody>
      </p:sp>
      <p:sp>
        <p:nvSpPr>
          <p:cNvPr id="38915" name="稻壳儿 夏至夏末"/>
          <p:cNvSpPr txBox="1">
            <a:spLocks noChangeArrowheads="1"/>
          </p:cNvSpPr>
          <p:nvPr/>
        </p:nvSpPr>
        <p:spPr bwMode="auto">
          <a:xfrm>
            <a:off x="187325" y="1147763"/>
            <a:ext cx="7327900" cy="5410200"/>
          </a:xfrm>
          <a:prstGeom prst="rect">
            <a:avLst/>
          </a:prstGeom>
          <a:noFill/>
          <a:ln w="9525">
            <a:noFill/>
            <a:miter lim="800000"/>
          </a:ln>
        </p:spPr>
        <p:txBody>
          <a:bodyPr>
            <a:spAutoFit/>
          </a:bodyPr>
          <a:lstStyle/>
          <a:p>
            <a:pPr indent="457200" defTabSz="913130">
              <a:lnSpc>
                <a:spcPct val="90000"/>
              </a:lnSpc>
            </a:pPr>
            <a:r>
              <a:rPr lang="zh-CN" altLang="en-US" sz="2400" b="1">
                <a:latin typeface="楷体" panose="02010609060101010101" pitchFamily="49" charset="-122"/>
                <a:ea typeface="楷体" panose="02010609060101010101" pitchFamily="49" charset="-122"/>
              </a:rPr>
              <a:t>日前，有网友在应急管理部官方网站咨询：企业安全生产管理机构是否可与其他部门合并设置？官方明确答复：</a:t>
            </a:r>
            <a:r>
              <a:rPr lang="zh-CN" altLang="en-US" sz="2400" b="1">
                <a:solidFill>
                  <a:srgbClr val="C00000"/>
                </a:solidFill>
                <a:latin typeface="楷体" panose="02010609060101010101" pitchFamily="49" charset="-122"/>
                <a:ea typeface="楷体" panose="02010609060101010101" pitchFamily="49" charset="-122"/>
              </a:rPr>
              <a:t>企业安全生产管理机构必须作为独立部门设置。</a:t>
            </a:r>
            <a:endParaRPr lang="en-US" altLang="zh-CN" sz="2400" b="1">
              <a:solidFill>
                <a:srgbClr val="C00000"/>
              </a:solidFill>
              <a:latin typeface="楷体" panose="02010609060101010101" pitchFamily="49" charset="-122"/>
              <a:ea typeface="楷体" panose="02010609060101010101" pitchFamily="49" charset="-122"/>
            </a:endParaRPr>
          </a:p>
          <a:p>
            <a:pPr indent="457200" defTabSz="913130">
              <a:lnSpc>
                <a:spcPct val="90000"/>
              </a:lnSpc>
            </a:pPr>
            <a:r>
              <a:rPr lang="zh-CN" altLang="en-US" sz="2400" b="1">
                <a:latin typeface="楷体" panose="02010609060101010101" pitchFamily="49" charset="-122"/>
                <a:ea typeface="楷体" panose="02010609060101010101" pitchFamily="49" charset="-122"/>
              </a:rPr>
              <a:t>新</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安全生产法</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第二十四条要求：矿山、金属冶炼、建筑施工、运输单位和危险物品的生产、经营、储存、装卸单位以及从业人员超过一百人的，都应当设置独立的安全生产管理机构或者配备专职安全生产管理人员。根据全国人大常委会法工委与应急管理部共同编写的</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中华人民共和国安全生产法释义</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中相关内容，生产经营单位的从业人员，是指该单位从事生产经营活动各项工作的所有人员，包括管理人员、技术人员和各岗位的工人，也包括生产经营单位临时聘用的人员和被派遣劳动者。安全生产管理机构是指生产经营单位内部设立的专门负责安全生产管理事务的独立部门。</a:t>
            </a:r>
            <a:endParaRPr lang="en-US" altLang="zh-CN" sz="2400" b="1">
              <a:latin typeface="楷体" panose="02010609060101010101" pitchFamily="49" charset="-122"/>
              <a:ea typeface="楷体" panose="02010609060101010101" pitchFamily="49" charset="-122"/>
            </a:endParaRPr>
          </a:p>
        </p:txBody>
      </p:sp>
      <p:pic>
        <p:nvPicPr>
          <p:cNvPr id="38916" name="图片 3" descr="图形用户界面, 文本, 应用程序, 电子邮件&#10;&#10;描述已自动生成"/>
          <p:cNvPicPr>
            <a:picLocks noChangeAspect="1"/>
          </p:cNvPicPr>
          <p:nvPr/>
        </p:nvPicPr>
        <p:blipFill>
          <a:blip r:embed="rId1"/>
          <a:srcRect/>
          <a:stretch>
            <a:fillRect/>
          </a:stretch>
        </p:blipFill>
        <p:spPr bwMode="auto">
          <a:xfrm>
            <a:off x="7559675" y="1633538"/>
            <a:ext cx="4359275" cy="4418012"/>
          </a:xfrm>
          <a:prstGeom prst="rect">
            <a:avLst/>
          </a:prstGeom>
          <a:noFill/>
          <a:ln w="9525">
            <a:noFill/>
            <a:miter lim="800000"/>
            <a:headEnd/>
            <a:tailEnd/>
          </a:ln>
        </p:spPr>
      </p:pic>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4</a:t>
            </a:r>
            <a:r>
              <a:rPr lang="zh-CN" altLang="en-US" sz="3200" b="1" dirty="0">
                <a:solidFill>
                  <a:srgbClr val="031F37"/>
                </a:solidFill>
                <a:ea typeface="微软雅黑" panose="020B0503020204020204" pitchFamily="34" charset="-122"/>
                <a:cs typeface="+mn-ea"/>
              </a:rPr>
              <a:t>、专职安全生产分管负责人</a:t>
            </a:r>
            <a:endParaRPr lang="en-GB" altLang="zh-CN" sz="3200" b="1" dirty="0">
              <a:solidFill>
                <a:srgbClr val="031F37"/>
              </a:solidFill>
              <a:ea typeface="微软雅黑" panose="020B0503020204020204" pitchFamily="34" charset="-122"/>
              <a:cs typeface="+mn-ea"/>
            </a:endParaRPr>
          </a:p>
        </p:txBody>
      </p:sp>
      <p:sp>
        <p:nvSpPr>
          <p:cNvPr id="39939" name="稻壳儿 夏至夏末"/>
          <p:cNvSpPr txBox="1">
            <a:spLocks noChangeArrowheads="1"/>
          </p:cNvSpPr>
          <p:nvPr/>
        </p:nvSpPr>
        <p:spPr bwMode="auto">
          <a:xfrm>
            <a:off x="492125" y="1041400"/>
            <a:ext cx="11207750" cy="5016500"/>
          </a:xfrm>
          <a:prstGeom prst="rect">
            <a:avLst/>
          </a:prstGeom>
          <a:noFill/>
          <a:ln w="9525">
            <a:noFill/>
            <a:miter lim="800000"/>
          </a:ln>
        </p:spPr>
        <p:txBody>
          <a:bodyPr>
            <a:spAutoFit/>
          </a:bodyPr>
          <a:lstStyle/>
          <a:p>
            <a:pPr indent="457200" defTabSz="913130"/>
            <a:r>
              <a:rPr lang="zh-CN" altLang="en-US" sz="2000" b="1">
                <a:solidFill>
                  <a:srgbClr val="C00000"/>
                </a:solidFill>
                <a:latin typeface="楷体" panose="02010609060101010101" pitchFamily="49" charset="-122"/>
                <a:ea typeface="楷体" panose="02010609060101010101" pitchFamily="49" charset="-122"/>
              </a:rPr>
              <a:t>安全部门必须由主要负责人直接管理，或设专职分管负责人！</a:t>
            </a:r>
            <a:endParaRPr lang="zh-CN" altLang="en-US" sz="2000" b="1">
              <a:solidFill>
                <a:srgbClr val="C00000"/>
              </a:solidFill>
              <a:latin typeface="楷体" panose="02010609060101010101" pitchFamily="49" charset="-122"/>
              <a:ea typeface="楷体" panose="02010609060101010101" pitchFamily="49" charset="-122"/>
            </a:endParaRPr>
          </a:p>
          <a:p>
            <a:pPr indent="457200" defTabSz="913130"/>
            <a:r>
              <a:rPr lang="zh-CN" altLang="en-US" sz="2000" b="1">
                <a:latin typeface="楷体" panose="02010609060101010101" pitchFamily="49" charset="-122"/>
                <a:ea typeface="楷体" panose="02010609060101010101" pitchFamily="49" charset="-122"/>
              </a:rPr>
              <a:t>新</a:t>
            </a:r>
            <a:r>
              <a:rPr lang="en-US" altLang="zh-CN" sz="2000" b="1">
                <a:latin typeface="楷体" panose="02010609060101010101" pitchFamily="49" charset="-122"/>
                <a:ea typeface="楷体" panose="02010609060101010101" pitchFamily="49" charset="-122"/>
              </a:rPr>
              <a:t>《</a:t>
            </a:r>
            <a:r>
              <a:rPr lang="zh-CN" altLang="en-US" sz="2000" b="1">
                <a:latin typeface="楷体" panose="02010609060101010101" pitchFamily="49" charset="-122"/>
                <a:ea typeface="楷体" panose="02010609060101010101" pitchFamily="49" charset="-122"/>
              </a:rPr>
              <a:t>安全生产法</a:t>
            </a:r>
            <a:r>
              <a:rPr lang="en-US" altLang="zh-CN" sz="2000" b="1">
                <a:latin typeface="楷体" panose="02010609060101010101" pitchFamily="49" charset="-122"/>
                <a:ea typeface="楷体" panose="02010609060101010101" pitchFamily="49" charset="-122"/>
              </a:rPr>
              <a:t>》</a:t>
            </a:r>
            <a:r>
              <a:rPr lang="zh-CN" altLang="en-US" sz="2000" b="1">
                <a:latin typeface="楷体" panose="02010609060101010101" pitchFamily="49" charset="-122"/>
                <a:ea typeface="楷体" panose="02010609060101010101" pitchFamily="49" charset="-122"/>
              </a:rPr>
              <a:t>第二十五条明确规定：生产经营单位可以设置专职安全生产分管负责人，协助本单位主要负责人履行安全生产管理职责。</a:t>
            </a:r>
            <a:endParaRPr lang="zh-CN" altLang="en-US" sz="2000" b="1">
              <a:latin typeface="楷体" panose="02010609060101010101" pitchFamily="49" charset="-122"/>
              <a:ea typeface="楷体" panose="02010609060101010101" pitchFamily="49" charset="-122"/>
            </a:endParaRPr>
          </a:p>
          <a:p>
            <a:pPr indent="457200" defTabSz="913130"/>
            <a:r>
              <a:rPr lang="zh-CN" altLang="en-US" sz="2000" b="1">
                <a:latin typeface="楷体" panose="02010609060101010101" pitchFamily="49" charset="-122"/>
                <a:ea typeface="楷体" panose="02010609060101010101" pitchFamily="49" charset="-122"/>
              </a:rPr>
              <a:t>从一般理解的角度来看，该法律条款表达的含义是：生产经营单位既可以设置专职安全生产分管负责人，也可以不设置专职安全生产分管负责人。假如企业既可以设置、也可以不设置的话，那新</a:t>
            </a:r>
            <a:r>
              <a:rPr lang="en-US" altLang="zh-CN" sz="2000" b="1">
                <a:latin typeface="楷体" panose="02010609060101010101" pitchFamily="49" charset="-122"/>
                <a:ea typeface="楷体" panose="02010609060101010101" pitchFamily="49" charset="-122"/>
              </a:rPr>
              <a:t>《</a:t>
            </a:r>
            <a:r>
              <a:rPr lang="zh-CN" altLang="en-US" sz="2000" b="1">
                <a:latin typeface="楷体" panose="02010609060101010101" pitchFamily="49" charset="-122"/>
                <a:ea typeface="楷体" panose="02010609060101010101" pitchFamily="49" charset="-122"/>
              </a:rPr>
              <a:t>安全生产法</a:t>
            </a:r>
            <a:r>
              <a:rPr lang="en-US" altLang="zh-CN" sz="2000" b="1">
                <a:latin typeface="楷体" panose="02010609060101010101" pitchFamily="49" charset="-122"/>
                <a:ea typeface="楷体" panose="02010609060101010101" pitchFamily="49" charset="-122"/>
              </a:rPr>
              <a:t>》</a:t>
            </a:r>
            <a:r>
              <a:rPr lang="zh-CN" altLang="en-US" sz="2000" b="1">
                <a:latin typeface="楷体" panose="02010609060101010101" pitchFamily="49" charset="-122"/>
                <a:ea typeface="楷体" panose="02010609060101010101" pitchFamily="49" charset="-122"/>
              </a:rPr>
              <a:t>根本就没必要设立这条规定。其真实想表达的含义是：安全生产管理机构必须由主要负责人直接分管，如主要负责人未直接分管的，可以设置专职安全生产分管负责人协助履行安全生产管理职责。</a:t>
            </a:r>
            <a:endParaRPr lang="en-US" altLang="zh-CN" sz="2000" b="1">
              <a:latin typeface="楷体" panose="02010609060101010101" pitchFamily="49" charset="-122"/>
              <a:ea typeface="楷体" panose="02010609060101010101" pitchFamily="49" charset="-122"/>
            </a:endParaRPr>
          </a:p>
          <a:p>
            <a:pPr indent="457200" defTabSz="913130"/>
            <a:r>
              <a:rPr lang="zh-CN" altLang="en-US" sz="2000" b="1">
                <a:latin typeface="楷体" panose="02010609060101010101" pitchFamily="49" charset="-122"/>
                <a:ea typeface="楷体" panose="02010609060101010101" pitchFamily="49" charset="-122"/>
              </a:rPr>
              <a:t>为什么法律会这么规定？</a:t>
            </a:r>
            <a:endParaRPr lang="zh-CN" altLang="en-US" sz="2000" b="1">
              <a:latin typeface="楷体" panose="02010609060101010101" pitchFamily="49" charset="-122"/>
              <a:ea typeface="楷体" panose="02010609060101010101" pitchFamily="49" charset="-122"/>
            </a:endParaRPr>
          </a:p>
          <a:p>
            <a:pPr indent="457200" defTabSz="913130"/>
            <a:r>
              <a:rPr lang="zh-CN" altLang="en-US" sz="2000" b="1">
                <a:latin typeface="楷体" panose="02010609060101010101" pitchFamily="49" charset="-122"/>
                <a:ea typeface="楷体" panose="02010609060101010101" pitchFamily="49" charset="-122"/>
              </a:rPr>
              <a:t>一是要让安全生产管理机构成为生产经营单位的第一机构，真正从事前预防、事中监督、事后应急等维度全方位发力；二是要让安全生产管理机构成为主要负责人安全生产管理的直接代言人，具备权威性、专业性，真正达到安全生产管理的效果；三是如果安全生产管理机构不是主要负责人直接分管或者设置专职分管负责人，其他分管负责人必然会在经营决策、支持力度、专业程度上有所折扣，导致安全生产管理机构的权威性、效率都大大降低，起不到真正预防事故的效果；四是要保持安全生产管理机构的独立性、客观性，真正把风险管控和隐患排查管理做深、做专；五是让安全管理从业人员真正在企业有坚实的后盾和归属感，敢想敢干敢管。</a:t>
            </a:r>
            <a:endParaRPr lang="en-US" altLang="zh-CN" sz="2000" b="1">
              <a:latin typeface="楷体" panose="02010609060101010101" pitchFamily="49" charset="-122"/>
              <a:ea typeface="楷体" panose="02010609060101010101" pitchFamily="49" charset="-122"/>
            </a:endParaRPr>
          </a:p>
        </p:txBody>
      </p:sp>
      <p:sp>
        <p:nvSpPr>
          <p:cNvPr id="11" name="文本框 10"/>
          <p:cNvSpPr txBox="1"/>
          <p:nvPr/>
        </p:nvSpPr>
        <p:spPr>
          <a:xfrm>
            <a:off x="0" y="6484938"/>
            <a:ext cx="12192000" cy="369887"/>
          </a:xfrm>
          <a:prstGeom prst="rect">
            <a:avLst/>
          </a:prstGeom>
          <a:solidFill>
            <a:schemeClr val="accent4">
              <a:lumMod val="60000"/>
              <a:lumOff val="40000"/>
            </a:schemeClr>
          </a:solidFill>
          <a:ln>
            <a:solidFill>
              <a:schemeClr val="accent4">
                <a:lumMod val="60000"/>
                <a:lumOff val="40000"/>
              </a:schemeClr>
            </a:solidFill>
          </a:ln>
        </p:spPr>
        <p:txBody>
          <a:bodyPr>
            <a:spAutoFit/>
          </a:bodyPr>
          <a:lstStyle/>
          <a:p>
            <a:pPr fontAlgn="auto">
              <a:spcBef>
                <a:spcPts val="0"/>
              </a:spcBef>
              <a:spcAft>
                <a:spcPts val="0"/>
              </a:spcAft>
              <a:defRPr/>
            </a:pPr>
            <a:endParaRPr lang="zh-CN" altLang="en-US" dirty="0">
              <a:latin typeface="+mn-lt"/>
              <a:ea typeface="+mn-ea"/>
            </a:endParaRPr>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5</a:t>
            </a:r>
            <a:r>
              <a:rPr lang="zh-CN" altLang="en-US" sz="3200" b="1" dirty="0">
                <a:solidFill>
                  <a:srgbClr val="031F37"/>
                </a:solidFill>
                <a:ea typeface="微软雅黑" panose="020B0503020204020204" pitchFamily="34" charset="-122"/>
                <a:cs typeface="+mn-ea"/>
              </a:rPr>
              <a:t>、违法将更多追究刑事责任</a:t>
            </a:r>
            <a:endParaRPr lang="en-GB" altLang="zh-CN" sz="3200" b="1" dirty="0">
              <a:solidFill>
                <a:srgbClr val="031F37"/>
              </a:solidFill>
              <a:ea typeface="微软雅黑" panose="020B0503020204020204" pitchFamily="34" charset="-122"/>
              <a:cs typeface="+mn-ea"/>
            </a:endParaRPr>
          </a:p>
        </p:txBody>
      </p:sp>
      <p:sp>
        <p:nvSpPr>
          <p:cNvPr id="40963" name="稻壳儿 夏至夏末"/>
          <p:cNvSpPr txBox="1">
            <a:spLocks noChangeArrowheads="1"/>
          </p:cNvSpPr>
          <p:nvPr/>
        </p:nvSpPr>
        <p:spPr bwMode="auto">
          <a:xfrm>
            <a:off x="492125" y="1041400"/>
            <a:ext cx="11207750" cy="5411788"/>
          </a:xfrm>
          <a:prstGeom prst="rect">
            <a:avLst/>
          </a:prstGeom>
          <a:noFill/>
          <a:ln w="9525">
            <a:noFill/>
            <a:miter lim="800000"/>
          </a:ln>
        </p:spPr>
        <p:txBody>
          <a:bodyPr>
            <a:spAutoFit/>
          </a:bodyPr>
          <a:lstStyle/>
          <a:p>
            <a:pPr indent="457200" defTabSz="913130">
              <a:lnSpc>
                <a:spcPct val="90000"/>
              </a:lnSpc>
            </a:pPr>
            <a:r>
              <a:rPr lang="zh-CN" altLang="en-US" sz="2400" b="1">
                <a:solidFill>
                  <a:srgbClr val="C00000"/>
                </a:solidFill>
                <a:latin typeface="楷体" panose="02010609060101010101" pitchFamily="49" charset="-122"/>
                <a:ea typeface="楷体" panose="02010609060101010101" pitchFamily="49" charset="-122"/>
              </a:rPr>
              <a:t>刑法修正案（十一）增加了新的生产安全罪名。</a:t>
            </a:r>
            <a:r>
              <a:rPr lang="zh-CN" altLang="en-US" sz="2400" b="1">
                <a:latin typeface="楷体" panose="02010609060101010101" pitchFamily="49" charset="-122"/>
                <a:ea typeface="楷体" panose="02010609060101010101" pitchFamily="49" charset="-122"/>
              </a:rPr>
              <a:t>例如危险作业罪，对妨害安全装置类、拒不改正类、擅自从事类的三类违法行为，即使未发生安全事故造成人员财产损失，只要“具有发生重大伤亡事故或者其他严重后果的现实危险的”，将依法追究危险作业罪的刑事责任。与此相配套，新安全生产法也多处作出规定。</a:t>
            </a:r>
            <a:endParaRPr lang="en-US" altLang="zh-CN" sz="2400" b="1">
              <a:latin typeface="楷体" panose="02010609060101010101" pitchFamily="49" charset="-122"/>
              <a:ea typeface="楷体" panose="02010609060101010101" pitchFamily="49" charset="-122"/>
            </a:endParaRPr>
          </a:p>
          <a:p>
            <a:pPr indent="457200" defTabSz="913130">
              <a:lnSpc>
                <a:spcPct val="90000"/>
              </a:lnSpc>
            </a:pPr>
            <a:r>
              <a:rPr lang="zh-CN" altLang="en-US" sz="2400" b="1">
                <a:solidFill>
                  <a:srgbClr val="C00000"/>
                </a:solidFill>
                <a:latin typeface="楷体" panose="02010609060101010101" pitchFamily="49" charset="-122"/>
                <a:ea typeface="楷体" panose="02010609060101010101" pitchFamily="49" charset="-122"/>
              </a:rPr>
              <a:t>拒不改正类型涉及多个条文。</a:t>
            </a:r>
            <a:r>
              <a:rPr lang="zh-CN" altLang="en-US" sz="2400" b="1">
                <a:latin typeface="楷体" panose="02010609060101010101" pitchFamily="49" charset="-122"/>
                <a:ea typeface="楷体" panose="02010609060101010101" pitchFamily="49" charset="-122"/>
              </a:rPr>
              <a:t>新安全生产法第一百零一条规定：“生产经营单位有下列行为之一的，责令限期改正，处十万元以下的罚款；逾期未改正的，责令停产停业整顿，并处十万元以上二十万元以下的罚款，对其直接负责的主管人员和其他直接责任人员处二万元以上五万元以下的罚款；构成犯罪的，依照刑法有关规定追究刑事责任：（一）生产、经营、运输、储存、使用危险物品或者处置废弃危险物品，未建立专门安全管理制度、未采取可靠的安全措施的；（二）对重大危险源未登记建档，未进行定期检测、评估、监控，未制定应急预案，或者未告知应急措施的；（三）进行爆破、吊装、动火、临时用电以及国务院应急管理部门会同国务院有关部门规定的其他危险作业，未安排专门人员进行现场安全管理的；（四）未建立安全风险分级管控制度或者未按照安全风险分级采取相应管控措施的；（五）未建立事故隐患排查治理制度，或者重大事故隐患排查治理情况未按照规定报告的。”</a:t>
            </a:r>
            <a:endParaRPr lang="en-US" altLang="zh-CN" sz="2400" b="1">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5</a:t>
            </a:r>
            <a:r>
              <a:rPr lang="zh-CN" altLang="en-US" sz="3200" b="1" dirty="0">
                <a:solidFill>
                  <a:srgbClr val="031F37"/>
                </a:solidFill>
                <a:ea typeface="微软雅黑" panose="020B0503020204020204" pitchFamily="34" charset="-122"/>
                <a:cs typeface="+mn-ea"/>
              </a:rPr>
              <a:t>、违法将更多追究刑事责任</a:t>
            </a:r>
            <a:endParaRPr lang="en-GB" altLang="zh-CN" sz="3200" b="1" dirty="0">
              <a:solidFill>
                <a:srgbClr val="031F37"/>
              </a:solidFill>
              <a:ea typeface="微软雅黑" panose="020B0503020204020204" pitchFamily="34" charset="-122"/>
              <a:cs typeface="+mn-ea"/>
            </a:endParaRPr>
          </a:p>
        </p:txBody>
      </p:sp>
      <p:sp>
        <p:nvSpPr>
          <p:cNvPr id="41987" name="稻壳儿 夏至夏末"/>
          <p:cNvSpPr txBox="1">
            <a:spLocks noChangeArrowheads="1"/>
          </p:cNvSpPr>
          <p:nvPr/>
        </p:nvSpPr>
        <p:spPr bwMode="auto">
          <a:xfrm>
            <a:off x="355600" y="1016000"/>
            <a:ext cx="11480800" cy="5741988"/>
          </a:xfrm>
          <a:prstGeom prst="rect">
            <a:avLst/>
          </a:prstGeom>
          <a:noFill/>
          <a:ln w="9525">
            <a:noFill/>
            <a:miter lim="800000"/>
          </a:ln>
        </p:spPr>
        <p:txBody>
          <a:bodyPr>
            <a:spAutoFit/>
          </a:bodyPr>
          <a:lstStyle/>
          <a:p>
            <a:pPr indent="457200" defTabSz="913130">
              <a:lnSpc>
                <a:spcPct val="90000"/>
              </a:lnSpc>
            </a:pPr>
            <a:r>
              <a:rPr lang="zh-CN" altLang="en-US" sz="2400" b="1">
                <a:latin typeface="楷体" panose="02010609060101010101" pitchFamily="49" charset="-122"/>
                <a:ea typeface="楷体" panose="02010609060101010101" pitchFamily="49" charset="-122"/>
              </a:rPr>
              <a:t>新安全生产法第一百零二条规定：“</a:t>
            </a:r>
            <a:r>
              <a:rPr lang="zh-CN" altLang="en-US" sz="2400" b="1">
                <a:solidFill>
                  <a:srgbClr val="C00000"/>
                </a:solidFill>
                <a:latin typeface="楷体" panose="02010609060101010101" pitchFamily="49" charset="-122"/>
                <a:ea typeface="楷体" panose="02010609060101010101" pitchFamily="49" charset="-122"/>
              </a:rPr>
              <a:t>生产经营单位未采取措施消除事故隐患的，</a:t>
            </a:r>
            <a:r>
              <a:rPr lang="zh-CN" altLang="en-US" sz="2400" b="1">
                <a:latin typeface="楷体" panose="02010609060101010101" pitchFamily="49" charset="-122"/>
                <a:ea typeface="楷体" panose="02010609060101010101" pitchFamily="49" charset="-122"/>
              </a:rPr>
              <a:t>责令立即消除或者限期消除，处五万元以下的罚款；生产经营单位拒不执行的，责令停产停业整顿，对其直接负责的主管人员和其他直接责任人员处五万元以上十万元以下的罚款；构成犯罪的，依照刑法有关规定追究刑事责任。”</a:t>
            </a:r>
            <a:endParaRPr lang="en-US" altLang="zh-CN" sz="2400" b="1">
              <a:latin typeface="楷体" panose="02010609060101010101" pitchFamily="49" charset="-122"/>
              <a:ea typeface="楷体" panose="02010609060101010101" pitchFamily="49" charset="-122"/>
            </a:endParaRPr>
          </a:p>
          <a:p>
            <a:pPr indent="457200" defTabSz="913130">
              <a:lnSpc>
                <a:spcPct val="90000"/>
              </a:lnSpc>
            </a:pPr>
            <a:r>
              <a:rPr lang="zh-CN" altLang="en-US" sz="2400" b="1">
                <a:latin typeface="楷体" panose="02010609060101010101" pitchFamily="49" charset="-122"/>
                <a:ea typeface="楷体" panose="02010609060101010101" pitchFamily="49" charset="-122"/>
              </a:rPr>
              <a:t>新安全生产法第一百零三条第三款规定：“矿山、金属冶炼建设项目和用于生产、储存、装卸危险物品的建设项目的施工单位未按照规定对施工项目进行安全管理的，责令限期改正，处十万元以下的罚款，对其直接负责的主管人员和其他直接责任人员处二万元以下的罚款；逾期未改正的，责令停产停业整顿。以上施工单位倒卖、出租、出借、挂靠或者以其他形式非法转让施工资质的，责令停产停业整顿，吊销资质证书，没收违法所得；违法所得十万元以上的，并处违法所得二倍以上五倍以下的罚款，没有违法所得或者违法所得不足十万元的，单处或者并处十万元以上二十万元以下的罚款；对其直接负责的主管人员和其他直接责任人员处五万元以上十万元以下的罚款；构成犯罪的，依照刑法有关规定追究刑事责任。”</a:t>
            </a:r>
            <a:endParaRPr lang="en-US" altLang="zh-CN" sz="2400" b="1">
              <a:latin typeface="楷体" panose="02010609060101010101" pitchFamily="49" charset="-122"/>
              <a:ea typeface="楷体" panose="02010609060101010101" pitchFamily="49" charset="-122"/>
            </a:endParaRPr>
          </a:p>
          <a:p>
            <a:pPr indent="457200" defTabSz="913130">
              <a:lnSpc>
                <a:spcPct val="90000"/>
              </a:lnSpc>
            </a:pPr>
            <a:r>
              <a:rPr lang="zh-CN" altLang="en-US" sz="2400" b="1">
                <a:latin typeface="楷体" panose="02010609060101010101" pitchFamily="49" charset="-122"/>
                <a:ea typeface="楷体" panose="02010609060101010101" pitchFamily="49" charset="-122"/>
              </a:rPr>
              <a:t>新安全生产法第一百零七条规定：“</a:t>
            </a:r>
            <a:r>
              <a:rPr lang="zh-CN" altLang="en-US" sz="2400" b="1">
                <a:solidFill>
                  <a:srgbClr val="C00000"/>
                </a:solidFill>
                <a:latin typeface="楷体" panose="02010609060101010101" pitchFamily="49" charset="-122"/>
                <a:ea typeface="楷体" panose="02010609060101010101" pitchFamily="49" charset="-122"/>
              </a:rPr>
              <a:t>生产经营单位的从业人员不落实岗位安全责任，不服从管理，违反安全生产规章制度或者操作规程的，</a:t>
            </a:r>
            <a:r>
              <a:rPr lang="zh-CN" altLang="en-US" sz="2400" b="1">
                <a:latin typeface="楷体" panose="02010609060101010101" pitchFamily="49" charset="-122"/>
                <a:ea typeface="楷体" panose="02010609060101010101" pitchFamily="49" charset="-122"/>
              </a:rPr>
              <a:t>由生产经营单位给予批评教育，依照有关规章制度给予处分；构成犯罪的，依照刑法有关规定追究刑事责任。”</a:t>
            </a:r>
            <a:endParaRPr lang="en-US" altLang="zh-CN" sz="2400" b="1">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6</a:t>
            </a:r>
            <a:r>
              <a:rPr lang="zh-CN" altLang="en-US" sz="3200" b="1" dirty="0">
                <a:solidFill>
                  <a:srgbClr val="031F37"/>
                </a:solidFill>
                <a:ea typeface="微软雅黑" panose="020B0503020204020204" pitchFamily="34" charset="-122"/>
                <a:cs typeface="+mn-ea"/>
              </a:rPr>
              <a:t>、应按要求投保“安责险”</a:t>
            </a:r>
            <a:endParaRPr lang="en-GB" altLang="zh-CN" sz="3200" b="1" dirty="0">
              <a:solidFill>
                <a:srgbClr val="031F37"/>
              </a:solidFill>
              <a:ea typeface="微软雅黑" panose="020B0503020204020204" pitchFamily="34" charset="-122"/>
              <a:cs typeface="+mn-ea"/>
            </a:endParaRPr>
          </a:p>
        </p:txBody>
      </p:sp>
      <p:sp>
        <p:nvSpPr>
          <p:cNvPr id="43011" name="稻壳儿 夏至夏末"/>
          <p:cNvSpPr txBox="1">
            <a:spLocks noChangeArrowheads="1"/>
          </p:cNvSpPr>
          <p:nvPr/>
        </p:nvSpPr>
        <p:spPr bwMode="auto">
          <a:xfrm>
            <a:off x="355600" y="1016000"/>
            <a:ext cx="11480800" cy="4908550"/>
          </a:xfrm>
          <a:prstGeom prst="rect">
            <a:avLst/>
          </a:prstGeom>
          <a:noFill/>
          <a:ln w="9525">
            <a:noFill/>
            <a:miter lim="800000"/>
          </a:ln>
        </p:spPr>
        <p:txBody>
          <a:bodyPr>
            <a:spAutoFit/>
          </a:bodyPr>
          <a:lstStyle/>
          <a:p>
            <a:pPr indent="457200" defTabSz="913130">
              <a:lnSpc>
                <a:spcPct val="120000"/>
              </a:lnSpc>
            </a:pPr>
            <a:r>
              <a:rPr lang="zh-CN" altLang="en-US" sz="2400" b="1">
                <a:solidFill>
                  <a:srgbClr val="C00000"/>
                </a:solidFill>
                <a:latin typeface="楷体" panose="02010609060101010101" pitchFamily="49" charset="-122"/>
                <a:ea typeface="楷体" panose="02010609060101010101" pitchFamily="49" charset="-122"/>
              </a:rPr>
              <a:t>安全生产责任保险，也简称为“安责险”。</a:t>
            </a:r>
            <a:r>
              <a:rPr lang="zh-CN" altLang="en-US" sz="2400" b="1">
                <a:latin typeface="楷体" panose="02010609060101010101" pitchFamily="49" charset="-122"/>
                <a:ea typeface="楷体" panose="02010609060101010101" pitchFamily="49" charset="-122"/>
              </a:rPr>
              <a:t>是指保险机构对投保的生产经营单位发生的生产安全事故造成的人员伤亡和有关经济损失等予以赔偿，并且为投保的生产经营单位提供事故预防服务的商业保险。</a:t>
            </a:r>
            <a:endParaRPr lang="zh-CN" altLang="en-US" sz="2400" b="1">
              <a:latin typeface="楷体" panose="02010609060101010101" pitchFamily="49" charset="-122"/>
              <a:ea typeface="楷体" panose="02010609060101010101" pitchFamily="49" charset="-122"/>
            </a:endParaRPr>
          </a:p>
          <a:p>
            <a:pPr indent="457200" defTabSz="913130">
              <a:lnSpc>
                <a:spcPct val="120000"/>
              </a:lnSpc>
            </a:pPr>
            <a:r>
              <a:rPr lang="zh-CN" altLang="en-US" sz="2400" b="1">
                <a:solidFill>
                  <a:srgbClr val="C00000"/>
                </a:solidFill>
                <a:latin typeface="楷体" panose="02010609060101010101" pitchFamily="49" charset="-122"/>
                <a:ea typeface="楷体" panose="02010609060101010101" pitchFamily="49" charset="-122"/>
              </a:rPr>
              <a:t>“鼓励”或“应当”投保。</a:t>
            </a:r>
            <a:r>
              <a:rPr lang="zh-CN" altLang="en-US" sz="2400" b="1">
                <a:latin typeface="楷体" panose="02010609060101010101" pitchFamily="49" charset="-122"/>
                <a:ea typeface="楷体" panose="02010609060101010101" pitchFamily="49" charset="-122"/>
              </a:rPr>
              <a:t>新安全生产法第五十一条第二款规定：“国家鼓励生产经营单位投保安全生产责任保险；属于国家规定的高危行业、领域的生产经营单位，应当投保安全生产责任保险。具体范围和实施办法由国务院应急管理部门会同国务院财政部门、国务院保险监督管理机构和相关行业主管部门制定。”</a:t>
            </a:r>
            <a:endParaRPr lang="zh-CN" altLang="en-US" sz="2400" b="1">
              <a:latin typeface="楷体" panose="02010609060101010101" pitchFamily="49" charset="-122"/>
              <a:ea typeface="楷体" panose="02010609060101010101" pitchFamily="49" charset="-122"/>
            </a:endParaRPr>
          </a:p>
          <a:p>
            <a:pPr indent="457200" defTabSz="913130">
              <a:lnSpc>
                <a:spcPct val="120000"/>
              </a:lnSpc>
            </a:pPr>
            <a:r>
              <a:rPr lang="zh-CN" altLang="en-US" sz="2400" b="1">
                <a:solidFill>
                  <a:srgbClr val="C00000"/>
                </a:solidFill>
                <a:latin typeface="楷体" panose="02010609060101010101" pitchFamily="49" charset="-122"/>
                <a:ea typeface="楷体" panose="02010609060101010101" pitchFamily="49" charset="-122"/>
              </a:rPr>
              <a:t>不履行投保“安责险”的法律责任。</a:t>
            </a:r>
            <a:r>
              <a:rPr lang="zh-CN" altLang="en-US" sz="2400" b="1">
                <a:latin typeface="楷体" panose="02010609060101010101" pitchFamily="49" charset="-122"/>
                <a:ea typeface="楷体" panose="02010609060101010101" pitchFamily="49" charset="-122"/>
              </a:rPr>
              <a:t>新安全生产法第一百零九条规定：“高危行业、领域的生产经营单位未按照国家规定投保安全生产责任保险的，责令限期改正，处五万元以上十万元以下的罚款；逾期未改正的，处十万元以上二十万元以下的罚款。”</a:t>
            </a:r>
            <a:endParaRPr lang="en-US" altLang="zh-CN" sz="2400" b="1">
              <a:latin typeface="楷体" panose="02010609060101010101" pitchFamily="49" charset="-122"/>
              <a:ea typeface="楷体" panose="02010609060101010101" pitchFamily="49" charset="-122"/>
            </a:endParaRPr>
          </a:p>
        </p:txBody>
      </p:sp>
      <p:sp>
        <p:nvSpPr>
          <p:cNvPr id="11" name="文本框 10"/>
          <p:cNvSpPr txBox="1"/>
          <p:nvPr/>
        </p:nvSpPr>
        <p:spPr>
          <a:xfrm>
            <a:off x="0" y="6484938"/>
            <a:ext cx="12192000" cy="369887"/>
          </a:xfrm>
          <a:prstGeom prst="rect">
            <a:avLst/>
          </a:prstGeom>
          <a:solidFill>
            <a:schemeClr val="accent4">
              <a:lumMod val="60000"/>
              <a:lumOff val="40000"/>
            </a:schemeClr>
          </a:solidFill>
          <a:ln>
            <a:solidFill>
              <a:schemeClr val="accent4">
                <a:lumMod val="60000"/>
                <a:lumOff val="40000"/>
              </a:schemeClr>
            </a:solidFill>
          </a:ln>
        </p:spPr>
        <p:txBody>
          <a:bodyPr>
            <a:spAutoFit/>
          </a:bodyPr>
          <a:lstStyle/>
          <a:p>
            <a:pPr fontAlgn="auto">
              <a:spcBef>
                <a:spcPts val="0"/>
              </a:spcBef>
              <a:spcAft>
                <a:spcPts val="0"/>
              </a:spcAft>
              <a:defRPr/>
            </a:pPr>
            <a:endParaRPr lang="zh-CN" altLang="en-US" dirty="0">
              <a:latin typeface="+mn-lt"/>
              <a:ea typeface="+mn-ea"/>
            </a:endParaRPr>
          </a:p>
        </p:txBody>
      </p:sp>
    </p:spTree>
  </p:cSld>
  <p:clrMapOvr>
    <a:masterClrMapping/>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7</a:t>
            </a:r>
            <a:r>
              <a:rPr lang="zh-CN" altLang="en-US" sz="3200" b="1" dirty="0">
                <a:solidFill>
                  <a:srgbClr val="031F37"/>
                </a:solidFill>
                <a:ea typeface="微软雅黑" panose="020B0503020204020204" pitchFamily="34" charset="-122"/>
                <a:cs typeface="+mn-ea"/>
              </a:rPr>
              <a:t>、全面加大违法的处罚力度</a:t>
            </a:r>
            <a:endParaRPr lang="en-GB" altLang="zh-CN" sz="3200" b="1" dirty="0">
              <a:solidFill>
                <a:srgbClr val="031F37"/>
              </a:solidFill>
              <a:ea typeface="微软雅黑" panose="020B0503020204020204" pitchFamily="34" charset="-122"/>
              <a:cs typeface="+mn-ea"/>
            </a:endParaRPr>
          </a:p>
        </p:txBody>
      </p:sp>
      <p:sp>
        <p:nvSpPr>
          <p:cNvPr id="44035" name="稻壳儿 夏至夏末"/>
          <p:cNvSpPr txBox="1">
            <a:spLocks noChangeArrowheads="1"/>
          </p:cNvSpPr>
          <p:nvPr/>
        </p:nvSpPr>
        <p:spPr bwMode="auto">
          <a:xfrm>
            <a:off x="355600" y="1016000"/>
            <a:ext cx="11480800" cy="5794375"/>
          </a:xfrm>
          <a:prstGeom prst="rect">
            <a:avLst/>
          </a:prstGeom>
          <a:noFill/>
          <a:ln w="9525">
            <a:noFill/>
            <a:miter lim="800000"/>
          </a:ln>
        </p:spPr>
        <p:txBody>
          <a:bodyPr>
            <a:spAutoFit/>
          </a:bodyPr>
          <a:lstStyle/>
          <a:p>
            <a:pPr indent="457200" defTabSz="913130">
              <a:lnSpc>
                <a:spcPct val="120000"/>
              </a:lnSpc>
            </a:pPr>
            <a:r>
              <a:rPr lang="zh-CN" altLang="en-US" sz="2400" b="1">
                <a:solidFill>
                  <a:srgbClr val="C00000"/>
                </a:solidFill>
                <a:latin typeface="楷体" panose="02010609060101010101" pitchFamily="49" charset="-122"/>
                <a:ea typeface="楷体" panose="02010609060101010101" pitchFamily="49" charset="-122"/>
              </a:rPr>
              <a:t>全面重罚不履职的负责人、从业人员和事故单位，按日连续处罚，甚至关闭不安全的生产经营单位，加大处罚力度是新安全生产法的一大特点。</a:t>
            </a:r>
            <a:endParaRPr lang="en-US" altLang="zh-CN" sz="2400" b="1">
              <a:solidFill>
                <a:srgbClr val="C00000"/>
              </a:solidFill>
              <a:latin typeface="楷体" panose="02010609060101010101" pitchFamily="49" charset="-122"/>
              <a:ea typeface="楷体" panose="02010609060101010101" pitchFamily="49" charset="-122"/>
            </a:endParaRPr>
          </a:p>
          <a:p>
            <a:pPr indent="457200" defTabSz="913130">
              <a:lnSpc>
                <a:spcPct val="120000"/>
              </a:lnSpc>
            </a:pPr>
            <a:r>
              <a:rPr lang="zh-CN" altLang="en-US" sz="2400" b="1">
                <a:solidFill>
                  <a:srgbClr val="C00000"/>
                </a:solidFill>
                <a:latin typeface="楷体" panose="02010609060101010101" pitchFamily="49" charset="-122"/>
                <a:ea typeface="楷体" panose="02010609060101010101" pitchFamily="49" charset="-122"/>
              </a:rPr>
              <a:t>对主要负责人的罚款。</a:t>
            </a:r>
            <a:r>
              <a:rPr lang="zh-CN" altLang="en-US" sz="2400" b="1">
                <a:latin typeface="楷体" panose="02010609060101010101" pitchFamily="49" charset="-122"/>
                <a:ea typeface="楷体" panose="02010609060101010101" pitchFamily="49" charset="-122"/>
              </a:rPr>
              <a:t>新安全生产法第九十五条规定：“生产经营单位的主要负责人未履行本法规定的安全生产管理职责，导致发生生产安全事故的，由应急管理部门依照下列规定处以罚款：（一）发生一般事故的，处上一年年收入百分之四十的罚款；（二）发生较大事故的，处上一年年收入百分之六十的罚款；（三）发生重大事故的，处上一年年收入百分之八十的罚款；（四）发生特别重大事故的，处上一年年收入百分之一百的罚款。”</a:t>
            </a:r>
            <a:endParaRPr lang="en-US" altLang="zh-CN" sz="2400" b="1">
              <a:latin typeface="楷体" panose="02010609060101010101" pitchFamily="49" charset="-122"/>
              <a:ea typeface="楷体" panose="02010609060101010101" pitchFamily="49" charset="-122"/>
            </a:endParaRPr>
          </a:p>
          <a:p>
            <a:pPr indent="457200" defTabSz="913130">
              <a:lnSpc>
                <a:spcPct val="120000"/>
              </a:lnSpc>
            </a:pPr>
            <a:r>
              <a:rPr lang="zh-CN" altLang="en-US" sz="2400" b="1">
                <a:solidFill>
                  <a:srgbClr val="C00000"/>
                </a:solidFill>
                <a:latin typeface="楷体" panose="02010609060101010101" pitchFamily="49" charset="-122"/>
                <a:ea typeface="楷体" panose="02010609060101010101" pitchFamily="49" charset="-122"/>
              </a:rPr>
              <a:t>对其他负责人和安全生产管理人员的罚款。</a:t>
            </a:r>
            <a:r>
              <a:rPr lang="zh-CN" altLang="en-US" sz="2400" b="1">
                <a:latin typeface="楷体" panose="02010609060101010101" pitchFamily="49" charset="-122"/>
                <a:ea typeface="楷体" panose="02010609060101010101" pitchFamily="49" charset="-122"/>
              </a:rPr>
              <a:t>新安全生产法第九十六条规定：“生产经营单位的其他负责人和安全生产管理人员未履行本法规定的安全生产管理职责的，责令限期改正，处一万元以上三万元以下的罚款；导致发生生产安全事故的，暂停或者吊销其与安全生产有关的资格，并处上一年年收入百分之二十以上百分之五十以下的罚款；构成犯罪的，依照刑法有关规定追究刑事责任。”</a:t>
            </a:r>
            <a:endParaRPr lang="zh-CN" altLang="en-US" sz="2400" b="1">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形状 11"/>
          <p:cNvSpPr/>
          <p:nvPr/>
        </p:nvSpPr>
        <p:spPr>
          <a:xfrm flipH="1" flipV="1">
            <a:off x="0" y="0"/>
            <a:ext cx="5835650" cy="6858000"/>
          </a:xfrm>
          <a:custGeom>
            <a:avLst/>
            <a:gdLst>
              <a:gd name="connsiteX0" fmla="*/ 1390188 w 5309163"/>
              <a:gd name="connsiteY0" fmla="*/ 0 h 6858000"/>
              <a:gd name="connsiteX1" fmla="*/ 5309163 w 5309163"/>
              <a:gd name="connsiteY1" fmla="*/ 0 h 6858000"/>
              <a:gd name="connsiteX2" fmla="*/ 5309163 w 5309163"/>
              <a:gd name="connsiteY2" fmla="*/ 6858000 h 6858000"/>
              <a:gd name="connsiteX3" fmla="*/ 0 w 5309163"/>
              <a:gd name="connsiteY3" fmla="*/ 6858000 h 6858000"/>
              <a:gd name="connsiteX4" fmla="*/ 1390188 w 530916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9163" h="6858000">
                <a:moveTo>
                  <a:pt x="1390188" y="0"/>
                </a:moveTo>
                <a:lnTo>
                  <a:pt x="5309163" y="0"/>
                </a:lnTo>
                <a:lnTo>
                  <a:pt x="5309163" y="6858000"/>
                </a:lnTo>
                <a:lnTo>
                  <a:pt x="0" y="6858000"/>
                </a:lnTo>
                <a:lnTo>
                  <a:pt x="1390188" y="0"/>
                </a:lnTo>
                <a:close/>
              </a:path>
            </a:pathLst>
          </a:cu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nvGrpSpPr>
          <p:cNvPr id="17410" name="组合 3"/>
          <p:cNvGrpSpPr/>
          <p:nvPr/>
        </p:nvGrpSpPr>
        <p:grpSpPr bwMode="auto">
          <a:xfrm flipV="1">
            <a:off x="5122863" y="212725"/>
            <a:ext cx="6689725" cy="927100"/>
            <a:chOff x="3555935" y="555604"/>
            <a:chExt cx="6690676" cy="927333"/>
          </a:xfrm>
        </p:grpSpPr>
        <p:grpSp>
          <p:nvGrpSpPr>
            <p:cNvPr id="17433" name="组合 1"/>
            <p:cNvGrpSpPr/>
            <p:nvPr/>
          </p:nvGrpSpPr>
          <p:grpSpPr bwMode="auto">
            <a:xfrm flipH="1">
              <a:off x="3555935" y="555604"/>
              <a:ext cx="6690676" cy="927333"/>
              <a:chOff x="-3895138" y="1627849"/>
              <a:chExt cx="13780686" cy="1910014"/>
            </a:xfrm>
          </p:grpSpPr>
          <p:sp>
            <p:nvSpPr>
              <p:cNvPr id="17" name="等腰三角形 16"/>
              <p:cNvSpPr/>
              <p:nvPr/>
            </p:nvSpPr>
            <p:spPr>
              <a:xfrm rot="20490178">
                <a:off x="8191577" y="2304856"/>
                <a:ext cx="1537001" cy="1233007"/>
              </a:xfrm>
              <a:prstGeom prst="triangle">
                <a:avLst>
                  <a:gd name="adj" fmla="val 50438"/>
                </a:avLst>
              </a:prstGeom>
              <a:solidFill>
                <a:srgbClr val="D6AD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ea typeface="微软雅黑" panose="020B0503020204020204" pitchFamily="34" charset="-122"/>
                </a:endParaRPr>
              </a:p>
            </p:txBody>
          </p:sp>
          <p:sp>
            <p:nvSpPr>
              <p:cNvPr id="16" name="任意多边形: 形状 15"/>
              <p:cNvSpPr/>
              <p:nvPr/>
            </p:nvSpPr>
            <p:spPr>
              <a:xfrm>
                <a:off x="-3895138" y="1627849"/>
                <a:ext cx="13780686" cy="1628745"/>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sp>
          <p:nvSpPr>
            <p:cNvPr id="54" name="矩形 53"/>
            <p:cNvSpPr/>
            <p:nvPr/>
          </p:nvSpPr>
          <p:spPr>
            <a:xfrm rot="10800000">
              <a:off x="4191025" y="706454"/>
              <a:ext cx="5722163" cy="500189"/>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800" b="1" dirty="0">
                  <a:solidFill>
                    <a:schemeClr val="tx1">
                      <a:lumMod val="75000"/>
                      <a:lumOff val="25000"/>
                    </a:schemeClr>
                  </a:solidFill>
                  <a:ea typeface="微软雅黑" panose="020B0503020204020204" pitchFamily="34" charset="-122"/>
                  <a:cs typeface="+mn-ea"/>
                </a:rPr>
                <a:t>01/《</a:t>
              </a:r>
              <a:r>
                <a:rPr lang="zh-CN" altLang="en-US" sz="2800" b="1" dirty="0">
                  <a:solidFill>
                    <a:schemeClr val="tx1">
                      <a:lumMod val="75000"/>
                      <a:lumOff val="25000"/>
                    </a:schemeClr>
                  </a:solidFill>
                  <a:ea typeface="微软雅黑" panose="020B0503020204020204" pitchFamily="34" charset="-122"/>
                  <a:cs typeface="+mn-ea"/>
                </a:rPr>
                <a:t>安全生产法</a:t>
              </a:r>
              <a:r>
                <a:rPr lang="en-US" altLang="zh-CN" sz="2800" b="1" dirty="0">
                  <a:solidFill>
                    <a:schemeClr val="tx1">
                      <a:lumMod val="75000"/>
                      <a:lumOff val="25000"/>
                    </a:schemeClr>
                  </a:solidFill>
                  <a:ea typeface="微软雅黑" panose="020B0503020204020204" pitchFamily="34" charset="-122"/>
                  <a:cs typeface="+mn-ea"/>
                </a:rPr>
                <a:t>》</a:t>
              </a:r>
              <a:r>
                <a:rPr lang="zh-CN" altLang="en-US" sz="2800" b="1" dirty="0">
                  <a:solidFill>
                    <a:schemeClr val="tx1">
                      <a:lumMod val="75000"/>
                      <a:lumOff val="25000"/>
                    </a:schemeClr>
                  </a:solidFill>
                  <a:ea typeface="微软雅黑" panose="020B0503020204020204" pitchFamily="34" charset="-122"/>
                  <a:cs typeface="+mn-ea"/>
                </a:rPr>
                <a:t>修正背景与历程</a:t>
              </a:r>
              <a:endParaRPr lang="en-GB" altLang="zh-CN" sz="2800" b="1" dirty="0">
                <a:solidFill>
                  <a:schemeClr val="tx1">
                    <a:lumMod val="75000"/>
                    <a:lumOff val="25000"/>
                  </a:schemeClr>
                </a:solidFill>
                <a:ea typeface="微软雅黑" panose="020B0503020204020204" pitchFamily="34" charset="-122"/>
                <a:cs typeface="+mn-ea"/>
              </a:endParaRPr>
            </a:p>
          </p:txBody>
        </p:sp>
      </p:grpSp>
      <p:grpSp>
        <p:nvGrpSpPr>
          <p:cNvPr id="17411" name="组合 4"/>
          <p:cNvGrpSpPr/>
          <p:nvPr/>
        </p:nvGrpSpPr>
        <p:grpSpPr bwMode="auto">
          <a:xfrm flipV="1">
            <a:off x="4857750" y="1520825"/>
            <a:ext cx="7008813" cy="927100"/>
            <a:chOff x="3792679" y="1681326"/>
            <a:chExt cx="7100346" cy="927333"/>
          </a:xfrm>
        </p:grpSpPr>
        <p:grpSp>
          <p:nvGrpSpPr>
            <p:cNvPr id="17429" name="组合 23"/>
            <p:cNvGrpSpPr/>
            <p:nvPr/>
          </p:nvGrpSpPr>
          <p:grpSpPr bwMode="auto">
            <a:xfrm flipH="1">
              <a:off x="3792679" y="1681326"/>
              <a:ext cx="7100346" cy="927333"/>
              <a:chOff x="-4738929" y="1627849"/>
              <a:chExt cx="14624477" cy="1910014"/>
            </a:xfrm>
          </p:grpSpPr>
          <p:sp>
            <p:nvSpPr>
              <p:cNvPr id="25" name="等腰三角形 24"/>
              <p:cNvSpPr/>
              <p:nvPr/>
            </p:nvSpPr>
            <p:spPr>
              <a:xfrm rot="20490178">
                <a:off x="8192884" y="2304856"/>
                <a:ext cx="1536978" cy="1233007"/>
              </a:xfrm>
              <a:prstGeom prst="triangle">
                <a:avLst>
                  <a:gd name="adj" fmla="val 50438"/>
                </a:avLst>
              </a:prstGeom>
              <a:solidFill>
                <a:srgbClr val="D6AD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ea typeface="微软雅黑" panose="020B0503020204020204" pitchFamily="34" charset="-122"/>
                </a:endParaRPr>
              </a:p>
            </p:txBody>
          </p:sp>
          <p:sp>
            <p:nvSpPr>
              <p:cNvPr id="26" name="任意多边形: 形状 25"/>
              <p:cNvSpPr/>
              <p:nvPr/>
            </p:nvSpPr>
            <p:spPr>
              <a:xfrm>
                <a:off x="-4738929" y="1627849"/>
                <a:ext cx="14624477" cy="1628745"/>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sp>
          <p:nvSpPr>
            <p:cNvPr id="55" name="矩形 54"/>
            <p:cNvSpPr/>
            <p:nvPr/>
          </p:nvSpPr>
          <p:spPr>
            <a:xfrm rot="10800000">
              <a:off x="4370035" y="1814710"/>
              <a:ext cx="6038912" cy="500188"/>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800" b="1" dirty="0">
                  <a:solidFill>
                    <a:schemeClr val="tx1">
                      <a:lumMod val="75000"/>
                      <a:lumOff val="25000"/>
                    </a:schemeClr>
                  </a:solidFill>
                  <a:ea typeface="微软雅黑" panose="020B0503020204020204" pitchFamily="34" charset="-122"/>
                  <a:cs typeface="+mn-ea"/>
                </a:rPr>
                <a:t>02/</a:t>
              </a:r>
              <a:r>
                <a:rPr lang="zh-CN" altLang="en-US" sz="2800" b="1" dirty="0">
                  <a:solidFill>
                    <a:schemeClr val="tx1">
                      <a:lumMod val="75000"/>
                      <a:lumOff val="25000"/>
                    </a:schemeClr>
                  </a:solidFill>
                  <a:ea typeface="微软雅黑" panose="020B0503020204020204" pitchFamily="34" charset="-122"/>
                  <a:cs typeface="+mn-ea"/>
                </a:rPr>
                <a:t>新</a:t>
              </a:r>
              <a:r>
                <a:rPr lang="en-US" altLang="zh-CN" sz="2800" b="1" dirty="0">
                  <a:solidFill>
                    <a:schemeClr val="tx1">
                      <a:lumMod val="75000"/>
                      <a:lumOff val="25000"/>
                    </a:schemeClr>
                  </a:solidFill>
                  <a:ea typeface="微软雅黑" panose="020B0503020204020204" pitchFamily="34" charset="-122"/>
                  <a:cs typeface="+mn-ea"/>
                </a:rPr>
                <a:t>《</a:t>
              </a:r>
              <a:r>
                <a:rPr lang="zh-CN" altLang="en-US" sz="2800" b="1" dirty="0">
                  <a:solidFill>
                    <a:schemeClr val="tx1">
                      <a:lumMod val="75000"/>
                      <a:lumOff val="25000"/>
                    </a:schemeClr>
                  </a:solidFill>
                  <a:ea typeface="微软雅黑" panose="020B0503020204020204" pitchFamily="34" charset="-122"/>
                  <a:cs typeface="+mn-ea"/>
                </a:rPr>
                <a:t>安全生产法</a:t>
              </a:r>
              <a:r>
                <a:rPr lang="en-US" altLang="zh-CN" sz="2800" b="1" dirty="0">
                  <a:solidFill>
                    <a:schemeClr val="tx1">
                      <a:lumMod val="75000"/>
                      <a:lumOff val="25000"/>
                    </a:schemeClr>
                  </a:solidFill>
                  <a:ea typeface="微软雅黑" panose="020B0503020204020204" pitchFamily="34" charset="-122"/>
                  <a:cs typeface="+mn-ea"/>
                </a:rPr>
                <a:t>》</a:t>
              </a:r>
              <a:r>
                <a:rPr lang="zh-CN" altLang="en-US" sz="2800" b="1" dirty="0">
                  <a:solidFill>
                    <a:schemeClr val="tx1">
                      <a:lumMod val="75000"/>
                      <a:lumOff val="25000"/>
                    </a:schemeClr>
                  </a:solidFill>
                  <a:ea typeface="微软雅黑" panose="020B0503020204020204" pitchFamily="34" charset="-122"/>
                  <a:cs typeface="+mn-ea"/>
                </a:rPr>
                <a:t>概览</a:t>
              </a:r>
              <a:endParaRPr lang="en-GB" altLang="zh-CN" sz="2800" b="1" dirty="0">
                <a:solidFill>
                  <a:schemeClr val="tx1">
                    <a:lumMod val="75000"/>
                    <a:lumOff val="25000"/>
                  </a:schemeClr>
                </a:solidFill>
                <a:ea typeface="微软雅黑" panose="020B0503020204020204" pitchFamily="34" charset="-122"/>
                <a:cs typeface="+mn-ea"/>
              </a:endParaRPr>
            </a:p>
          </p:txBody>
        </p:sp>
      </p:grpSp>
      <p:sp>
        <p:nvSpPr>
          <p:cNvPr id="23" name="Text Placeholder 4"/>
          <p:cNvSpPr txBox="1"/>
          <p:nvPr/>
        </p:nvSpPr>
        <p:spPr>
          <a:xfrm>
            <a:off x="1365250" y="1906588"/>
            <a:ext cx="1128713" cy="2530475"/>
          </a:xfrm>
          <a:prstGeom prst="rect">
            <a:avLst/>
          </a:prstGeom>
        </p:spPr>
        <p:txBody>
          <a:bodyPr vert="eaVert"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auto">
              <a:spcAft>
                <a:spcPts val="0"/>
              </a:spcAft>
              <a:buFont typeface="Arial" panose="020B0604020202020204" pitchFamily="34" charset="0"/>
              <a:buNone/>
              <a:defRPr/>
            </a:pPr>
            <a:r>
              <a:rPr lang="zh-CN" altLang="en-US" sz="6000" b="1" dirty="0">
                <a:solidFill>
                  <a:schemeClr val="bg1"/>
                </a:solidFill>
                <a:ea typeface="微软雅黑" panose="020B0503020204020204" pitchFamily="34" charset="-122"/>
                <a:cs typeface="+mn-ea"/>
              </a:rPr>
              <a:t>目录</a:t>
            </a:r>
            <a:endParaRPr lang="en-GB" sz="4000" b="1" dirty="0">
              <a:solidFill>
                <a:schemeClr val="bg1"/>
              </a:solidFill>
              <a:ea typeface="微软雅黑" panose="020B0503020204020204" pitchFamily="34" charset="-122"/>
              <a:cs typeface="+mn-ea"/>
            </a:endParaRPr>
          </a:p>
        </p:txBody>
      </p:sp>
      <p:sp>
        <p:nvSpPr>
          <p:cNvPr id="3" name="矩形 2"/>
          <p:cNvSpPr/>
          <p:nvPr/>
        </p:nvSpPr>
        <p:spPr>
          <a:xfrm>
            <a:off x="2438400" y="2486025"/>
            <a:ext cx="677863" cy="2308225"/>
          </a:xfrm>
          <a:prstGeom prst="rect">
            <a:avLst/>
          </a:prstGeom>
        </p:spPr>
        <p:txBody>
          <a:bodyPr vert="eaVert">
            <a:spAutoFit/>
          </a:bodyPr>
          <a:lstStyle/>
          <a:p>
            <a:pPr algn="dist" fontAlgn="auto">
              <a:spcBef>
                <a:spcPts val="0"/>
              </a:spcBef>
              <a:spcAft>
                <a:spcPts val="0"/>
              </a:spcAft>
              <a:defRPr/>
            </a:pPr>
            <a:r>
              <a:rPr lang="en-US" altLang="zh-CN" sz="3200" b="1" dirty="0">
                <a:solidFill>
                  <a:schemeClr val="bg1"/>
                </a:solidFill>
                <a:latin typeface="+mn-lt"/>
                <a:ea typeface="微软雅黑" panose="020B0503020204020204" pitchFamily="34" charset="-122"/>
                <a:cs typeface="+mn-ea"/>
              </a:rPr>
              <a:t>Contents</a:t>
            </a:r>
            <a:endParaRPr lang="zh-CN" altLang="en-US" sz="3200" dirty="0">
              <a:latin typeface="+mn-lt"/>
              <a:ea typeface="微软雅黑" panose="020B0503020204020204" pitchFamily="34" charset="-122"/>
            </a:endParaRPr>
          </a:p>
        </p:txBody>
      </p:sp>
      <p:grpSp>
        <p:nvGrpSpPr>
          <p:cNvPr id="17414" name="组合 32"/>
          <p:cNvGrpSpPr/>
          <p:nvPr/>
        </p:nvGrpSpPr>
        <p:grpSpPr bwMode="auto">
          <a:xfrm flipV="1">
            <a:off x="4270375" y="4102100"/>
            <a:ext cx="7008813" cy="927100"/>
            <a:chOff x="3792679" y="1681326"/>
            <a:chExt cx="7100346" cy="927333"/>
          </a:xfrm>
        </p:grpSpPr>
        <p:grpSp>
          <p:nvGrpSpPr>
            <p:cNvPr id="17425" name="组合 33"/>
            <p:cNvGrpSpPr/>
            <p:nvPr/>
          </p:nvGrpSpPr>
          <p:grpSpPr bwMode="auto">
            <a:xfrm flipH="1">
              <a:off x="3792679" y="1681326"/>
              <a:ext cx="7100346" cy="927333"/>
              <a:chOff x="-4738929" y="1627849"/>
              <a:chExt cx="14624477" cy="1910014"/>
            </a:xfrm>
          </p:grpSpPr>
          <p:sp>
            <p:nvSpPr>
              <p:cNvPr id="37" name="等腰三角形 36"/>
              <p:cNvSpPr/>
              <p:nvPr/>
            </p:nvSpPr>
            <p:spPr>
              <a:xfrm rot="20490178">
                <a:off x="8192884" y="2304856"/>
                <a:ext cx="1536978" cy="1233007"/>
              </a:xfrm>
              <a:prstGeom prst="triangle">
                <a:avLst>
                  <a:gd name="adj" fmla="val 50438"/>
                </a:avLst>
              </a:prstGeom>
              <a:solidFill>
                <a:srgbClr val="D6AD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ea typeface="微软雅黑" panose="020B0503020204020204" pitchFamily="34" charset="-122"/>
                </a:endParaRPr>
              </a:p>
            </p:txBody>
          </p:sp>
          <p:sp>
            <p:nvSpPr>
              <p:cNvPr id="38" name="任意多边形: 形状 37"/>
              <p:cNvSpPr/>
              <p:nvPr/>
            </p:nvSpPr>
            <p:spPr>
              <a:xfrm>
                <a:off x="-4738929" y="1627849"/>
                <a:ext cx="14624477" cy="1628745"/>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sp>
          <p:nvSpPr>
            <p:cNvPr id="36" name="矩形 35"/>
            <p:cNvSpPr/>
            <p:nvPr/>
          </p:nvSpPr>
          <p:spPr>
            <a:xfrm rot="10800000">
              <a:off x="4370035" y="1814710"/>
              <a:ext cx="6309095" cy="500188"/>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800" b="1" dirty="0">
                  <a:solidFill>
                    <a:schemeClr val="tx1">
                      <a:lumMod val="75000"/>
                      <a:lumOff val="25000"/>
                    </a:schemeClr>
                  </a:solidFill>
                  <a:ea typeface="微软雅黑" panose="020B0503020204020204" pitchFamily="34" charset="-122"/>
                  <a:cs typeface="+mn-ea"/>
                </a:rPr>
                <a:t>04/</a:t>
              </a:r>
              <a:r>
                <a:rPr lang="zh-CN" altLang="en-US" sz="2800" b="1" dirty="0">
                  <a:solidFill>
                    <a:schemeClr val="tx1">
                      <a:lumMod val="75000"/>
                      <a:lumOff val="25000"/>
                    </a:schemeClr>
                  </a:solidFill>
                  <a:ea typeface="微软雅黑" panose="020B0503020204020204" pitchFamily="34" charset="-122"/>
                  <a:cs typeface="+mn-ea"/>
                </a:rPr>
                <a:t>新</a:t>
              </a:r>
              <a:r>
                <a:rPr lang="en-US" altLang="zh-CN" sz="2800" b="1" dirty="0">
                  <a:solidFill>
                    <a:schemeClr val="tx1">
                      <a:lumMod val="75000"/>
                      <a:lumOff val="25000"/>
                    </a:schemeClr>
                  </a:solidFill>
                  <a:ea typeface="微软雅黑" panose="020B0503020204020204" pitchFamily="34" charset="-122"/>
                  <a:cs typeface="+mn-ea"/>
                </a:rPr>
                <a:t>《</a:t>
              </a:r>
              <a:r>
                <a:rPr lang="zh-CN" altLang="en-US" sz="2800" b="1" dirty="0">
                  <a:solidFill>
                    <a:schemeClr val="tx1">
                      <a:lumMod val="75000"/>
                      <a:lumOff val="25000"/>
                    </a:schemeClr>
                  </a:solidFill>
                  <a:ea typeface="微软雅黑" panose="020B0503020204020204" pitchFamily="34" charset="-122"/>
                  <a:cs typeface="+mn-ea"/>
                </a:rPr>
                <a:t>安全生产法</a:t>
              </a:r>
              <a:r>
                <a:rPr lang="en-US" altLang="zh-CN" sz="2800" b="1" dirty="0">
                  <a:solidFill>
                    <a:schemeClr val="tx1">
                      <a:lumMod val="75000"/>
                      <a:lumOff val="25000"/>
                    </a:schemeClr>
                  </a:solidFill>
                  <a:ea typeface="微软雅黑" panose="020B0503020204020204" pitchFamily="34" charset="-122"/>
                  <a:cs typeface="+mn-ea"/>
                </a:rPr>
                <a:t>》</a:t>
              </a:r>
              <a:r>
                <a:rPr lang="zh-CN" altLang="en-US" sz="2800" b="1" dirty="0">
                  <a:solidFill>
                    <a:schemeClr val="tx1">
                      <a:lumMod val="75000"/>
                      <a:lumOff val="25000"/>
                    </a:schemeClr>
                  </a:solidFill>
                  <a:ea typeface="微软雅黑" panose="020B0503020204020204" pitchFamily="34" charset="-122"/>
                  <a:cs typeface="+mn-ea"/>
                </a:rPr>
                <a:t>与行政处罚</a:t>
              </a:r>
              <a:endParaRPr lang="en-GB" altLang="zh-CN" sz="2800" b="1" dirty="0">
                <a:solidFill>
                  <a:schemeClr val="tx1">
                    <a:lumMod val="75000"/>
                    <a:lumOff val="25000"/>
                  </a:schemeClr>
                </a:solidFill>
                <a:ea typeface="微软雅黑" panose="020B0503020204020204" pitchFamily="34" charset="-122"/>
                <a:cs typeface="+mn-ea"/>
              </a:endParaRPr>
            </a:p>
          </p:txBody>
        </p:sp>
      </p:grpSp>
      <p:grpSp>
        <p:nvGrpSpPr>
          <p:cNvPr id="17415" name="组合 38"/>
          <p:cNvGrpSpPr/>
          <p:nvPr/>
        </p:nvGrpSpPr>
        <p:grpSpPr bwMode="auto">
          <a:xfrm flipV="1">
            <a:off x="4578350" y="2827338"/>
            <a:ext cx="7008813" cy="927100"/>
            <a:chOff x="3792679" y="1681326"/>
            <a:chExt cx="7100346" cy="927333"/>
          </a:xfrm>
        </p:grpSpPr>
        <p:grpSp>
          <p:nvGrpSpPr>
            <p:cNvPr id="17421" name="组合 39"/>
            <p:cNvGrpSpPr/>
            <p:nvPr/>
          </p:nvGrpSpPr>
          <p:grpSpPr bwMode="auto">
            <a:xfrm flipH="1">
              <a:off x="3792679" y="1681326"/>
              <a:ext cx="7100346" cy="927333"/>
              <a:chOff x="-4738929" y="1627849"/>
              <a:chExt cx="14624477" cy="1910014"/>
            </a:xfrm>
          </p:grpSpPr>
          <p:sp>
            <p:nvSpPr>
              <p:cNvPr id="42" name="等腰三角形 41"/>
              <p:cNvSpPr/>
              <p:nvPr/>
            </p:nvSpPr>
            <p:spPr>
              <a:xfrm rot="20490178">
                <a:off x="8192884" y="2304858"/>
                <a:ext cx="1536978" cy="1233005"/>
              </a:xfrm>
              <a:prstGeom prst="triangle">
                <a:avLst>
                  <a:gd name="adj" fmla="val 50438"/>
                </a:avLst>
              </a:prstGeom>
              <a:solidFill>
                <a:srgbClr val="D6AD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ea typeface="微软雅黑" panose="020B0503020204020204" pitchFamily="34" charset="-122"/>
                </a:endParaRPr>
              </a:p>
            </p:txBody>
          </p:sp>
          <p:sp>
            <p:nvSpPr>
              <p:cNvPr id="43" name="任意多边形: 形状 42"/>
              <p:cNvSpPr/>
              <p:nvPr/>
            </p:nvSpPr>
            <p:spPr>
              <a:xfrm>
                <a:off x="-4738929" y="1627849"/>
                <a:ext cx="14624477" cy="1628745"/>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sp>
          <p:nvSpPr>
            <p:cNvPr id="41" name="矩形 40"/>
            <p:cNvSpPr/>
            <p:nvPr/>
          </p:nvSpPr>
          <p:spPr>
            <a:xfrm rot="10800000">
              <a:off x="4370035" y="1814710"/>
              <a:ext cx="6309095" cy="500189"/>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800" b="1" dirty="0">
                  <a:solidFill>
                    <a:schemeClr val="tx1">
                      <a:lumMod val="75000"/>
                      <a:lumOff val="25000"/>
                    </a:schemeClr>
                  </a:solidFill>
                  <a:ea typeface="微软雅黑" panose="020B0503020204020204" pitchFamily="34" charset="-122"/>
                  <a:cs typeface="+mn-ea"/>
                </a:rPr>
                <a:t>03/</a:t>
              </a:r>
              <a:r>
                <a:rPr lang="zh-CN" altLang="en-US" sz="2800" b="1" dirty="0">
                  <a:solidFill>
                    <a:schemeClr val="tx1">
                      <a:lumMod val="75000"/>
                      <a:lumOff val="25000"/>
                    </a:schemeClr>
                  </a:solidFill>
                  <a:ea typeface="微软雅黑" panose="020B0503020204020204" pitchFamily="34" charset="-122"/>
                  <a:cs typeface="+mn-ea"/>
                </a:rPr>
                <a:t>新</a:t>
              </a:r>
              <a:r>
                <a:rPr lang="en-US" altLang="zh-CN" sz="2800" b="1" dirty="0">
                  <a:solidFill>
                    <a:schemeClr val="tx1">
                      <a:lumMod val="75000"/>
                      <a:lumOff val="25000"/>
                    </a:schemeClr>
                  </a:solidFill>
                  <a:ea typeface="微软雅黑" panose="020B0503020204020204" pitchFamily="34" charset="-122"/>
                  <a:cs typeface="+mn-ea"/>
                </a:rPr>
                <a:t>《</a:t>
              </a:r>
              <a:r>
                <a:rPr lang="zh-CN" altLang="en-US" sz="2800" b="1" dirty="0">
                  <a:solidFill>
                    <a:schemeClr val="tx1">
                      <a:lumMod val="75000"/>
                      <a:lumOff val="25000"/>
                    </a:schemeClr>
                  </a:solidFill>
                  <a:ea typeface="微软雅黑" panose="020B0503020204020204" pitchFamily="34" charset="-122"/>
                  <a:cs typeface="+mn-ea"/>
                </a:rPr>
                <a:t>安全生产法</a:t>
              </a:r>
              <a:r>
                <a:rPr lang="en-US" altLang="zh-CN" sz="2800" b="1" dirty="0">
                  <a:solidFill>
                    <a:schemeClr val="tx1">
                      <a:lumMod val="75000"/>
                      <a:lumOff val="25000"/>
                    </a:schemeClr>
                  </a:solidFill>
                  <a:ea typeface="微软雅黑" panose="020B0503020204020204" pitchFamily="34" charset="-122"/>
                  <a:cs typeface="+mn-ea"/>
                </a:rPr>
                <a:t>》</a:t>
              </a:r>
              <a:r>
                <a:rPr lang="zh-CN" altLang="en-US" sz="2800" b="1" dirty="0">
                  <a:solidFill>
                    <a:schemeClr val="tx1">
                      <a:lumMod val="75000"/>
                      <a:lumOff val="25000"/>
                    </a:schemeClr>
                  </a:solidFill>
                  <a:ea typeface="微软雅黑" panose="020B0503020204020204" pitchFamily="34" charset="-122"/>
                  <a:cs typeface="+mn-ea"/>
                </a:rPr>
                <a:t>重点内容</a:t>
              </a:r>
              <a:endParaRPr lang="en-GB" altLang="zh-CN" sz="2800" b="1" dirty="0">
                <a:solidFill>
                  <a:schemeClr val="tx1">
                    <a:lumMod val="75000"/>
                    <a:lumOff val="25000"/>
                  </a:schemeClr>
                </a:solidFill>
                <a:ea typeface="微软雅黑" panose="020B0503020204020204" pitchFamily="34" charset="-122"/>
                <a:cs typeface="+mn-ea"/>
              </a:endParaRPr>
            </a:p>
          </p:txBody>
        </p:sp>
      </p:grpSp>
      <p:grpSp>
        <p:nvGrpSpPr>
          <p:cNvPr id="17416" name="组合 26"/>
          <p:cNvGrpSpPr/>
          <p:nvPr/>
        </p:nvGrpSpPr>
        <p:grpSpPr bwMode="auto">
          <a:xfrm flipV="1">
            <a:off x="3970338" y="5534025"/>
            <a:ext cx="7008812" cy="927100"/>
            <a:chOff x="3792679" y="1681326"/>
            <a:chExt cx="7100346" cy="927333"/>
          </a:xfrm>
        </p:grpSpPr>
        <p:grpSp>
          <p:nvGrpSpPr>
            <p:cNvPr id="17417" name="组合 27"/>
            <p:cNvGrpSpPr/>
            <p:nvPr/>
          </p:nvGrpSpPr>
          <p:grpSpPr bwMode="auto">
            <a:xfrm flipH="1">
              <a:off x="3792679" y="1681326"/>
              <a:ext cx="7100346" cy="927333"/>
              <a:chOff x="-4738929" y="1627849"/>
              <a:chExt cx="14624477" cy="1910014"/>
            </a:xfrm>
          </p:grpSpPr>
          <p:sp>
            <p:nvSpPr>
              <p:cNvPr id="30" name="等腰三角形 29"/>
              <p:cNvSpPr/>
              <p:nvPr/>
            </p:nvSpPr>
            <p:spPr>
              <a:xfrm rot="20490178">
                <a:off x="8192886" y="2304856"/>
                <a:ext cx="1536978" cy="1233007"/>
              </a:xfrm>
              <a:prstGeom prst="triangle">
                <a:avLst>
                  <a:gd name="adj" fmla="val 50438"/>
                </a:avLst>
              </a:prstGeom>
              <a:solidFill>
                <a:srgbClr val="D6AD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ea typeface="微软雅黑" panose="020B0503020204020204" pitchFamily="34" charset="-122"/>
                </a:endParaRPr>
              </a:p>
            </p:txBody>
          </p:sp>
          <p:sp>
            <p:nvSpPr>
              <p:cNvPr id="31" name="任意多边形: 形状 30"/>
              <p:cNvSpPr/>
              <p:nvPr/>
            </p:nvSpPr>
            <p:spPr>
              <a:xfrm>
                <a:off x="-4738929" y="1627849"/>
                <a:ext cx="14624477" cy="1628745"/>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sp>
          <p:nvSpPr>
            <p:cNvPr id="29" name="矩形 28"/>
            <p:cNvSpPr/>
            <p:nvPr/>
          </p:nvSpPr>
          <p:spPr>
            <a:xfrm rot="10800000">
              <a:off x="4370034" y="1814710"/>
              <a:ext cx="6309097" cy="500188"/>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800" b="1" dirty="0">
                  <a:solidFill>
                    <a:schemeClr val="tx1">
                      <a:lumMod val="75000"/>
                      <a:lumOff val="25000"/>
                    </a:schemeClr>
                  </a:solidFill>
                  <a:ea typeface="微软雅黑" panose="020B0503020204020204" pitchFamily="34" charset="-122"/>
                  <a:cs typeface="+mn-ea"/>
                </a:rPr>
                <a:t>05/《</a:t>
              </a:r>
              <a:r>
                <a:rPr lang="zh-CN" altLang="en-US" sz="2800" b="1" dirty="0">
                  <a:solidFill>
                    <a:schemeClr val="tx1">
                      <a:lumMod val="75000"/>
                      <a:lumOff val="25000"/>
                    </a:schemeClr>
                  </a:solidFill>
                  <a:ea typeface="微软雅黑" panose="020B0503020204020204" pitchFamily="34" charset="-122"/>
                  <a:cs typeface="+mn-ea"/>
                </a:rPr>
                <a:t>安全生产法</a:t>
              </a:r>
              <a:r>
                <a:rPr lang="en-US" altLang="zh-CN" sz="2800" b="1" dirty="0">
                  <a:solidFill>
                    <a:schemeClr val="tx1">
                      <a:lumMod val="75000"/>
                      <a:lumOff val="25000"/>
                    </a:schemeClr>
                  </a:solidFill>
                  <a:ea typeface="微软雅黑" panose="020B0503020204020204" pitchFamily="34" charset="-122"/>
                  <a:cs typeface="+mn-ea"/>
                </a:rPr>
                <a:t>》</a:t>
              </a:r>
              <a:r>
                <a:rPr lang="zh-CN" altLang="en-US" sz="2800" b="1" dirty="0">
                  <a:solidFill>
                    <a:schemeClr val="tx1">
                      <a:lumMod val="75000"/>
                      <a:lumOff val="25000"/>
                    </a:schemeClr>
                  </a:solidFill>
                  <a:ea typeface="微软雅黑" panose="020B0503020204020204" pitchFamily="34" charset="-122"/>
                  <a:cs typeface="+mn-ea"/>
                </a:rPr>
                <a:t>相关案例分析</a:t>
              </a:r>
              <a:endParaRPr lang="en-GB" altLang="zh-CN" sz="2800" b="1" dirty="0">
                <a:solidFill>
                  <a:schemeClr val="tx1">
                    <a:lumMod val="75000"/>
                    <a:lumOff val="25000"/>
                  </a:schemeClr>
                </a:solidFill>
                <a:ea typeface="微软雅黑" panose="020B0503020204020204" pitchFamily="34" charset="-122"/>
                <a:cs typeface="+mn-ea"/>
              </a:endParaRPr>
            </a:p>
          </p:txBody>
        </p:sp>
      </p:grpSp>
    </p:spTree>
  </p:cSld>
  <p:clrMapOvr>
    <a:masterClrMapping/>
  </p:clrMapOvr>
  <p:transition spd="slow">
    <p:cove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7</a:t>
            </a:r>
            <a:r>
              <a:rPr lang="zh-CN" altLang="en-US" sz="3200" b="1" dirty="0">
                <a:solidFill>
                  <a:srgbClr val="031F37"/>
                </a:solidFill>
                <a:ea typeface="微软雅黑" panose="020B0503020204020204" pitchFamily="34" charset="-122"/>
                <a:cs typeface="+mn-ea"/>
              </a:rPr>
              <a:t>、全面加大违法的处罚力度</a:t>
            </a:r>
            <a:endParaRPr lang="en-GB" altLang="zh-CN" sz="3200" b="1" dirty="0">
              <a:solidFill>
                <a:srgbClr val="031F37"/>
              </a:solidFill>
              <a:ea typeface="微软雅黑" panose="020B0503020204020204" pitchFamily="34" charset="-122"/>
              <a:cs typeface="+mn-ea"/>
            </a:endParaRPr>
          </a:p>
        </p:txBody>
      </p:sp>
      <p:sp>
        <p:nvSpPr>
          <p:cNvPr id="45059" name="稻壳儿 夏至夏末"/>
          <p:cNvSpPr txBox="1">
            <a:spLocks noChangeArrowheads="1"/>
          </p:cNvSpPr>
          <p:nvPr/>
        </p:nvSpPr>
        <p:spPr bwMode="auto">
          <a:xfrm>
            <a:off x="355600" y="1016000"/>
            <a:ext cx="11480800" cy="5351463"/>
          </a:xfrm>
          <a:prstGeom prst="rect">
            <a:avLst/>
          </a:prstGeom>
          <a:noFill/>
          <a:ln w="9525">
            <a:noFill/>
            <a:miter lim="800000"/>
          </a:ln>
        </p:spPr>
        <p:txBody>
          <a:bodyPr>
            <a:spAutoFit/>
          </a:bodyPr>
          <a:lstStyle/>
          <a:p>
            <a:pPr indent="457200" defTabSz="913130">
              <a:lnSpc>
                <a:spcPct val="120000"/>
              </a:lnSpc>
            </a:pPr>
            <a:r>
              <a:rPr lang="zh-CN" altLang="en-US" sz="2400" b="1">
                <a:solidFill>
                  <a:srgbClr val="C00000"/>
                </a:solidFill>
                <a:latin typeface="楷体" panose="02010609060101010101" pitchFamily="49" charset="-122"/>
                <a:ea typeface="楷体" panose="02010609060101010101" pitchFamily="49" charset="-122"/>
              </a:rPr>
              <a:t>对生产经营单位的按日连续处罚。</a:t>
            </a:r>
            <a:r>
              <a:rPr lang="zh-CN" altLang="en-US" sz="2400" b="1">
                <a:latin typeface="楷体" panose="02010609060101010101" pitchFamily="49" charset="-122"/>
                <a:ea typeface="楷体" panose="02010609060101010101" pitchFamily="49" charset="-122"/>
              </a:rPr>
              <a:t>新安全生产法第一百一十二条：“生产经营单位违反本法规定，被责令改正且受到罚款处罚，拒不改正的，负有安全生产监督管理职责的部门可以自作出责令改正之日的次日起，按照原处罚数额按日连续处罚。”</a:t>
            </a:r>
            <a:endParaRPr lang="en-US" altLang="zh-CN" sz="2400" b="1">
              <a:latin typeface="楷体" panose="02010609060101010101" pitchFamily="49" charset="-122"/>
              <a:ea typeface="楷体" panose="02010609060101010101" pitchFamily="49" charset="-122"/>
            </a:endParaRPr>
          </a:p>
          <a:p>
            <a:pPr indent="457200" defTabSz="913130">
              <a:lnSpc>
                <a:spcPct val="120000"/>
              </a:lnSpc>
            </a:pPr>
            <a:r>
              <a:rPr lang="zh-CN" altLang="en-US" sz="2400" b="1">
                <a:solidFill>
                  <a:srgbClr val="C00000"/>
                </a:solidFill>
                <a:latin typeface="楷体" panose="02010609060101010101" pitchFamily="49" charset="-122"/>
                <a:ea typeface="楷体" panose="02010609060101010101" pitchFamily="49" charset="-122"/>
              </a:rPr>
              <a:t>对生产经营单位的关闭。</a:t>
            </a:r>
            <a:r>
              <a:rPr lang="zh-CN" altLang="en-US" sz="2400" b="1">
                <a:latin typeface="楷体" panose="02010609060101010101" pitchFamily="49" charset="-122"/>
                <a:ea typeface="楷体" panose="02010609060101010101" pitchFamily="49" charset="-122"/>
              </a:rPr>
              <a:t>新安全生产法第一百一十三条规定：“生产经营单位存在下列情形之一的，负有安全生产监督管理职责的部门应当提请地方人民政府予以关闭，有关部门应当依法吊销其有关证照。生产经营单位主要负责人五年内不得担任任何生产经营单位的主要负责人；情节严重的，终身不得担任本行业生产经营单位的主要负责人：（一）存在重大事故隐患，一百八十日内三次或者一年内四次受到本法规定的行政处罚的；（二）经停产停业整顿，仍不具备法律、行政法规和国家标准或者行业标准规定的安全生产条件的；（三）不具备法律、行政法规和国家标准或者行业标准规定的安全生产条件，导致发生重大、特别重大生产安全事故的；（四）拒不执行负有安全生产监督管理职责的部门作出的停产停业整顿决定的。”</a:t>
            </a:r>
            <a:endParaRPr lang="zh-CN" altLang="en-US" sz="2400" b="1">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7</a:t>
            </a:r>
            <a:r>
              <a:rPr lang="zh-CN" altLang="en-US" sz="3200" b="1" dirty="0">
                <a:solidFill>
                  <a:srgbClr val="031F37"/>
                </a:solidFill>
                <a:ea typeface="微软雅黑" panose="020B0503020204020204" pitchFamily="34" charset="-122"/>
                <a:cs typeface="+mn-ea"/>
              </a:rPr>
              <a:t>、全面加大违法的处罚力度</a:t>
            </a:r>
            <a:endParaRPr lang="en-GB" altLang="zh-CN" sz="3200" b="1" dirty="0">
              <a:solidFill>
                <a:srgbClr val="031F37"/>
              </a:solidFill>
              <a:ea typeface="微软雅黑" panose="020B0503020204020204" pitchFamily="34" charset="-122"/>
              <a:cs typeface="+mn-ea"/>
            </a:endParaRPr>
          </a:p>
        </p:txBody>
      </p:sp>
      <p:sp>
        <p:nvSpPr>
          <p:cNvPr id="46083" name="稻壳儿 夏至夏末"/>
          <p:cNvSpPr txBox="1">
            <a:spLocks noChangeArrowheads="1"/>
          </p:cNvSpPr>
          <p:nvPr/>
        </p:nvSpPr>
        <p:spPr bwMode="auto">
          <a:xfrm>
            <a:off x="355600" y="1016000"/>
            <a:ext cx="11480800" cy="3578225"/>
          </a:xfrm>
          <a:prstGeom prst="rect">
            <a:avLst/>
          </a:prstGeom>
          <a:noFill/>
          <a:ln w="9525">
            <a:noFill/>
            <a:miter lim="800000"/>
          </a:ln>
        </p:spPr>
        <p:txBody>
          <a:bodyPr>
            <a:spAutoFit/>
          </a:bodyPr>
          <a:lstStyle/>
          <a:p>
            <a:pPr indent="457200" defTabSz="913130">
              <a:lnSpc>
                <a:spcPct val="120000"/>
              </a:lnSpc>
            </a:pPr>
            <a:r>
              <a:rPr lang="zh-CN" altLang="en-US" sz="2400" b="1">
                <a:solidFill>
                  <a:srgbClr val="C00000"/>
                </a:solidFill>
                <a:latin typeface="楷体" panose="02010609060101010101" pitchFamily="49" charset="-122"/>
                <a:ea typeface="楷体" panose="02010609060101010101" pitchFamily="49" charset="-122"/>
              </a:rPr>
              <a:t>对事故单位的罚款。</a:t>
            </a:r>
            <a:r>
              <a:rPr lang="zh-CN" altLang="en-US" sz="2400" b="1">
                <a:latin typeface="楷体" panose="02010609060101010101" pitchFamily="49" charset="-122"/>
                <a:ea typeface="楷体" panose="02010609060101010101" pitchFamily="49" charset="-122"/>
              </a:rPr>
              <a:t>新安全生产法第一百一十四条规定：“发生生产安全事故，对负有责任的生产经营单位除要求其依法承担相应的赔偿等责任外，由应急管理部门依照下列规定处以罚款：（一）发生一般事故的，处三十万元以上一百万元以下的罚款；（二）发生较大事故的，处一百万元以上二百万元以下的罚款；（三）发生重大事故的，处二百万元以上一千万元以下的罚款；（四）发生特别重大事故的，处一千万元以上二千万元以下的罚款。”“发生生产安全事故，情节特别严重、影响特别恶劣的，应急管理部门可以按照前款罚款数额的二倍以上五倍以下对负有责任的生产经营单位处以罚款。”</a:t>
            </a:r>
            <a:endParaRPr lang="zh-CN" altLang="en-US" sz="2400" b="1">
              <a:latin typeface="楷体" panose="02010609060101010101" pitchFamily="49" charset="-122"/>
              <a:ea typeface="楷体" panose="02010609060101010101" pitchFamily="49" charset="-122"/>
            </a:endParaRPr>
          </a:p>
        </p:txBody>
      </p:sp>
      <p:sp>
        <p:nvSpPr>
          <p:cNvPr id="11" name="文本框 10"/>
          <p:cNvSpPr txBox="1"/>
          <p:nvPr/>
        </p:nvSpPr>
        <p:spPr>
          <a:xfrm>
            <a:off x="0" y="6484938"/>
            <a:ext cx="12192000" cy="369887"/>
          </a:xfrm>
          <a:prstGeom prst="rect">
            <a:avLst/>
          </a:prstGeom>
          <a:solidFill>
            <a:schemeClr val="accent4">
              <a:lumMod val="60000"/>
              <a:lumOff val="40000"/>
            </a:schemeClr>
          </a:solidFill>
          <a:ln>
            <a:solidFill>
              <a:schemeClr val="accent4">
                <a:lumMod val="60000"/>
                <a:lumOff val="40000"/>
              </a:schemeClr>
            </a:solidFill>
          </a:ln>
        </p:spPr>
        <p:txBody>
          <a:bodyPr>
            <a:spAutoFit/>
          </a:bodyPr>
          <a:lstStyle/>
          <a:p>
            <a:pPr fontAlgn="auto">
              <a:spcBef>
                <a:spcPts val="0"/>
              </a:spcBef>
              <a:spcAft>
                <a:spcPts val="0"/>
              </a:spcAft>
              <a:defRPr/>
            </a:pPr>
            <a:endParaRPr lang="zh-CN" altLang="en-US" dirty="0">
              <a:latin typeface="+mn-lt"/>
              <a:ea typeface="+mn-ea"/>
            </a:endParaRPr>
          </a:p>
        </p:txBody>
      </p:sp>
    </p:spTree>
  </p:cSld>
  <p:clrMapOvr>
    <a:masterClrMapping/>
  </p:clrMapOvr>
  <p:transition spd="slow">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8</a:t>
            </a:r>
            <a:r>
              <a:rPr lang="zh-CN" altLang="en-US" sz="3200" b="1" dirty="0">
                <a:solidFill>
                  <a:srgbClr val="031F37"/>
                </a:solidFill>
                <a:ea typeface="微软雅黑" panose="020B0503020204020204" pitchFamily="34" charset="-122"/>
                <a:cs typeface="+mn-ea"/>
              </a:rPr>
              <a:t>、从只“管人”到要“管心”</a:t>
            </a:r>
            <a:endParaRPr lang="en-GB" altLang="zh-CN" sz="3200" b="1" dirty="0">
              <a:solidFill>
                <a:srgbClr val="031F37"/>
              </a:solidFill>
              <a:ea typeface="微软雅黑" panose="020B0503020204020204" pitchFamily="34" charset="-122"/>
              <a:cs typeface="+mn-ea"/>
            </a:endParaRPr>
          </a:p>
        </p:txBody>
      </p:sp>
      <p:sp>
        <p:nvSpPr>
          <p:cNvPr id="47107" name="稻壳儿 夏至夏末"/>
          <p:cNvSpPr txBox="1">
            <a:spLocks noChangeArrowheads="1"/>
          </p:cNvSpPr>
          <p:nvPr/>
        </p:nvSpPr>
        <p:spPr bwMode="auto">
          <a:xfrm>
            <a:off x="355600" y="1016000"/>
            <a:ext cx="11480800" cy="4021138"/>
          </a:xfrm>
          <a:prstGeom prst="rect">
            <a:avLst/>
          </a:prstGeom>
          <a:noFill/>
          <a:ln w="9525">
            <a:noFill/>
            <a:miter lim="800000"/>
          </a:ln>
        </p:spPr>
        <p:txBody>
          <a:bodyPr>
            <a:spAutoFit/>
          </a:bodyPr>
          <a:lstStyle/>
          <a:p>
            <a:pPr indent="457200" defTabSz="913130">
              <a:lnSpc>
                <a:spcPct val="120000"/>
              </a:lnSpc>
            </a:pPr>
            <a:r>
              <a:rPr lang="zh-CN" altLang="en-US" sz="2400" b="1">
                <a:latin typeface="楷体" panose="02010609060101010101" pitchFamily="49" charset="-122"/>
                <a:ea typeface="楷体" panose="02010609060101010101" pitchFamily="49" charset="-122"/>
              </a:rPr>
              <a:t>安全生产法规定：“生产经营单位应当教育和督促从业人员严格执行本单位的安全生产规章制度和安全操作规程</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并向从业人员如实告知作业场所和工作岗位存在的危险因素、防范措施以及事故应急措施。”</a:t>
            </a:r>
            <a:endParaRPr lang="zh-CN" altLang="en-US" sz="2400" b="1">
              <a:latin typeface="楷体" panose="02010609060101010101" pitchFamily="49" charset="-122"/>
              <a:ea typeface="楷体" panose="02010609060101010101" pitchFamily="49" charset="-122"/>
            </a:endParaRPr>
          </a:p>
          <a:p>
            <a:pPr indent="457200" defTabSz="913130">
              <a:lnSpc>
                <a:spcPct val="120000"/>
              </a:lnSpc>
            </a:pPr>
            <a:r>
              <a:rPr lang="zh-CN" altLang="en-US" sz="2400" b="1">
                <a:latin typeface="楷体" panose="02010609060101010101" pitchFamily="49" charset="-122"/>
                <a:ea typeface="楷体" panose="02010609060101010101" pitchFamily="49" charset="-122"/>
              </a:rPr>
              <a:t>新安全生产法第四十四条增加一款，作为第二款：“生产经营单位应当关注从业人员的身体、心理状况和行为习惯，加强对从业人员的心理疏导、精神慰藉，严格落实岗位安全生产责任，防范从业人员行为异常导致事故发生。”</a:t>
            </a:r>
            <a:endParaRPr lang="zh-CN" altLang="en-US" sz="2400" b="1">
              <a:latin typeface="楷体" panose="02010609060101010101" pitchFamily="49" charset="-122"/>
              <a:ea typeface="楷体" panose="02010609060101010101" pitchFamily="49" charset="-122"/>
            </a:endParaRPr>
          </a:p>
          <a:p>
            <a:pPr indent="457200" defTabSz="913130">
              <a:lnSpc>
                <a:spcPct val="120000"/>
              </a:lnSpc>
            </a:pPr>
            <a:r>
              <a:rPr lang="zh-CN" altLang="en-US" sz="2400" b="1">
                <a:latin typeface="楷体" panose="02010609060101010101" pitchFamily="49" charset="-122"/>
                <a:ea typeface="楷体" panose="02010609060101010101" pitchFamily="49" charset="-122"/>
              </a:rPr>
              <a:t>从业人员的义务。新安全生产法第五十七条规定：“从业人员在作业过程中，应当严格落实岗位安全责任，遵守本单位的安全生产规章制度和操作规程，服从管理，正确佩戴和使用劳动防护用品。”</a:t>
            </a:r>
            <a:endParaRPr lang="zh-CN" altLang="en-US" sz="2400" b="1">
              <a:latin typeface="楷体" panose="02010609060101010101" pitchFamily="49" charset="-122"/>
              <a:ea typeface="楷体" panose="02010609060101010101" pitchFamily="49" charset="-122"/>
            </a:endParaRPr>
          </a:p>
        </p:txBody>
      </p:sp>
      <p:sp>
        <p:nvSpPr>
          <p:cNvPr id="11" name="文本框 10"/>
          <p:cNvSpPr txBox="1"/>
          <p:nvPr/>
        </p:nvSpPr>
        <p:spPr>
          <a:xfrm>
            <a:off x="0" y="6484938"/>
            <a:ext cx="12192000" cy="369887"/>
          </a:xfrm>
          <a:prstGeom prst="rect">
            <a:avLst/>
          </a:prstGeom>
          <a:solidFill>
            <a:schemeClr val="tx1">
              <a:lumMod val="75000"/>
              <a:lumOff val="25000"/>
            </a:schemeClr>
          </a:solidFill>
          <a:ln>
            <a:solidFill>
              <a:schemeClr val="tx1"/>
            </a:solidFill>
          </a:ln>
        </p:spPr>
        <p:txBody>
          <a:bodyPr>
            <a:spAutoFit/>
          </a:bodyPr>
          <a:lstStyle/>
          <a:p>
            <a:pPr fontAlgn="auto">
              <a:spcBef>
                <a:spcPts val="0"/>
              </a:spcBef>
              <a:spcAft>
                <a:spcPts val="0"/>
              </a:spcAft>
              <a:defRPr/>
            </a:pPr>
            <a:endParaRPr lang="zh-CN" altLang="en-US" dirty="0">
              <a:latin typeface="+mn-lt"/>
              <a:ea typeface="+mn-ea"/>
            </a:endParaRPr>
          </a:p>
        </p:txBody>
      </p:sp>
    </p:spTree>
  </p:cSld>
  <p:clrMapOvr>
    <a:masterClrMapping/>
  </p:clrMapOvr>
  <p:transition spd="slow">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5822950"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9</a:t>
            </a:r>
            <a:r>
              <a:rPr lang="zh-CN" altLang="en-US" sz="3200" b="1" dirty="0">
                <a:solidFill>
                  <a:srgbClr val="031F37"/>
                </a:solidFill>
                <a:ea typeface="微软雅黑" panose="020B0503020204020204" pitchFamily="34" charset="-122"/>
                <a:cs typeface="+mn-ea"/>
              </a:rPr>
              <a:t>、违法信息各部门联通公开</a:t>
            </a:r>
            <a:endParaRPr lang="en-GB" altLang="zh-CN" sz="3200" b="1" dirty="0">
              <a:solidFill>
                <a:srgbClr val="031F37"/>
              </a:solidFill>
              <a:ea typeface="微软雅黑" panose="020B0503020204020204" pitchFamily="34" charset="-122"/>
              <a:cs typeface="+mn-ea"/>
            </a:endParaRPr>
          </a:p>
        </p:txBody>
      </p:sp>
      <p:sp>
        <p:nvSpPr>
          <p:cNvPr id="48131" name="稻壳儿 夏至夏末"/>
          <p:cNvSpPr txBox="1">
            <a:spLocks noChangeArrowheads="1"/>
          </p:cNvSpPr>
          <p:nvPr/>
        </p:nvSpPr>
        <p:spPr bwMode="auto">
          <a:xfrm>
            <a:off x="355600" y="1016000"/>
            <a:ext cx="11480800" cy="4908550"/>
          </a:xfrm>
          <a:prstGeom prst="rect">
            <a:avLst/>
          </a:prstGeom>
          <a:noFill/>
          <a:ln w="9525">
            <a:noFill/>
            <a:miter lim="800000"/>
          </a:ln>
        </p:spPr>
        <p:txBody>
          <a:bodyPr>
            <a:spAutoFit/>
          </a:bodyPr>
          <a:lstStyle/>
          <a:p>
            <a:pPr indent="457200" defTabSz="913130">
              <a:lnSpc>
                <a:spcPct val="120000"/>
              </a:lnSpc>
            </a:pPr>
            <a:r>
              <a:rPr lang="zh-CN" altLang="en-US" sz="2400" b="1">
                <a:latin typeface="楷体" panose="02010609060101010101" pitchFamily="49" charset="-122"/>
                <a:ea typeface="楷体" panose="02010609060101010101" pitchFamily="49" charset="-122"/>
              </a:rPr>
              <a:t>新安全生产法第七十八条规定：“负有安全生产监督管理职责的部门应当建立安全生产违法行为信息库，如实记录生产经营单位及其有关从业人员的安全生产违法行为信息；对违法行为情节严重的生产经营单位及其有关从业人员，应当及时向社会公告，</a:t>
            </a:r>
            <a:r>
              <a:rPr lang="zh-CN" altLang="en-US" sz="2400" b="1">
                <a:solidFill>
                  <a:srgbClr val="C00000"/>
                </a:solidFill>
                <a:latin typeface="楷体" panose="02010609060101010101" pitchFamily="49" charset="-122"/>
                <a:ea typeface="楷体" panose="02010609060101010101" pitchFamily="49" charset="-122"/>
              </a:rPr>
              <a:t>并通报行业主管部门、投资主管部门、自然资源主管部门、生态环境主管部门、证券监督管理机构以及有关金融机构。</a:t>
            </a:r>
            <a:r>
              <a:rPr lang="zh-CN" altLang="en-US" sz="2400" b="1">
                <a:latin typeface="楷体" panose="02010609060101010101" pitchFamily="49" charset="-122"/>
                <a:ea typeface="楷体" panose="02010609060101010101" pitchFamily="49" charset="-122"/>
              </a:rPr>
              <a:t>有关部门和机构应当对存在失信行为的生产经营单位及其有关从业人员采取加大执法检查频次、暂停项目审批、上调有关保险费率、行业或者职业禁入等联合惩戒措施，并向社会公示。” “负有安全生产监督管理职责的部门应当加强对生产经营单位行政处罚信息的及时归集、共享、应用和公开，对生产经营单位作出处罚决定后七个工作日内在监督管理部门公示系统予以公开曝光，</a:t>
            </a:r>
            <a:r>
              <a:rPr lang="zh-CN" altLang="en-US" sz="2400" b="1">
                <a:solidFill>
                  <a:srgbClr val="C00000"/>
                </a:solidFill>
                <a:latin typeface="楷体" panose="02010609060101010101" pitchFamily="49" charset="-122"/>
                <a:ea typeface="楷体" panose="02010609060101010101" pitchFamily="49" charset="-122"/>
              </a:rPr>
              <a:t>强化对违法失信生产经营单位及其有关从业人员的社会监督，提高全社会安全生产诚信水平。</a:t>
            </a:r>
            <a:r>
              <a:rPr lang="zh-CN" altLang="en-US" sz="2400" b="1">
                <a:latin typeface="楷体" panose="02010609060101010101" pitchFamily="49" charset="-122"/>
                <a:ea typeface="楷体" panose="02010609060101010101" pitchFamily="49" charset="-122"/>
              </a:rPr>
              <a:t>”</a:t>
            </a:r>
            <a:endParaRPr lang="zh-CN" altLang="en-US" sz="2400" b="1">
              <a:latin typeface="楷体" panose="02010609060101010101" pitchFamily="49" charset="-122"/>
              <a:ea typeface="楷体" panose="02010609060101010101" pitchFamily="49" charset="-122"/>
            </a:endParaRPr>
          </a:p>
        </p:txBody>
      </p:sp>
      <p:sp>
        <p:nvSpPr>
          <p:cNvPr id="11" name="文本框 10"/>
          <p:cNvSpPr txBox="1"/>
          <p:nvPr/>
        </p:nvSpPr>
        <p:spPr>
          <a:xfrm>
            <a:off x="0" y="6484938"/>
            <a:ext cx="12192000" cy="369887"/>
          </a:xfrm>
          <a:prstGeom prst="rect">
            <a:avLst/>
          </a:prstGeom>
          <a:solidFill>
            <a:schemeClr val="accent4">
              <a:lumMod val="60000"/>
              <a:lumOff val="40000"/>
            </a:schemeClr>
          </a:solidFill>
          <a:ln>
            <a:solidFill>
              <a:schemeClr val="accent4">
                <a:lumMod val="60000"/>
                <a:lumOff val="40000"/>
              </a:schemeClr>
            </a:solidFill>
          </a:ln>
        </p:spPr>
        <p:txBody>
          <a:bodyPr>
            <a:spAutoFit/>
          </a:bodyPr>
          <a:lstStyle/>
          <a:p>
            <a:pPr fontAlgn="auto">
              <a:spcBef>
                <a:spcPts val="0"/>
              </a:spcBef>
              <a:spcAft>
                <a:spcPts val="0"/>
              </a:spcAft>
              <a:defRPr/>
            </a:pPr>
            <a:endParaRPr lang="zh-CN" altLang="en-US" dirty="0">
              <a:latin typeface="+mn-lt"/>
              <a:ea typeface="+mn-ea"/>
            </a:endParaRPr>
          </a:p>
        </p:txBody>
      </p:sp>
    </p:spTree>
  </p:cSld>
  <p:clrMapOvr>
    <a:masterClrMapping/>
  </p:clrMapOvr>
  <p:transition spd="slow">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420" y="466324"/>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97025" y="139700"/>
            <a:ext cx="6081713" cy="561975"/>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3200" b="1" dirty="0">
                <a:solidFill>
                  <a:srgbClr val="031F37"/>
                </a:solidFill>
                <a:ea typeface="微软雅黑" panose="020B0503020204020204" pitchFamily="34" charset="-122"/>
                <a:cs typeface="+mn-ea"/>
              </a:rPr>
              <a:t>10</a:t>
            </a:r>
            <a:r>
              <a:rPr lang="zh-CN" altLang="en-US" sz="3200" b="1" dirty="0">
                <a:solidFill>
                  <a:srgbClr val="031F37"/>
                </a:solidFill>
                <a:ea typeface="微软雅黑" panose="020B0503020204020204" pitchFamily="34" charset="-122"/>
                <a:cs typeface="+mn-ea"/>
              </a:rPr>
              <a:t>、对平台经济人员的安全保障</a:t>
            </a:r>
            <a:endParaRPr lang="en-GB" altLang="zh-CN" sz="3200" b="1" dirty="0">
              <a:solidFill>
                <a:srgbClr val="031F37"/>
              </a:solidFill>
              <a:ea typeface="微软雅黑" panose="020B0503020204020204" pitchFamily="34" charset="-122"/>
              <a:cs typeface="+mn-ea"/>
            </a:endParaRPr>
          </a:p>
        </p:txBody>
      </p:sp>
      <p:sp>
        <p:nvSpPr>
          <p:cNvPr id="49155" name="稻壳儿 夏至夏末"/>
          <p:cNvSpPr txBox="1">
            <a:spLocks noChangeArrowheads="1"/>
          </p:cNvSpPr>
          <p:nvPr/>
        </p:nvSpPr>
        <p:spPr bwMode="auto">
          <a:xfrm>
            <a:off x="355600" y="1016000"/>
            <a:ext cx="11480800" cy="5324475"/>
          </a:xfrm>
          <a:prstGeom prst="rect">
            <a:avLst/>
          </a:prstGeom>
          <a:noFill/>
          <a:ln w="9525">
            <a:noFill/>
            <a:miter lim="800000"/>
          </a:ln>
        </p:spPr>
        <p:txBody>
          <a:bodyPr>
            <a:spAutoFit/>
          </a:bodyPr>
          <a:lstStyle/>
          <a:p>
            <a:pPr indent="457200" defTabSz="913130">
              <a:lnSpc>
                <a:spcPct val="110000"/>
              </a:lnSpc>
            </a:pPr>
            <a:r>
              <a:rPr lang="zh-CN" altLang="en-US" sz="2400" b="1">
                <a:solidFill>
                  <a:srgbClr val="C00000"/>
                </a:solidFill>
                <a:latin typeface="楷体" panose="02010609060101010101" pitchFamily="49" charset="-122"/>
                <a:ea typeface="楷体" panose="02010609060101010101" pitchFamily="49" charset="-122"/>
              </a:rPr>
              <a:t>加大对平台经济从业人员的安全保障。</a:t>
            </a:r>
            <a:r>
              <a:rPr lang="zh-CN" altLang="en-US" sz="2400" b="1">
                <a:latin typeface="楷体" panose="02010609060101010101" pitchFamily="49" charset="-122"/>
                <a:ea typeface="楷体" panose="02010609060101010101" pitchFamily="49" charset="-122"/>
              </a:rPr>
              <a:t>新安全生产法规定，平台经济等新兴行业、领域的生产经营单位应当根据本行业、领域的特点，建立健全并落实全员安全生产责任制，加强从业人员安全生产教育和培训，履行有关安全生产义务。</a:t>
            </a:r>
            <a:endParaRPr lang="zh-CN" altLang="en-US" sz="2400" b="1">
              <a:latin typeface="楷体" panose="02010609060101010101" pitchFamily="49" charset="-122"/>
              <a:ea typeface="楷体" panose="02010609060101010101" pitchFamily="49" charset="-122"/>
            </a:endParaRPr>
          </a:p>
          <a:p>
            <a:pPr indent="457200" defTabSz="913130">
              <a:lnSpc>
                <a:spcPct val="110000"/>
              </a:lnSpc>
            </a:pPr>
            <a:r>
              <a:rPr lang="zh-CN" altLang="en-US" sz="2400" b="1">
                <a:latin typeface="楷体" panose="02010609060101010101" pitchFamily="49" charset="-122"/>
                <a:ea typeface="楷体" panose="02010609060101010101" pitchFamily="49" charset="-122"/>
              </a:rPr>
              <a:t>新安全生产法第十条第二款规定：“对新兴行业、领域的安全生产监督管理职责不明确的，由县级以上地方各级人民政府按照业务相近的原则确定监督管理部门。”</a:t>
            </a:r>
            <a:endParaRPr lang="en-US" altLang="zh-CN" sz="2400" b="1">
              <a:latin typeface="楷体" panose="02010609060101010101" pitchFamily="49" charset="-122"/>
              <a:ea typeface="楷体" panose="02010609060101010101" pitchFamily="49" charset="-122"/>
            </a:endParaRPr>
          </a:p>
          <a:p>
            <a:pPr indent="457200" defTabSz="913130">
              <a:lnSpc>
                <a:spcPct val="110000"/>
              </a:lnSpc>
            </a:pPr>
            <a:r>
              <a:rPr lang="zh-CN" altLang="en-US" sz="2400" b="1">
                <a:latin typeface="楷体" panose="02010609060101010101" pitchFamily="49" charset="-122"/>
                <a:ea typeface="楷体" panose="02010609060101010101" pitchFamily="49" charset="-122"/>
              </a:rPr>
              <a:t>目前，我国各类功能区的规模和质量发展迅速，聚集了大量企业，成为推动经济快速发展的重要力量，但各类功能区的安全生产监管体制是近年来安全生产工作面临的难题，一些生产安全事故暴露出各类功能区监管体制不够健全、责任落实不够到位，存在政企不分、条块交叉、职责不清、监管薄弱等突出问题。</a:t>
            </a:r>
            <a:endParaRPr lang="en-US" altLang="zh-CN" sz="2400" b="1">
              <a:latin typeface="楷体" panose="02010609060101010101" pitchFamily="49" charset="-122"/>
              <a:ea typeface="楷体" panose="02010609060101010101" pitchFamily="49" charset="-122"/>
            </a:endParaRPr>
          </a:p>
          <a:p>
            <a:pPr indent="457200" defTabSz="913130">
              <a:lnSpc>
                <a:spcPct val="110000"/>
              </a:lnSpc>
            </a:pPr>
            <a:r>
              <a:rPr lang="zh-CN" altLang="en-US" sz="2400" b="1">
                <a:latin typeface="楷体" panose="02010609060101010101" pitchFamily="49" charset="-122"/>
                <a:ea typeface="楷体" panose="02010609060101010101" pitchFamily="49" charset="-122"/>
              </a:rPr>
              <a:t>新安全生产法规定，乡镇人民政府和街道办事处，以及开发区、工业园区、港区、风景区等应当明确负责安全生产监督管理的有关工作机构及其职责，加强安全生产监管力量建设，制定相应的生产安全事故应急救援预案，协助人民政府有关部门或者按照授权依法履行生产安全事故应急救援工作职责。</a:t>
            </a:r>
            <a:endParaRPr lang="zh-CN" altLang="en-US" sz="2400" b="1">
              <a:latin typeface="楷体" panose="02010609060101010101" pitchFamily="49" charset="-122"/>
              <a:ea typeface="楷体" panose="02010609060101010101" pitchFamily="49" charset="-122"/>
            </a:endParaRPr>
          </a:p>
        </p:txBody>
      </p:sp>
      <p:sp>
        <p:nvSpPr>
          <p:cNvPr id="2" name="文本框 1"/>
          <p:cNvSpPr txBox="1"/>
          <p:nvPr/>
        </p:nvSpPr>
        <p:spPr>
          <a:xfrm>
            <a:off x="0" y="6484938"/>
            <a:ext cx="12192000" cy="369887"/>
          </a:xfrm>
          <a:prstGeom prst="rect">
            <a:avLst/>
          </a:prstGeom>
          <a:solidFill>
            <a:schemeClr val="tx1">
              <a:lumMod val="75000"/>
              <a:lumOff val="25000"/>
            </a:schemeClr>
          </a:solidFill>
          <a:ln>
            <a:solidFill>
              <a:schemeClr val="tx1"/>
            </a:solidFill>
          </a:ln>
        </p:spPr>
        <p:txBody>
          <a:bodyPr>
            <a:spAutoFit/>
          </a:bodyPr>
          <a:lstStyle/>
          <a:p>
            <a:pPr fontAlgn="auto">
              <a:spcBef>
                <a:spcPts val="0"/>
              </a:spcBef>
              <a:spcAft>
                <a:spcPts val="0"/>
              </a:spcAft>
              <a:defRPr/>
            </a:pPr>
            <a:endParaRPr lang="zh-CN" altLang="en-US" dirty="0">
              <a:latin typeface="+mn-lt"/>
              <a:ea typeface="+mn-ea"/>
            </a:endParaRPr>
          </a:p>
        </p:txBody>
      </p:sp>
    </p:spTree>
  </p:cSld>
  <p:clrMapOvr>
    <a:masterClrMapping/>
  </p:clrMapOvr>
  <p:transition spd="slow">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18494" y="638269"/>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462088" y="479425"/>
            <a:ext cx="7500937"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采取措施推动修改后的安全生产法落地落实</a:t>
            </a:r>
            <a:endParaRPr lang="en-GB" altLang="zh-CN" sz="2800" b="1" dirty="0">
              <a:solidFill>
                <a:srgbClr val="031F37"/>
              </a:solidFill>
              <a:ea typeface="微软雅黑" panose="020B0503020204020204" pitchFamily="34" charset="-122"/>
              <a:cs typeface="+mn-ea"/>
            </a:endParaRPr>
          </a:p>
        </p:txBody>
      </p:sp>
      <p:sp>
        <p:nvSpPr>
          <p:cNvPr id="50179" name="稻壳儿 夏至夏末"/>
          <p:cNvSpPr txBox="1">
            <a:spLocks noChangeArrowheads="1"/>
          </p:cNvSpPr>
          <p:nvPr/>
        </p:nvSpPr>
        <p:spPr bwMode="auto">
          <a:xfrm>
            <a:off x="527050" y="1196975"/>
            <a:ext cx="11137900" cy="5322888"/>
          </a:xfrm>
          <a:prstGeom prst="rect">
            <a:avLst/>
          </a:prstGeom>
          <a:noFill/>
          <a:ln w="9525">
            <a:noFill/>
            <a:miter lim="800000"/>
          </a:ln>
        </p:spPr>
        <p:txBody>
          <a:bodyPr>
            <a:spAutoFit/>
          </a:bodyPr>
          <a:lstStyle/>
          <a:p>
            <a:pPr indent="457200" defTabSz="913130">
              <a:lnSpc>
                <a:spcPct val="110000"/>
              </a:lnSpc>
            </a:pPr>
            <a:r>
              <a:rPr lang="zh-CN" altLang="en-US" sz="2400" b="1">
                <a:solidFill>
                  <a:srgbClr val="031F37"/>
                </a:solidFill>
                <a:latin typeface="楷体" panose="02010609060101010101" pitchFamily="49" charset="-122"/>
                <a:ea typeface="楷体" panose="02010609060101010101" pitchFamily="49" charset="-122"/>
              </a:rPr>
              <a:t>近年来，江苏省在安全生产方面，先后出台了很多的政策法规，如</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江苏省安全生产条例</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江苏省工业企业安全生产风险报告规定</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江苏省安全生产监督管理规定</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关于进一步加强安全生产工作的意见</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等。</a:t>
            </a:r>
            <a:endParaRPr lang="en-US" altLang="zh-CN" sz="2400" b="1">
              <a:solidFill>
                <a:srgbClr val="031F37"/>
              </a:solidFill>
              <a:latin typeface="楷体" panose="02010609060101010101" pitchFamily="49" charset="-122"/>
              <a:ea typeface="楷体" panose="02010609060101010101" pitchFamily="49" charset="-122"/>
            </a:endParaRPr>
          </a:p>
          <a:p>
            <a:pPr indent="457200" defTabSz="913130">
              <a:lnSpc>
                <a:spcPct val="110000"/>
              </a:lnSpc>
            </a:pPr>
            <a:r>
              <a:rPr lang="zh-CN" altLang="en-US" sz="2400" b="1">
                <a:solidFill>
                  <a:srgbClr val="031F37"/>
                </a:solidFill>
                <a:latin typeface="楷体" panose="02010609060101010101" pitchFamily="49" charset="-122"/>
                <a:ea typeface="楷体" panose="02010609060101010101" pitchFamily="49" charset="-122"/>
              </a:rPr>
              <a:t>在加强安全生产行政执法、提高执法效果方面，江苏省应急管理部门将采取一些措施推动修改后的安全生产法落地落实。具体来说，持续保持执法高压态势，省应急管理厅将带领市县监管执法人员开展‘新安法实施’专项执法行动，重点打击重点行业领域违法违规行为及屡罚屡犯的生产经营单位，将继续加大行刑衔接力度，强化与司法部门沟通协作，持续推动危险作业行为入刑，依法严惩安全生产犯罪行为。</a:t>
            </a:r>
            <a:endParaRPr lang="en-US" altLang="zh-CN" sz="2400" b="1">
              <a:solidFill>
                <a:srgbClr val="031F37"/>
              </a:solidFill>
              <a:latin typeface="楷体" panose="02010609060101010101" pitchFamily="49" charset="-122"/>
              <a:ea typeface="楷体" panose="02010609060101010101" pitchFamily="49" charset="-122"/>
            </a:endParaRPr>
          </a:p>
          <a:p>
            <a:pPr indent="457200" defTabSz="913130">
              <a:lnSpc>
                <a:spcPct val="110000"/>
              </a:lnSpc>
            </a:pPr>
            <a:r>
              <a:rPr lang="zh-CN" altLang="en-US" sz="2400" b="1">
                <a:solidFill>
                  <a:srgbClr val="031F37"/>
                </a:solidFill>
                <a:latin typeface="楷体" panose="02010609060101010101" pitchFamily="49" charset="-122"/>
                <a:ea typeface="楷体" panose="02010609060101010101" pitchFamily="49" charset="-122"/>
              </a:rPr>
              <a:t>针对修改后的法律增加的危险作业等违法行为，江苏省将及时将其导入全省执法系统，统一全省裁量标准。推行典型案例报送制度，对态度蛮横、拒不整改的企业除采取按日连续处罚、提请地方政府关闭等措施外，限制其开展生产经营活动、限制从业，同时加大媒体曝光和联合惩戒力度。</a:t>
            </a:r>
            <a:endParaRPr lang="zh-CN" altLang="en-US" sz="2400" b="1">
              <a:solidFill>
                <a:srgbClr val="031F37"/>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18494" y="638269"/>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333500" y="479425"/>
            <a:ext cx="7500938"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开展新</a:t>
            </a:r>
            <a:r>
              <a:rPr lang="en-US" altLang="zh-CN" sz="2800" b="1" dirty="0">
                <a:solidFill>
                  <a:srgbClr val="031F37"/>
                </a:solidFill>
                <a:ea typeface="微软雅黑" panose="020B0503020204020204" pitchFamily="34" charset="-122"/>
                <a:cs typeface="+mn-ea"/>
              </a:rPr>
              <a:t>《</a:t>
            </a:r>
            <a:r>
              <a:rPr lang="zh-CN" altLang="en-US" sz="2800" b="1" dirty="0">
                <a:solidFill>
                  <a:srgbClr val="031F37"/>
                </a:solidFill>
                <a:ea typeface="微软雅黑" panose="020B0503020204020204" pitchFamily="34" charset="-122"/>
                <a:cs typeface="+mn-ea"/>
              </a:rPr>
              <a:t>安全生产法</a:t>
            </a:r>
            <a:r>
              <a:rPr lang="en-US" altLang="zh-CN" sz="2800" b="1" dirty="0">
                <a:solidFill>
                  <a:srgbClr val="031F37"/>
                </a:solidFill>
                <a:ea typeface="微软雅黑" panose="020B0503020204020204" pitchFamily="34" charset="-122"/>
                <a:cs typeface="+mn-ea"/>
              </a:rPr>
              <a:t>》“</a:t>
            </a:r>
            <a:r>
              <a:rPr lang="zh-CN" altLang="en-US" sz="2800" b="1" dirty="0">
                <a:solidFill>
                  <a:srgbClr val="031F37"/>
                </a:solidFill>
                <a:ea typeface="微软雅黑" panose="020B0503020204020204" pitchFamily="34" charset="-122"/>
                <a:cs typeface="+mn-ea"/>
              </a:rPr>
              <a:t>八个一”专题宣贯活动</a:t>
            </a:r>
            <a:endParaRPr lang="en-GB" altLang="zh-CN" sz="2800" b="1" dirty="0">
              <a:solidFill>
                <a:srgbClr val="031F37"/>
              </a:solidFill>
              <a:ea typeface="微软雅黑" panose="020B0503020204020204" pitchFamily="34" charset="-122"/>
              <a:cs typeface="+mn-ea"/>
            </a:endParaRPr>
          </a:p>
        </p:txBody>
      </p:sp>
      <p:sp>
        <p:nvSpPr>
          <p:cNvPr id="51203" name="稻壳儿 夏至夏末"/>
          <p:cNvSpPr txBox="1">
            <a:spLocks noChangeArrowheads="1"/>
          </p:cNvSpPr>
          <p:nvPr/>
        </p:nvSpPr>
        <p:spPr bwMode="auto">
          <a:xfrm>
            <a:off x="527050" y="1176338"/>
            <a:ext cx="11137900" cy="5410200"/>
          </a:xfrm>
          <a:prstGeom prst="rect">
            <a:avLst/>
          </a:prstGeom>
          <a:noFill/>
          <a:ln w="9525">
            <a:noFill/>
            <a:miter lim="800000"/>
          </a:ln>
        </p:spPr>
        <p:txBody>
          <a:bodyPr>
            <a:spAutoFit/>
          </a:bodyPr>
          <a:lstStyle/>
          <a:p>
            <a:pPr indent="457200" defTabSz="913130">
              <a:lnSpc>
                <a:spcPct val="90000"/>
              </a:lnSpc>
            </a:pPr>
            <a:r>
              <a:rPr lang="zh-CN" altLang="en-US" sz="2400" b="1">
                <a:solidFill>
                  <a:srgbClr val="031F37"/>
                </a:solidFill>
                <a:latin typeface="楷体" panose="02010609060101010101" pitchFamily="49" charset="-122"/>
                <a:ea typeface="楷体" panose="02010609060101010101" pitchFamily="49" charset="-122"/>
              </a:rPr>
              <a:t>为了深入学习宣传和贯彻落实好新</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安全生产法</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，江苏省安委办、应急厅将重点组织开展新</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安全生产法</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八个一”专题宣贯活动，为法律施行营造良好氛围。</a:t>
            </a:r>
            <a:endParaRPr lang="zh-CN" altLang="en-US" sz="2400" b="1">
              <a:solidFill>
                <a:srgbClr val="031F37"/>
              </a:solidFill>
              <a:latin typeface="楷体" panose="02010609060101010101" pitchFamily="49" charset="-122"/>
              <a:ea typeface="楷体" panose="02010609060101010101" pitchFamily="49" charset="-122"/>
            </a:endParaRPr>
          </a:p>
          <a:p>
            <a:pPr indent="457200" defTabSz="913130">
              <a:lnSpc>
                <a:spcPct val="90000"/>
              </a:lnSpc>
            </a:pPr>
            <a:r>
              <a:rPr lang="zh-CN" altLang="en-US" sz="2400" b="1">
                <a:solidFill>
                  <a:srgbClr val="031F37"/>
                </a:solidFill>
                <a:latin typeface="楷体" panose="02010609060101010101" pitchFamily="49" charset="-122"/>
                <a:ea typeface="楷体" panose="02010609060101010101" pitchFamily="49" charset="-122"/>
              </a:rPr>
              <a:t>第一个“</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是开展一场专题宣讲。把新</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安全生产法</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的学习宣传贯彻纳入专题宣讲内容，组织各级领导干部深入基层一线和企业进行宣讲，讲清楚安法修改的重要意义，讲清楚重点条款修改的内涵要义。</a:t>
            </a:r>
            <a:endParaRPr lang="zh-CN" altLang="en-US" sz="2400" b="1">
              <a:solidFill>
                <a:srgbClr val="031F37"/>
              </a:solidFill>
              <a:latin typeface="楷体" panose="02010609060101010101" pitchFamily="49" charset="-122"/>
              <a:ea typeface="楷体" panose="02010609060101010101" pitchFamily="49" charset="-122"/>
            </a:endParaRPr>
          </a:p>
          <a:p>
            <a:pPr indent="457200" defTabSz="913130">
              <a:lnSpc>
                <a:spcPct val="90000"/>
              </a:lnSpc>
            </a:pPr>
            <a:r>
              <a:rPr lang="zh-CN" altLang="en-US" sz="2400" b="1">
                <a:solidFill>
                  <a:srgbClr val="031F37"/>
                </a:solidFill>
                <a:latin typeface="楷体" panose="02010609060101010101" pitchFamily="49" charset="-122"/>
                <a:ea typeface="楷体" panose="02010609060101010101" pitchFamily="49" charset="-122"/>
              </a:rPr>
              <a:t>第二个“</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是组织一次集中培训。首先，领导干部带头学，以上率下、带头学习，深刻领会法律的精神实质，准确理解法律条款内容，增强责任意识。其次，安全生产执法人员深入学，让每一位监管执法人员都能深刻领会新安法的立法宗旨，熟悉新安法提出的新要求新任务和法律适用规定，严格依照新安法实施处罚，保证新安法有效实施。第三，生产经营单位重点学。各地、各有关部门有计划、分层次地推动行业、领域生产经营单位负责人、安全生产管理人员以及全体从业人员的教育培训，让生产经营单位及其相关人员了解、明确生产经营活动中的法定权利和义务，自觉做到学法、懂法、用法、守法。</a:t>
            </a:r>
            <a:endParaRPr lang="zh-CN" altLang="en-US" sz="2400" b="1">
              <a:solidFill>
                <a:srgbClr val="031F37"/>
              </a:solidFill>
              <a:latin typeface="楷体" panose="02010609060101010101" pitchFamily="49" charset="-122"/>
              <a:ea typeface="楷体" panose="02010609060101010101" pitchFamily="49" charset="-122"/>
            </a:endParaRPr>
          </a:p>
          <a:p>
            <a:pPr indent="457200" defTabSz="913130">
              <a:lnSpc>
                <a:spcPct val="90000"/>
              </a:lnSpc>
            </a:pPr>
            <a:r>
              <a:rPr lang="zh-CN" altLang="en-US" sz="2400" b="1">
                <a:solidFill>
                  <a:srgbClr val="031F37"/>
                </a:solidFill>
                <a:latin typeface="楷体" panose="02010609060101010101" pitchFamily="49" charset="-122"/>
                <a:ea typeface="楷体" panose="02010609060101010101" pitchFamily="49" charset="-122"/>
              </a:rPr>
              <a:t>第三个“</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是开发一套宣传资料。由省安委办会同有关部门组织开发设计制作宣传挂图、辅导资料、视频课件，供学习宣传使用。</a:t>
            </a:r>
            <a:endParaRPr lang="zh-CN" altLang="en-US" sz="2400" b="1">
              <a:solidFill>
                <a:srgbClr val="031F37"/>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18494" y="638269"/>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339850" y="479425"/>
            <a:ext cx="7500938"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开展新</a:t>
            </a:r>
            <a:r>
              <a:rPr lang="en-US" altLang="zh-CN" sz="2800" b="1" dirty="0">
                <a:solidFill>
                  <a:srgbClr val="031F37"/>
                </a:solidFill>
                <a:ea typeface="微软雅黑" panose="020B0503020204020204" pitchFamily="34" charset="-122"/>
                <a:cs typeface="+mn-ea"/>
              </a:rPr>
              <a:t>《</a:t>
            </a:r>
            <a:r>
              <a:rPr lang="zh-CN" altLang="en-US" sz="2800" b="1" dirty="0">
                <a:solidFill>
                  <a:srgbClr val="031F37"/>
                </a:solidFill>
                <a:ea typeface="微软雅黑" panose="020B0503020204020204" pitchFamily="34" charset="-122"/>
                <a:cs typeface="+mn-ea"/>
              </a:rPr>
              <a:t>安全生产法</a:t>
            </a:r>
            <a:r>
              <a:rPr lang="en-US" altLang="zh-CN" sz="2800" b="1" dirty="0">
                <a:solidFill>
                  <a:srgbClr val="031F37"/>
                </a:solidFill>
                <a:ea typeface="微软雅黑" panose="020B0503020204020204" pitchFamily="34" charset="-122"/>
                <a:cs typeface="+mn-ea"/>
              </a:rPr>
              <a:t>》“</a:t>
            </a:r>
            <a:r>
              <a:rPr lang="zh-CN" altLang="en-US" sz="2800" b="1" dirty="0">
                <a:solidFill>
                  <a:srgbClr val="031F37"/>
                </a:solidFill>
                <a:ea typeface="微软雅黑" panose="020B0503020204020204" pitchFamily="34" charset="-122"/>
                <a:cs typeface="+mn-ea"/>
              </a:rPr>
              <a:t>八个一”专题宣贯活动</a:t>
            </a:r>
            <a:endParaRPr lang="en-GB" altLang="zh-CN" sz="2800" b="1" dirty="0">
              <a:solidFill>
                <a:srgbClr val="031F37"/>
              </a:solidFill>
              <a:ea typeface="微软雅黑" panose="020B0503020204020204" pitchFamily="34" charset="-122"/>
              <a:cs typeface="+mn-ea"/>
            </a:endParaRPr>
          </a:p>
        </p:txBody>
      </p:sp>
      <p:sp>
        <p:nvSpPr>
          <p:cNvPr id="52227" name="稻壳儿 夏至夏末"/>
          <p:cNvSpPr txBox="1">
            <a:spLocks noChangeArrowheads="1"/>
          </p:cNvSpPr>
          <p:nvPr/>
        </p:nvSpPr>
        <p:spPr bwMode="auto">
          <a:xfrm>
            <a:off x="527050" y="1103313"/>
            <a:ext cx="11137900" cy="5632450"/>
          </a:xfrm>
          <a:prstGeom prst="rect">
            <a:avLst/>
          </a:prstGeom>
          <a:noFill/>
          <a:ln w="9525">
            <a:noFill/>
            <a:miter lim="800000"/>
          </a:ln>
        </p:spPr>
        <p:txBody>
          <a:bodyPr>
            <a:spAutoFit/>
          </a:bodyPr>
          <a:lstStyle/>
          <a:p>
            <a:pPr indent="457200" defTabSz="913130"/>
            <a:r>
              <a:rPr lang="zh-CN" altLang="en-US" sz="2400" b="1">
                <a:solidFill>
                  <a:srgbClr val="031F37"/>
                </a:solidFill>
                <a:latin typeface="楷体" panose="02010609060101010101" pitchFamily="49" charset="-122"/>
                <a:ea typeface="楷体" panose="02010609060101010101" pitchFamily="49" charset="-122"/>
              </a:rPr>
              <a:t>第四个“</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是开辟一个宣传专栏。立足实际、创新形式，在主流媒体、行业媒体以及政府官网、微信微博等平台开辟专栏，组织专家权威解读，动态展现宣传贯彻的创新举措。</a:t>
            </a:r>
            <a:endParaRPr lang="zh-CN" altLang="en-US" sz="2400" b="1">
              <a:solidFill>
                <a:srgbClr val="031F37"/>
              </a:solidFill>
              <a:latin typeface="楷体" panose="02010609060101010101" pitchFamily="49" charset="-122"/>
              <a:ea typeface="楷体" panose="02010609060101010101" pitchFamily="49" charset="-122"/>
            </a:endParaRPr>
          </a:p>
          <a:p>
            <a:pPr indent="457200" defTabSz="913130"/>
            <a:r>
              <a:rPr lang="zh-CN" altLang="en-US" sz="2400" b="1">
                <a:solidFill>
                  <a:srgbClr val="031F37"/>
                </a:solidFill>
                <a:latin typeface="楷体" panose="02010609060101010101" pitchFamily="49" charset="-122"/>
                <a:ea typeface="楷体" panose="02010609060101010101" pitchFamily="49" charset="-122"/>
              </a:rPr>
              <a:t>第五个“</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是组织一次签名承诺。组织生产经营单位主要负责人签定新安法学习宣贯承诺书，引导各类生产经营单位通过组织学习会、悬挂宣传标语、张贴宣传画、陈列宣传展板、播放安全生产公益宣传片等多种形式学习贯彻新安法。</a:t>
            </a:r>
            <a:endParaRPr lang="zh-CN" altLang="en-US" sz="2400" b="1">
              <a:solidFill>
                <a:srgbClr val="031F37"/>
              </a:solidFill>
              <a:latin typeface="楷体" panose="02010609060101010101" pitchFamily="49" charset="-122"/>
              <a:ea typeface="楷体" panose="02010609060101010101" pitchFamily="49" charset="-122"/>
            </a:endParaRPr>
          </a:p>
          <a:p>
            <a:pPr indent="457200" defTabSz="913130"/>
            <a:r>
              <a:rPr lang="zh-CN" altLang="en-US" sz="2400" b="1">
                <a:solidFill>
                  <a:srgbClr val="031F37"/>
                </a:solidFill>
                <a:latin typeface="楷体" panose="02010609060101010101" pitchFamily="49" charset="-122"/>
                <a:ea typeface="楷体" panose="02010609060101010101" pitchFamily="49" charset="-122"/>
              </a:rPr>
              <a:t>第六个“</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是举办一次集中测试。省安委办和有关部门共同出题、编制题库，组织重点监管企业主要负责人参加新安法测试；灵活运用知识竞赛、线上答题等多种形式，推动生产经营单位负责人、安全生产管理人员和从业人员学深学透。</a:t>
            </a:r>
            <a:endParaRPr lang="zh-CN" altLang="en-US" sz="2400" b="1">
              <a:solidFill>
                <a:srgbClr val="031F37"/>
              </a:solidFill>
              <a:latin typeface="楷体" panose="02010609060101010101" pitchFamily="49" charset="-122"/>
              <a:ea typeface="楷体" panose="02010609060101010101" pitchFamily="49" charset="-122"/>
            </a:endParaRPr>
          </a:p>
          <a:p>
            <a:pPr indent="457200" defTabSz="913130"/>
            <a:r>
              <a:rPr lang="zh-CN" altLang="en-US" sz="2400" b="1">
                <a:solidFill>
                  <a:srgbClr val="031F37"/>
                </a:solidFill>
                <a:latin typeface="楷体" panose="02010609060101010101" pitchFamily="49" charset="-122"/>
                <a:ea typeface="楷体" panose="02010609060101010101" pitchFamily="49" charset="-122"/>
              </a:rPr>
              <a:t>第七个“</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是组织一次警示曝光。强化安全生产监督执法，集中曝光一批典型案例和企业，让缺乏安全意识、存在重大安全隐患的生产经营单位置身公众视野。通过典型案件解析，加大以案释法力度，形成对新安法的统一理解与适用。</a:t>
            </a:r>
            <a:endParaRPr lang="zh-CN" altLang="en-US" sz="2400" b="1">
              <a:solidFill>
                <a:srgbClr val="031F37"/>
              </a:solidFill>
              <a:latin typeface="楷体" panose="02010609060101010101" pitchFamily="49" charset="-122"/>
              <a:ea typeface="楷体" panose="02010609060101010101" pitchFamily="49" charset="-122"/>
            </a:endParaRPr>
          </a:p>
          <a:p>
            <a:pPr indent="457200" defTabSz="913130"/>
            <a:r>
              <a:rPr lang="zh-CN" altLang="en-US" sz="2400" b="1">
                <a:solidFill>
                  <a:srgbClr val="031F37"/>
                </a:solidFill>
                <a:latin typeface="楷体" panose="02010609060101010101" pitchFamily="49" charset="-122"/>
                <a:ea typeface="楷体" panose="02010609060101010101" pitchFamily="49" charset="-122"/>
              </a:rPr>
              <a:t>第八个“</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是组织一系列群众性宣贯活动。组织开展演讲比赛、文艺演出、公益广告征集等群众性宣贯活动，广泛宣传新安法的立法精神和实质内涵，普及新安法的相关规定，为知法、守法、用法营造浓厚氛围。</a:t>
            </a:r>
            <a:endParaRPr lang="zh-CN" altLang="en-US" sz="2400" b="1">
              <a:solidFill>
                <a:srgbClr val="031F37"/>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18494" y="638269"/>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462088" y="479425"/>
            <a:ext cx="3425825"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做好</a:t>
            </a:r>
            <a:r>
              <a:rPr lang="en-US" altLang="zh-CN" sz="2800" b="1" dirty="0">
                <a:solidFill>
                  <a:srgbClr val="031F37"/>
                </a:solidFill>
                <a:ea typeface="微软雅黑" panose="020B0503020204020204" pitchFamily="34" charset="-122"/>
                <a:cs typeface="+mn-ea"/>
              </a:rPr>
              <a:t>5</a:t>
            </a:r>
            <a:r>
              <a:rPr lang="zh-CN" altLang="en-US" sz="2800" b="1" dirty="0">
                <a:solidFill>
                  <a:srgbClr val="031F37"/>
                </a:solidFill>
                <a:ea typeface="微软雅黑" panose="020B0503020204020204" pitchFamily="34" charset="-122"/>
                <a:cs typeface="+mn-ea"/>
              </a:rPr>
              <a:t>项基础性工作</a:t>
            </a:r>
            <a:endParaRPr lang="en-GB" altLang="zh-CN" sz="2800" b="1" dirty="0">
              <a:solidFill>
                <a:srgbClr val="031F37"/>
              </a:solidFill>
              <a:ea typeface="微软雅黑" panose="020B0503020204020204" pitchFamily="34" charset="-122"/>
              <a:cs typeface="+mn-ea"/>
            </a:endParaRPr>
          </a:p>
        </p:txBody>
      </p:sp>
      <p:sp>
        <p:nvSpPr>
          <p:cNvPr id="53251" name="稻壳儿 夏至夏末"/>
          <p:cNvSpPr txBox="1">
            <a:spLocks noChangeArrowheads="1"/>
          </p:cNvSpPr>
          <p:nvPr/>
        </p:nvSpPr>
        <p:spPr bwMode="auto">
          <a:xfrm>
            <a:off x="527050" y="1196975"/>
            <a:ext cx="11137900" cy="4464050"/>
          </a:xfrm>
          <a:prstGeom prst="rect">
            <a:avLst/>
          </a:prstGeom>
          <a:noFill/>
          <a:ln w="9525">
            <a:noFill/>
            <a:miter lim="800000"/>
          </a:ln>
        </p:spPr>
        <p:txBody>
          <a:bodyPr>
            <a:spAutoFit/>
          </a:bodyPr>
          <a:lstStyle/>
          <a:p>
            <a:pPr indent="457200" defTabSz="913130">
              <a:lnSpc>
                <a:spcPct val="120000"/>
              </a:lnSpc>
            </a:pPr>
            <a:r>
              <a:rPr lang="zh-CN" altLang="en-US" sz="2400" b="1">
                <a:solidFill>
                  <a:srgbClr val="031F37"/>
                </a:solidFill>
                <a:latin typeface="楷体" panose="02010609060101010101" pitchFamily="49" charset="-122"/>
                <a:ea typeface="楷体" panose="02010609060101010101" pitchFamily="49" charset="-122"/>
              </a:rPr>
              <a:t>此外，为了保证新安法有效实施，江苏省安委办、应急厅还将做好</a:t>
            </a:r>
            <a:r>
              <a:rPr lang="en-US" altLang="zh-CN" sz="2400" b="1">
                <a:solidFill>
                  <a:srgbClr val="031F37"/>
                </a:solidFill>
                <a:latin typeface="楷体" panose="02010609060101010101" pitchFamily="49" charset="-122"/>
                <a:ea typeface="楷体" panose="02010609060101010101" pitchFamily="49" charset="-122"/>
              </a:rPr>
              <a:t>5</a:t>
            </a:r>
            <a:r>
              <a:rPr lang="zh-CN" altLang="en-US" sz="2400" b="1">
                <a:solidFill>
                  <a:srgbClr val="031F37"/>
                </a:solidFill>
                <a:latin typeface="楷体" panose="02010609060101010101" pitchFamily="49" charset="-122"/>
                <a:ea typeface="楷体" panose="02010609060101010101" pitchFamily="49" charset="-122"/>
              </a:rPr>
              <a:t>项基础性工作：一是组织各地主动开展安全生产地方立法工作，</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江苏省安全生产条例</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的修改也即将启动立法程序。二是梳理省内有关法规、规章以及规范性文件，凡是与新安法规定有抵触的及时组织修正或者废止，确保各类法律规范协调衔接。三是组织各负有安全生产监管职责的部门编制、调整安全生产权力和责任清单，对生产经营单位安全生产主体责任清单进行修改完善并督促落实。四是根据</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安全生产法</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修改内容，调整完善监督检查事项清单和权力事项清单，规范自由裁量基准，完善行政执法相关制度规范建设，做到规范执法、精准执法，确保法律的有效实施。五是会同检察机关，建立安全生产领域检察监督与行政执法协作机制，共同推进安全生产行刑衔接和公益诉讼。</a:t>
            </a:r>
            <a:endParaRPr lang="zh-CN" altLang="en-US" sz="2400" b="1">
              <a:solidFill>
                <a:srgbClr val="031F37"/>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形状 11"/>
          <p:cNvSpPr/>
          <p:nvPr/>
        </p:nvSpPr>
        <p:spPr>
          <a:xfrm flipH="1" flipV="1">
            <a:off x="0" y="0"/>
            <a:ext cx="5835650" cy="6858000"/>
          </a:xfrm>
          <a:custGeom>
            <a:avLst/>
            <a:gdLst>
              <a:gd name="connsiteX0" fmla="*/ 1390188 w 5309163"/>
              <a:gd name="connsiteY0" fmla="*/ 0 h 6858000"/>
              <a:gd name="connsiteX1" fmla="*/ 5309163 w 5309163"/>
              <a:gd name="connsiteY1" fmla="*/ 0 h 6858000"/>
              <a:gd name="connsiteX2" fmla="*/ 5309163 w 5309163"/>
              <a:gd name="connsiteY2" fmla="*/ 6858000 h 6858000"/>
              <a:gd name="connsiteX3" fmla="*/ 0 w 5309163"/>
              <a:gd name="connsiteY3" fmla="*/ 6858000 h 6858000"/>
              <a:gd name="connsiteX4" fmla="*/ 1390188 w 530916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9163" h="6858000">
                <a:moveTo>
                  <a:pt x="1390188" y="0"/>
                </a:moveTo>
                <a:lnTo>
                  <a:pt x="5309163" y="0"/>
                </a:lnTo>
                <a:lnTo>
                  <a:pt x="5309163" y="6858000"/>
                </a:lnTo>
                <a:lnTo>
                  <a:pt x="0" y="6858000"/>
                </a:lnTo>
                <a:lnTo>
                  <a:pt x="1390188" y="0"/>
                </a:lnTo>
                <a:close/>
              </a:path>
            </a:pathLst>
          </a:cu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54274" name="文本框 9"/>
          <p:cNvSpPr txBox="1">
            <a:spLocks noChangeArrowheads="1"/>
          </p:cNvSpPr>
          <p:nvPr/>
        </p:nvSpPr>
        <p:spPr bwMode="auto">
          <a:xfrm>
            <a:off x="6702425" y="2311400"/>
            <a:ext cx="5265738" cy="1754188"/>
          </a:xfrm>
          <a:prstGeom prst="rect">
            <a:avLst/>
          </a:prstGeom>
          <a:noFill/>
          <a:ln w="9525">
            <a:noFill/>
            <a:miter lim="800000"/>
          </a:ln>
        </p:spPr>
        <p:txBody>
          <a:bodyPr>
            <a:spAutoFit/>
          </a:bodyPr>
          <a:lstStyle/>
          <a:p>
            <a:pPr algn="ctr"/>
            <a:r>
              <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rPr>
              <a:t>新</a:t>
            </a:r>
            <a:r>
              <a:rPr lang="en-US" altLang="zh-CN" sz="5400" b="1">
                <a:solidFill>
                  <a:srgbClr val="031F37"/>
                </a:solidFill>
                <a:latin typeface="等线" panose="02010600030101010101" pitchFamily="2" charset="-122"/>
                <a:ea typeface="微软雅黑" panose="020B0503020204020204" pitchFamily="34" charset="-122"/>
                <a:cs typeface="Arial" panose="020B0604020202020204" pitchFamily="34" charset="0"/>
              </a:rPr>
              <a:t>《</a:t>
            </a:r>
            <a:r>
              <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rPr>
              <a:t>安全生产法</a:t>
            </a:r>
            <a:r>
              <a:rPr lang="en-US" altLang="zh-CN" sz="5400" b="1">
                <a:solidFill>
                  <a:srgbClr val="031F37"/>
                </a:solidFill>
                <a:latin typeface="等线" panose="02010600030101010101" pitchFamily="2" charset="-122"/>
                <a:ea typeface="微软雅黑" panose="020B0503020204020204" pitchFamily="34" charset="-122"/>
                <a:cs typeface="Arial" panose="020B0604020202020204" pitchFamily="34" charset="0"/>
              </a:rPr>
              <a:t>》</a:t>
            </a:r>
            <a:endParaRPr lang="en-US" altLang="zh-CN" sz="5400" b="1">
              <a:solidFill>
                <a:srgbClr val="031F37"/>
              </a:solidFill>
              <a:latin typeface="等线" panose="02010600030101010101" pitchFamily="2" charset="-122"/>
              <a:ea typeface="微软雅黑" panose="020B0503020204020204" pitchFamily="34" charset="-122"/>
              <a:cs typeface="Arial" panose="020B0604020202020204" pitchFamily="34" charset="0"/>
            </a:endParaRPr>
          </a:p>
          <a:p>
            <a:pPr algn="ctr"/>
            <a:r>
              <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rPr>
              <a:t>与行政处罚</a:t>
            </a:r>
            <a:endPar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endParaRPr>
          </a:p>
        </p:txBody>
      </p:sp>
      <p:cxnSp>
        <p:nvCxnSpPr>
          <p:cNvPr id="34" name="直接连接符 33"/>
          <p:cNvCxnSpPr/>
          <p:nvPr/>
        </p:nvCxnSpPr>
        <p:spPr>
          <a:xfrm>
            <a:off x="6777038" y="4141788"/>
            <a:ext cx="4106862" cy="0"/>
          </a:xfrm>
          <a:prstGeom prst="line">
            <a:avLst/>
          </a:prstGeom>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54276" name="组合 9"/>
          <p:cNvGrpSpPr/>
          <p:nvPr/>
        </p:nvGrpSpPr>
        <p:grpSpPr bwMode="auto">
          <a:xfrm>
            <a:off x="4017963" y="2601913"/>
            <a:ext cx="2336800" cy="1539875"/>
            <a:chOff x="5933618" y="1627849"/>
            <a:chExt cx="3951926" cy="2606191"/>
          </a:xfrm>
        </p:grpSpPr>
        <p:sp>
          <p:nvSpPr>
            <p:cNvPr id="11" name="等腰三角形 10"/>
            <p:cNvSpPr/>
            <p:nvPr/>
          </p:nvSpPr>
          <p:spPr>
            <a:xfrm rot="19622149">
              <a:off x="6577954" y="2605842"/>
              <a:ext cx="3116973" cy="1628198"/>
            </a:xfrm>
            <a:prstGeom prst="triangle">
              <a:avLst>
                <a:gd name="adj" fmla="val 50438"/>
              </a:avLst>
            </a:prstGeom>
            <a:solidFill>
              <a:srgbClr val="D6AD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5400" b="1">
                <a:solidFill>
                  <a:srgbClr val="031F37"/>
                </a:solidFill>
                <a:latin typeface="微软雅黑" panose="020B0503020204020204" pitchFamily="34" charset="-122"/>
                <a:ea typeface="微软雅黑" panose="020B0503020204020204" pitchFamily="34" charset="-122"/>
              </a:endParaRPr>
            </a:p>
          </p:txBody>
        </p:sp>
        <p:sp>
          <p:nvSpPr>
            <p:cNvPr id="13" name="任意多边形: 形状 12"/>
            <p:cNvSpPr/>
            <p:nvPr/>
          </p:nvSpPr>
          <p:spPr>
            <a:xfrm>
              <a:off x="5933618" y="1627849"/>
              <a:ext cx="3951926" cy="1628198"/>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5400" b="1" dirty="0">
                  <a:solidFill>
                    <a:srgbClr val="031F37"/>
                  </a:solidFill>
                  <a:latin typeface="微软雅黑" panose="020B0503020204020204" pitchFamily="34" charset="-122"/>
                  <a:ea typeface="微软雅黑" panose="020B0503020204020204" pitchFamily="34" charset="-122"/>
                </a:rPr>
                <a:t>04</a:t>
              </a:r>
              <a:endParaRPr lang="zh-CN" altLang="en-US" sz="5400" b="1" dirty="0">
                <a:solidFill>
                  <a:srgbClr val="031F37"/>
                </a:solidFill>
                <a:latin typeface="微软雅黑" panose="020B0503020204020204" pitchFamily="34" charset="-122"/>
                <a:ea typeface="微软雅黑" panose="020B0503020204020204" pitchFamily="34" charset="-122"/>
              </a:endParaRPr>
            </a:p>
          </p:txBody>
        </p:sp>
      </p:gr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形状 11"/>
          <p:cNvSpPr/>
          <p:nvPr/>
        </p:nvSpPr>
        <p:spPr>
          <a:xfrm flipH="1" flipV="1">
            <a:off x="0" y="0"/>
            <a:ext cx="5835650" cy="6858000"/>
          </a:xfrm>
          <a:custGeom>
            <a:avLst/>
            <a:gdLst>
              <a:gd name="connsiteX0" fmla="*/ 1390188 w 5309163"/>
              <a:gd name="connsiteY0" fmla="*/ 0 h 6858000"/>
              <a:gd name="connsiteX1" fmla="*/ 5309163 w 5309163"/>
              <a:gd name="connsiteY1" fmla="*/ 0 h 6858000"/>
              <a:gd name="connsiteX2" fmla="*/ 5309163 w 5309163"/>
              <a:gd name="connsiteY2" fmla="*/ 6858000 h 6858000"/>
              <a:gd name="connsiteX3" fmla="*/ 0 w 5309163"/>
              <a:gd name="connsiteY3" fmla="*/ 6858000 h 6858000"/>
              <a:gd name="connsiteX4" fmla="*/ 1390188 w 530916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9163" h="6858000">
                <a:moveTo>
                  <a:pt x="1390188" y="0"/>
                </a:moveTo>
                <a:lnTo>
                  <a:pt x="5309163" y="0"/>
                </a:lnTo>
                <a:lnTo>
                  <a:pt x="5309163" y="6858000"/>
                </a:lnTo>
                <a:lnTo>
                  <a:pt x="0" y="6858000"/>
                </a:lnTo>
                <a:lnTo>
                  <a:pt x="1390188" y="0"/>
                </a:lnTo>
                <a:close/>
              </a:path>
            </a:pathLst>
          </a:cu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8434" name="文本框 9"/>
          <p:cNvSpPr txBox="1">
            <a:spLocks noChangeArrowheads="1"/>
          </p:cNvSpPr>
          <p:nvPr/>
        </p:nvSpPr>
        <p:spPr bwMode="auto">
          <a:xfrm>
            <a:off x="6691313" y="2205038"/>
            <a:ext cx="5105400" cy="1755775"/>
          </a:xfrm>
          <a:prstGeom prst="rect">
            <a:avLst/>
          </a:prstGeom>
          <a:noFill/>
          <a:ln w="9525">
            <a:noFill/>
            <a:miter lim="800000"/>
          </a:ln>
        </p:spPr>
        <p:txBody>
          <a:bodyPr>
            <a:spAutoFit/>
          </a:bodyPr>
          <a:lstStyle/>
          <a:p>
            <a:pPr algn="ctr"/>
            <a:r>
              <a:rPr lang="en-US" altLang="zh-CN" sz="5400" b="1">
                <a:solidFill>
                  <a:srgbClr val="031F37"/>
                </a:solidFill>
                <a:latin typeface="等线" panose="02010600030101010101" pitchFamily="2" charset="-122"/>
                <a:ea typeface="微软雅黑" panose="020B0503020204020204" pitchFamily="34" charset="-122"/>
                <a:cs typeface="Arial" panose="020B0604020202020204" pitchFamily="34" charset="0"/>
              </a:rPr>
              <a:t>《</a:t>
            </a:r>
            <a:r>
              <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rPr>
              <a:t>安全生产法</a:t>
            </a:r>
            <a:r>
              <a:rPr lang="en-US" altLang="zh-CN" sz="5400" b="1">
                <a:solidFill>
                  <a:srgbClr val="031F37"/>
                </a:solidFill>
                <a:latin typeface="等线" panose="02010600030101010101" pitchFamily="2" charset="-122"/>
                <a:ea typeface="微软雅黑" panose="020B0503020204020204" pitchFamily="34" charset="-122"/>
                <a:cs typeface="Arial" panose="020B0604020202020204" pitchFamily="34" charset="0"/>
              </a:rPr>
              <a:t>》</a:t>
            </a:r>
            <a:r>
              <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rPr>
              <a:t>修正背景与历程</a:t>
            </a:r>
            <a:endPar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endParaRPr>
          </a:p>
        </p:txBody>
      </p:sp>
      <p:cxnSp>
        <p:nvCxnSpPr>
          <p:cNvPr id="34" name="直接连接符 33"/>
          <p:cNvCxnSpPr/>
          <p:nvPr/>
        </p:nvCxnSpPr>
        <p:spPr>
          <a:xfrm>
            <a:off x="6777038" y="4141788"/>
            <a:ext cx="4106862" cy="0"/>
          </a:xfrm>
          <a:prstGeom prst="line">
            <a:avLst/>
          </a:prstGeom>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18436" name="组合 9"/>
          <p:cNvGrpSpPr/>
          <p:nvPr/>
        </p:nvGrpSpPr>
        <p:grpSpPr bwMode="auto">
          <a:xfrm>
            <a:off x="4017963" y="2601913"/>
            <a:ext cx="2336800" cy="1539875"/>
            <a:chOff x="5933618" y="1627849"/>
            <a:chExt cx="3951926" cy="2606191"/>
          </a:xfrm>
        </p:grpSpPr>
        <p:sp>
          <p:nvSpPr>
            <p:cNvPr id="40" name="等腰三角形 39"/>
            <p:cNvSpPr/>
            <p:nvPr/>
          </p:nvSpPr>
          <p:spPr>
            <a:xfrm rot="19622149">
              <a:off x="6577954" y="2605842"/>
              <a:ext cx="3116973" cy="1628198"/>
            </a:xfrm>
            <a:prstGeom prst="triangle">
              <a:avLst>
                <a:gd name="adj" fmla="val 50438"/>
              </a:avLst>
            </a:prstGeom>
            <a:solidFill>
              <a:srgbClr val="D6AD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5400" b="1">
                <a:solidFill>
                  <a:srgbClr val="031F37"/>
                </a:solidFill>
                <a:latin typeface="微软雅黑" panose="020B0503020204020204" pitchFamily="34" charset="-122"/>
                <a:ea typeface="微软雅黑" panose="020B0503020204020204" pitchFamily="34" charset="-122"/>
              </a:endParaRPr>
            </a:p>
          </p:txBody>
        </p:sp>
        <p:sp>
          <p:nvSpPr>
            <p:cNvPr id="41" name="任意多边形: 形状 40"/>
            <p:cNvSpPr/>
            <p:nvPr/>
          </p:nvSpPr>
          <p:spPr>
            <a:xfrm>
              <a:off x="5933618" y="1627849"/>
              <a:ext cx="3951926" cy="1628198"/>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5400" b="1" dirty="0">
                  <a:solidFill>
                    <a:srgbClr val="031F37"/>
                  </a:solidFill>
                  <a:latin typeface="微软雅黑" panose="020B0503020204020204" pitchFamily="34" charset="-122"/>
                  <a:ea typeface="微软雅黑" panose="020B0503020204020204" pitchFamily="34" charset="-122"/>
                </a:rPr>
                <a:t>01</a:t>
              </a:r>
              <a:endParaRPr lang="zh-CN" altLang="en-US" sz="5400" b="1" dirty="0">
                <a:solidFill>
                  <a:srgbClr val="031F37"/>
                </a:solidFill>
                <a:latin typeface="微软雅黑" panose="020B0503020204020204" pitchFamily="34" charset="-122"/>
                <a:ea typeface="微软雅黑" panose="020B0503020204020204" pitchFamily="34" charset="-122"/>
              </a:endParaRPr>
            </a:p>
          </p:txBody>
        </p:sp>
      </p:grpSp>
    </p:spTree>
  </p:cSld>
  <p:clrMapOvr>
    <a:masterClrMapping/>
  </p:clrMapOvr>
  <p:transition spd="slow">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18494" y="638269"/>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462088" y="479425"/>
            <a:ext cx="1135062"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前  言</a:t>
            </a:r>
            <a:endParaRPr lang="en-GB" altLang="zh-CN" sz="2800" b="1" dirty="0">
              <a:solidFill>
                <a:srgbClr val="031F37"/>
              </a:solidFill>
              <a:ea typeface="微软雅黑" panose="020B0503020204020204" pitchFamily="34" charset="-122"/>
              <a:cs typeface="+mn-ea"/>
            </a:endParaRPr>
          </a:p>
        </p:txBody>
      </p:sp>
      <p:sp>
        <p:nvSpPr>
          <p:cNvPr id="55299" name="稻壳儿 夏至夏末"/>
          <p:cNvSpPr txBox="1">
            <a:spLocks noChangeArrowheads="1"/>
          </p:cNvSpPr>
          <p:nvPr/>
        </p:nvSpPr>
        <p:spPr bwMode="auto">
          <a:xfrm>
            <a:off x="527050" y="1196975"/>
            <a:ext cx="11137900" cy="4021138"/>
          </a:xfrm>
          <a:prstGeom prst="rect">
            <a:avLst/>
          </a:prstGeom>
          <a:noFill/>
          <a:ln w="9525">
            <a:noFill/>
            <a:miter lim="800000"/>
          </a:ln>
        </p:spPr>
        <p:txBody>
          <a:bodyPr>
            <a:spAutoFit/>
          </a:bodyPr>
          <a:lstStyle/>
          <a:p>
            <a:pPr indent="457200" defTabSz="913130">
              <a:lnSpc>
                <a:spcPct val="120000"/>
              </a:lnSpc>
            </a:pPr>
            <a:r>
              <a:rPr lang="zh-CN" altLang="en-US" sz="2400" b="1">
                <a:solidFill>
                  <a:srgbClr val="031F37"/>
                </a:solidFill>
                <a:latin typeface="楷体" panose="02010609060101010101" pitchFamily="49" charset="-122"/>
                <a:ea typeface="楷体" panose="02010609060101010101" pitchFamily="49" charset="-122"/>
              </a:rPr>
              <a:t>违反新</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安全生产法</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的规定，实施危害安全的行为，就必须追究相应的法律责任，包括行政处罚责任和刑事责任，才能迫使有关安全生产责任人认真履行安全生产责任。因此，实施行政处罚不仅需要援引有关安全生产方面的实体法律法规的规定以及安全生产标准，又要适用行政处罚法有关行政处罚的原则和程序的规定。</a:t>
            </a:r>
            <a:endParaRPr lang="en-US" altLang="zh-CN" sz="2400" b="1">
              <a:solidFill>
                <a:srgbClr val="031F37"/>
              </a:solidFill>
              <a:latin typeface="楷体" panose="02010609060101010101" pitchFamily="49" charset="-122"/>
              <a:ea typeface="楷体" panose="02010609060101010101" pitchFamily="49" charset="-122"/>
            </a:endParaRPr>
          </a:p>
          <a:p>
            <a:pPr indent="457200" defTabSz="913130">
              <a:lnSpc>
                <a:spcPct val="120000"/>
              </a:lnSpc>
            </a:pPr>
            <a:r>
              <a:rPr lang="zh-CN" altLang="en-US" sz="2400" b="1">
                <a:solidFill>
                  <a:srgbClr val="031F37"/>
                </a:solidFill>
                <a:latin typeface="楷体" panose="02010609060101010101" pitchFamily="49" charset="-122"/>
                <a:ea typeface="楷体" panose="02010609060101010101" pitchFamily="49" charset="-122"/>
              </a:rPr>
              <a:t>因此，为达到制裁安全生产违法行为，加强安全生产行政执法、提高执法的效果，需要新</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安全生产法</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与</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行政处罚法</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密切结合，对生产经营单位及其有关人员在生产经营活动中违反有关安全生产的法律、行政法规、部门规章、国家标准、行业标准和规程的违法行为实施行政处罚。</a:t>
            </a:r>
            <a:endParaRPr lang="en-US" altLang="zh-CN" sz="2400" b="1">
              <a:solidFill>
                <a:srgbClr val="031F37"/>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18494" y="638269"/>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462088" y="479425"/>
            <a:ext cx="5622925"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安全生产违法行为行政处罚的种类</a:t>
            </a:r>
            <a:endParaRPr lang="en-GB" altLang="zh-CN" sz="2800" b="1" dirty="0">
              <a:solidFill>
                <a:srgbClr val="031F37"/>
              </a:solidFill>
              <a:ea typeface="微软雅黑" panose="020B0503020204020204" pitchFamily="34" charset="-122"/>
              <a:cs typeface="+mn-ea"/>
            </a:endParaRPr>
          </a:p>
        </p:txBody>
      </p:sp>
      <p:sp>
        <p:nvSpPr>
          <p:cNvPr id="56323" name="稻壳儿 夏至夏末"/>
          <p:cNvSpPr txBox="1">
            <a:spLocks noChangeArrowheads="1"/>
          </p:cNvSpPr>
          <p:nvPr/>
        </p:nvSpPr>
        <p:spPr bwMode="auto">
          <a:xfrm>
            <a:off x="939800" y="1384300"/>
            <a:ext cx="10342563" cy="3578225"/>
          </a:xfrm>
          <a:prstGeom prst="rect">
            <a:avLst/>
          </a:prstGeom>
          <a:noFill/>
          <a:ln w="9525">
            <a:noFill/>
            <a:miter lim="800000"/>
          </a:ln>
        </p:spPr>
        <p:txBody>
          <a:bodyPr>
            <a:spAutoFit/>
          </a:bodyPr>
          <a:lstStyle/>
          <a:p>
            <a:pPr defTabSz="913130">
              <a:lnSpc>
                <a:spcPct val="120000"/>
              </a:lnSpc>
            </a:pPr>
            <a:r>
              <a:rPr lang="zh-CN" altLang="en-US" sz="2400" b="1">
                <a:solidFill>
                  <a:srgbClr val="031F37"/>
                </a:solidFill>
                <a:latin typeface="楷体" panose="02010609060101010101" pitchFamily="49" charset="-122"/>
                <a:ea typeface="楷体" panose="02010609060101010101" pitchFamily="49" charset="-122"/>
              </a:rPr>
              <a:t>结合新</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安全生产法</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与</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行政处罚法</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的相关条文，我们可以看到安全生产违法行为行政处罚的种类主要有：</a:t>
            </a:r>
            <a:endParaRPr lang="en-US" altLang="zh-CN" sz="2400" b="1">
              <a:solidFill>
                <a:srgbClr val="031F37"/>
              </a:solidFill>
              <a:latin typeface="楷体" panose="02010609060101010101" pitchFamily="49" charset="-122"/>
              <a:ea typeface="楷体" panose="02010609060101010101" pitchFamily="49" charset="-122"/>
            </a:endParaRPr>
          </a:p>
          <a:p>
            <a:pPr defTabSz="913130">
              <a:lnSpc>
                <a:spcPct val="120000"/>
              </a:lnSpc>
            </a:pPr>
            <a:r>
              <a:rPr lang="zh-CN" altLang="en-US" sz="2400" b="1">
                <a:solidFill>
                  <a:srgbClr val="031F37"/>
                </a:solidFill>
                <a:latin typeface="楷体" panose="02010609060101010101" pitchFamily="49" charset="-122"/>
                <a:ea typeface="楷体" panose="02010609060101010101" pitchFamily="49" charset="-122"/>
              </a:rPr>
              <a:t>（一）警告、通报批评；</a:t>
            </a:r>
            <a:endParaRPr lang="zh-CN" altLang="en-US" sz="2400" b="1">
              <a:solidFill>
                <a:srgbClr val="031F37"/>
              </a:solidFill>
              <a:latin typeface="楷体" panose="02010609060101010101" pitchFamily="49" charset="-122"/>
              <a:ea typeface="楷体" panose="02010609060101010101" pitchFamily="49" charset="-122"/>
            </a:endParaRPr>
          </a:p>
          <a:p>
            <a:pPr defTabSz="913130">
              <a:lnSpc>
                <a:spcPct val="120000"/>
              </a:lnSpc>
            </a:pPr>
            <a:r>
              <a:rPr lang="zh-CN" altLang="en-US" sz="2400" b="1">
                <a:solidFill>
                  <a:srgbClr val="031F37"/>
                </a:solidFill>
                <a:latin typeface="楷体" panose="02010609060101010101" pitchFamily="49" charset="-122"/>
                <a:ea typeface="楷体" panose="02010609060101010101" pitchFamily="49" charset="-122"/>
              </a:rPr>
              <a:t>（二）罚款、没收违法所得、没收非法财物；</a:t>
            </a:r>
            <a:endParaRPr lang="zh-CN" altLang="en-US" sz="2400" b="1">
              <a:solidFill>
                <a:srgbClr val="031F37"/>
              </a:solidFill>
              <a:latin typeface="楷体" panose="02010609060101010101" pitchFamily="49" charset="-122"/>
              <a:ea typeface="楷体" panose="02010609060101010101" pitchFamily="49" charset="-122"/>
            </a:endParaRPr>
          </a:p>
          <a:p>
            <a:pPr defTabSz="913130">
              <a:lnSpc>
                <a:spcPct val="120000"/>
              </a:lnSpc>
            </a:pPr>
            <a:r>
              <a:rPr lang="zh-CN" altLang="en-US" sz="2400" b="1">
                <a:solidFill>
                  <a:srgbClr val="031F37"/>
                </a:solidFill>
                <a:latin typeface="楷体" panose="02010609060101010101" pitchFamily="49" charset="-122"/>
                <a:ea typeface="楷体" panose="02010609060101010101" pitchFamily="49" charset="-122"/>
              </a:rPr>
              <a:t>（三）暂扣许可证件、降低资质等级、吊销许可证件；</a:t>
            </a:r>
            <a:endParaRPr lang="zh-CN" altLang="en-US" sz="2400" b="1">
              <a:solidFill>
                <a:srgbClr val="031F37"/>
              </a:solidFill>
              <a:latin typeface="楷体" panose="02010609060101010101" pitchFamily="49" charset="-122"/>
              <a:ea typeface="楷体" panose="02010609060101010101" pitchFamily="49" charset="-122"/>
            </a:endParaRPr>
          </a:p>
          <a:p>
            <a:pPr defTabSz="913130">
              <a:lnSpc>
                <a:spcPct val="120000"/>
              </a:lnSpc>
            </a:pPr>
            <a:r>
              <a:rPr lang="zh-CN" altLang="en-US" sz="2400" b="1">
                <a:solidFill>
                  <a:srgbClr val="031F37"/>
                </a:solidFill>
                <a:latin typeface="楷体" panose="02010609060101010101" pitchFamily="49" charset="-122"/>
                <a:ea typeface="楷体" panose="02010609060101010101" pitchFamily="49" charset="-122"/>
              </a:rPr>
              <a:t>（四）限制开展生产经营活动、责令停产停业、责令关闭、限制从业；</a:t>
            </a:r>
            <a:endParaRPr lang="zh-CN" altLang="en-US" sz="2400" b="1">
              <a:solidFill>
                <a:srgbClr val="031F37"/>
              </a:solidFill>
              <a:latin typeface="楷体" panose="02010609060101010101" pitchFamily="49" charset="-122"/>
              <a:ea typeface="楷体" panose="02010609060101010101" pitchFamily="49" charset="-122"/>
            </a:endParaRPr>
          </a:p>
          <a:p>
            <a:pPr defTabSz="913130">
              <a:lnSpc>
                <a:spcPct val="120000"/>
              </a:lnSpc>
            </a:pPr>
            <a:r>
              <a:rPr lang="zh-CN" altLang="en-US" sz="2400" b="1">
                <a:solidFill>
                  <a:srgbClr val="031F37"/>
                </a:solidFill>
                <a:latin typeface="楷体" panose="02010609060101010101" pitchFamily="49" charset="-122"/>
                <a:ea typeface="楷体" panose="02010609060101010101" pitchFamily="49" charset="-122"/>
              </a:rPr>
              <a:t>（五）行政拘留；</a:t>
            </a:r>
            <a:endParaRPr lang="zh-CN" altLang="en-US" sz="2400" b="1">
              <a:solidFill>
                <a:srgbClr val="031F37"/>
              </a:solidFill>
              <a:latin typeface="楷体" panose="02010609060101010101" pitchFamily="49" charset="-122"/>
              <a:ea typeface="楷体" panose="02010609060101010101" pitchFamily="49" charset="-122"/>
            </a:endParaRPr>
          </a:p>
          <a:p>
            <a:pPr defTabSz="913130">
              <a:lnSpc>
                <a:spcPct val="120000"/>
              </a:lnSpc>
            </a:pPr>
            <a:r>
              <a:rPr lang="zh-CN" altLang="en-US" sz="2400" b="1">
                <a:solidFill>
                  <a:srgbClr val="031F37"/>
                </a:solidFill>
                <a:latin typeface="楷体" panose="02010609060101010101" pitchFamily="49" charset="-122"/>
                <a:ea typeface="楷体" panose="02010609060101010101" pitchFamily="49" charset="-122"/>
              </a:rPr>
              <a:t>（六）安全生产法律、行政法规规定的其他行政处罚。</a:t>
            </a:r>
            <a:endParaRPr lang="en-US" altLang="zh-CN" sz="2400" b="1">
              <a:solidFill>
                <a:srgbClr val="031F37"/>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图片 3" descr="图标&#10;&#10;描述已自动生成"/>
          <p:cNvPicPr>
            <a:picLocks noChangeAspect="1"/>
          </p:cNvPicPr>
          <p:nvPr/>
        </p:nvPicPr>
        <p:blipFill>
          <a:blip r:embed="rId1"/>
          <a:srcRect/>
          <a:stretch>
            <a:fillRect/>
          </a:stretch>
        </p:blipFill>
        <p:spPr bwMode="auto">
          <a:xfrm>
            <a:off x="14288" y="1249363"/>
            <a:ext cx="925512" cy="598487"/>
          </a:xfrm>
          <a:prstGeom prst="rect">
            <a:avLst/>
          </a:prstGeom>
          <a:noFill/>
          <a:ln w="9525">
            <a:noFill/>
            <a:miter lim="800000"/>
            <a:headEnd/>
            <a:tailEnd/>
          </a:ln>
        </p:spPr>
      </p:pic>
      <p:grpSp>
        <p:nvGrpSpPr>
          <p:cNvPr id="3" name="组合 2"/>
          <p:cNvGrpSpPr/>
          <p:nvPr/>
        </p:nvGrpSpPr>
        <p:grpSpPr>
          <a:xfrm>
            <a:off x="618494" y="638269"/>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462088" y="479425"/>
            <a:ext cx="5622925"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附：相关条文</a:t>
            </a:r>
            <a:endParaRPr lang="en-GB" altLang="zh-CN" sz="2800" b="1" dirty="0">
              <a:solidFill>
                <a:srgbClr val="031F37"/>
              </a:solidFill>
              <a:ea typeface="微软雅黑" panose="020B0503020204020204" pitchFamily="34" charset="-122"/>
              <a:cs typeface="+mn-ea"/>
            </a:endParaRPr>
          </a:p>
        </p:txBody>
      </p:sp>
      <p:sp>
        <p:nvSpPr>
          <p:cNvPr id="57348" name="稻壳儿 夏至夏末"/>
          <p:cNvSpPr txBox="1">
            <a:spLocks noChangeArrowheads="1"/>
          </p:cNvSpPr>
          <p:nvPr/>
        </p:nvSpPr>
        <p:spPr bwMode="auto">
          <a:xfrm>
            <a:off x="939800" y="1249363"/>
            <a:ext cx="10979150" cy="5410200"/>
          </a:xfrm>
          <a:prstGeom prst="rect">
            <a:avLst/>
          </a:prstGeom>
          <a:noFill/>
          <a:ln w="9525">
            <a:noFill/>
            <a:miter lim="800000"/>
          </a:ln>
        </p:spPr>
        <p:txBody>
          <a:bodyPr>
            <a:spAutoFit/>
          </a:bodyPr>
          <a:lstStyle/>
          <a:p>
            <a:pPr defTabSz="913130">
              <a:lnSpc>
                <a:spcPct val="90000"/>
              </a:lnSpc>
            </a:pPr>
            <a:r>
              <a:rPr lang="zh-CN" altLang="en-US" sz="2400" b="1">
                <a:solidFill>
                  <a:srgbClr val="031F37"/>
                </a:solidFill>
                <a:latin typeface="楷体" panose="02010609060101010101" pitchFamily="49" charset="-122"/>
                <a:ea typeface="楷体" panose="02010609060101010101" pitchFamily="49" charset="-122"/>
              </a:rPr>
              <a:t>第二十条　生产经营单位应当具备本法和有关法律、行政法规和国家标准或者行业标准规定的安全生产条件；</a:t>
            </a:r>
            <a:r>
              <a:rPr lang="zh-CN" altLang="en-US" sz="2400" b="1">
                <a:solidFill>
                  <a:srgbClr val="C00000"/>
                </a:solidFill>
                <a:latin typeface="楷体" panose="02010609060101010101" pitchFamily="49" charset="-122"/>
                <a:ea typeface="楷体" panose="02010609060101010101" pitchFamily="49" charset="-122"/>
              </a:rPr>
              <a:t>不具备安全生产条件的，不得从事生产经营活动。</a:t>
            </a:r>
            <a:endParaRPr lang="en-US" altLang="zh-CN" sz="2400" b="1">
              <a:solidFill>
                <a:srgbClr val="C00000"/>
              </a:solidFill>
              <a:latin typeface="楷体" panose="02010609060101010101" pitchFamily="49" charset="-122"/>
              <a:ea typeface="楷体" panose="02010609060101010101" pitchFamily="49" charset="-122"/>
            </a:endParaRPr>
          </a:p>
          <a:p>
            <a:pPr defTabSz="913130">
              <a:lnSpc>
                <a:spcPct val="90000"/>
              </a:lnSpc>
            </a:pPr>
            <a:endParaRPr lang="en-US" altLang="zh-CN" sz="2400" b="1">
              <a:solidFill>
                <a:srgbClr val="C00000"/>
              </a:solidFill>
              <a:latin typeface="楷体" panose="02010609060101010101" pitchFamily="49" charset="-122"/>
              <a:ea typeface="楷体" panose="02010609060101010101" pitchFamily="49" charset="-122"/>
            </a:endParaRPr>
          </a:p>
          <a:p>
            <a:pPr defTabSz="913130">
              <a:lnSpc>
                <a:spcPct val="90000"/>
              </a:lnSpc>
            </a:pPr>
            <a:r>
              <a:rPr lang="zh-CN" altLang="en-US" sz="2400" b="1">
                <a:latin typeface="楷体" panose="02010609060101010101" pitchFamily="49" charset="-122"/>
                <a:ea typeface="楷体" panose="02010609060101010101" pitchFamily="49" charset="-122"/>
              </a:rPr>
              <a:t>第二十八条　生产经营单位应当对从业人员进行安全生产教育和培训，保证从业人员具备必要的安全生产知识，熟悉有关的安全生产规章制度和安全操作规程，掌握本岗位的安全操作技能，了解事故应急处理措施，知悉自身在安全生产方面的权利和义务。</a:t>
            </a:r>
            <a:r>
              <a:rPr lang="zh-CN" altLang="en-US" sz="2400" b="1">
                <a:solidFill>
                  <a:srgbClr val="C00000"/>
                </a:solidFill>
                <a:latin typeface="楷体" panose="02010609060101010101" pitchFamily="49" charset="-122"/>
                <a:ea typeface="楷体" panose="02010609060101010101" pitchFamily="49" charset="-122"/>
              </a:rPr>
              <a:t>未经安全生产教育和培训合格的从业人员，不得上岗作业。</a:t>
            </a:r>
            <a:endParaRPr lang="en-US" altLang="zh-CN" sz="2400" b="1">
              <a:solidFill>
                <a:srgbClr val="C00000"/>
              </a:solidFill>
              <a:latin typeface="楷体" panose="02010609060101010101" pitchFamily="49" charset="-122"/>
              <a:ea typeface="楷体" panose="02010609060101010101" pitchFamily="49" charset="-122"/>
            </a:endParaRPr>
          </a:p>
          <a:p>
            <a:pPr defTabSz="913130">
              <a:lnSpc>
                <a:spcPct val="90000"/>
              </a:lnSpc>
            </a:pPr>
            <a:endParaRPr lang="en-US" altLang="zh-CN" sz="2400" b="1">
              <a:solidFill>
                <a:srgbClr val="C00000"/>
              </a:solidFill>
              <a:latin typeface="楷体" panose="02010609060101010101" pitchFamily="49" charset="-122"/>
              <a:ea typeface="楷体" panose="02010609060101010101" pitchFamily="49" charset="-122"/>
            </a:endParaRPr>
          </a:p>
          <a:p>
            <a:pPr defTabSz="913130">
              <a:lnSpc>
                <a:spcPct val="90000"/>
              </a:lnSpc>
            </a:pPr>
            <a:r>
              <a:rPr lang="zh-CN" altLang="en-US" sz="2400" b="1">
                <a:latin typeface="楷体" panose="02010609060101010101" pitchFamily="49" charset="-122"/>
                <a:ea typeface="楷体" panose="02010609060101010101" pitchFamily="49" charset="-122"/>
              </a:rPr>
              <a:t>第六十三条　负有安全生产监督管理职责的部门依照有关法律、法规的规定，对涉及安全生产的事项需要审查批准（包括批准、核准、许可、注册、认证、颁发证照等，下同）或者验收的，必须严格依照有关法律、法规和国家标准或者行业标准规定的安全生产条件和程序进行审查；</a:t>
            </a:r>
            <a:r>
              <a:rPr lang="zh-CN" altLang="en-US" sz="2400" b="1">
                <a:solidFill>
                  <a:srgbClr val="C00000"/>
                </a:solidFill>
                <a:latin typeface="楷体" panose="02010609060101010101" pitchFamily="49" charset="-122"/>
                <a:ea typeface="楷体" panose="02010609060101010101" pitchFamily="49" charset="-122"/>
              </a:rPr>
              <a:t>不符合有关法律、法规和国家标准或者行业标准规定的安全生产条件的，不得批准或者验收通过。对未依法取得批准或者验收合格的单位擅自从事有关活动的，负责行政审批的部门发现或者接到举报后应当立即予以取缔，并依法予以处理。对已经依法取得批准的单位，负责行政审批的部门发现其不再具备安全生产条件的，应当撤销原批准。</a:t>
            </a:r>
            <a:endParaRPr lang="en-US" altLang="zh-CN" sz="2400" b="1">
              <a:solidFill>
                <a:srgbClr val="C00000"/>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图片 3" descr="图标&#10;&#10;描述已自动生成"/>
          <p:cNvPicPr>
            <a:picLocks noChangeAspect="1"/>
          </p:cNvPicPr>
          <p:nvPr/>
        </p:nvPicPr>
        <p:blipFill>
          <a:blip r:embed="rId1"/>
          <a:srcRect/>
          <a:stretch>
            <a:fillRect/>
          </a:stretch>
        </p:blipFill>
        <p:spPr bwMode="auto">
          <a:xfrm>
            <a:off x="14288" y="1117600"/>
            <a:ext cx="925512" cy="598488"/>
          </a:xfrm>
          <a:prstGeom prst="rect">
            <a:avLst/>
          </a:prstGeom>
          <a:noFill/>
          <a:ln w="9525">
            <a:noFill/>
            <a:miter lim="800000"/>
            <a:headEnd/>
            <a:tailEnd/>
          </a:ln>
        </p:spPr>
      </p:pic>
      <p:grpSp>
        <p:nvGrpSpPr>
          <p:cNvPr id="3" name="组合 2"/>
          <p:cNvGrpSpPr/>
          <p:nvPr/>
        </p:nvGrpSpPr>
        <p:grpSpPr>
          <a:xfrm>
            <a:off x="618494" y="638269"/>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462088" y="479425"/>
            <a:ext cx="5622925"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附：相关条文</a:t>
            </a:r>
            <a:endParaRPr lang="en-GB" altLang="zh-CN" sz="2800" b="1" dirty="0">
              <a:solidFill>
                <a:srgbClr val="031F37"/>
              </a:solidFill>
              <a:ea typeface="微软雅黑" panose="020B0503020204020204" pitchFamily="34" charset="-122"/>
              <a:cs typeface="+mn-ea"/>
            </a:endParaRPr>
          </a:p>
        </p:txBody>
      </p:sp>
      <p:sp>
        <p:nvSpPr>
          <p:cNvPr id="44" name="稻壳儿 夏至夏末"/>
          <p:cNvSpPr txBox="1"/>
          <p:nvPr/>
        </p:nvSpPr>
        <p:spPr>
          <a:xfrm>
            <a:off x="939800" y="1117600"/>
            <a:ext cx="10979150" cy="5322888"/>
          </a:xfrm>
          <a:prstGeom prst="rect">
            <a:avLst/>
          </a:prstGeom>
          <a:noFill/>
        </p:spPr>
        <p:txBody>
          <a:bodyPr>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fontAlgn="auto">
              <a:lnSpc>
                <a:spcPct val="110000"/>
              </a:lnSpc>
              <a:spcBef>
                <a:spcPts val="0"/>
              </a:spcBef>
              <a:spcAft>
                <a:spcPts val="0"/>
              </a:spcAft>
              <a:defRPr/>
            </a:pPr>
            <a:r>
              <a:rPr lang="zh-CN" altLang="en-US" sz="2400" b="1" u="heavy" dirty="0">
                <a:latin typeface="楷体" panose="02010609060101010101" pitchFamily="49" charset="-122"/>
                <a:ea typeface="楷体" panose="02010609060101010101" pitchFamily="49" charset="-122"/>
              </a:rPr>
              <a:t>第九十二条</a:t>
            </a:r>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对有前款违法行为的机构及其直接责任人员，</a:t>
            </a:r>
            <a:r>
              <a:rPr lang="zh-CN" altLang="en-US" sz="2400" b="1" dirty="0">
                <a:solidFill>
                  <a:srgbClr val="C00000"/>
                </a:solidFill>
                <a:latin typeface="楷体" panose="02010609060101010101" pitchFamily="49" charset="-122"/>
                <a:ea typeface="楷体" panose="02010609060101010101" pitchFamily="49" charset="-122"/>
              </a:rPr>
              <a:t>吊销其相应资质和资格</a:t>
            </a:r>
            <a:r>
              <a:rPr lang="zh-CN" altLang="en-US" sz="2400" b="1" dirty="0">
                <a:latin typeface="楷体" panose="02010609060101010101" pitchFamily="49" charset="-122"/>
                <a:ea typeface="楷体" panose="02010609060101010101" pitchFamily="49" charset="-122"/>
              </a:rPr>
              <a:t>，</a:t>
            </a:r>
            <a:r>
              <a:rPr lang="zh-CN" altLang="en-US" sz="2400" b="1" dirty="0">
                <a:solidFill>
                  <a:srgbClr val="C00000"/>
                </a:solidFill>
                <a:latin typeface="楷体" panose="02010609060101010101" pitchFamily="49" charset="-122"/>
                <a:ea typeface="楷体" panose="02010609060101010101" pitchFamily="49" charset="-122"/>
              </a:rPr>
              <a:t>五年内不得从事安全评价、认证、检测、检验等工作</a:t>
            </a:r>
            <a:r>
              <a:rPr lang="zh-CN" altLang="en-US" sz="2400" b="1" dirty="0">
                <a:latin typeface="楷体" panose="02010609060101010101" pitchFamily="49" charset="-122"/>
                <a:ea typeface="楷体" panose="02010609060101010101" pitchFamily="49" charset="-122"/>
              </a:rPr>
              <a:t>；情节严重的，</a:t>
            </a:r>
            <a:r>
              <a:rPr lang="zh-CN" altLang="en-US" sz="2400" b="1" dirty="0">
                <a:solidFill>
                  <a:srgbClr val="C00000"/>
                </a:solidFill>
                <a:latin typeface="楷体" panose="02010609060101010101" pitchFamily="49" charset="-122"/>
                <a:ea typeface="楷体" panose="02010609060101010101" pitchFamily="49" charset="-122"/>
              </a:rPr>
              <a:t>实行终身行业和职业禁入</a:t>
            </a:r>
            <a:r>
              <a:rPr lang="zh-CN" altLang="en-US" sz="2400" b="1" dirty="0">
                <a:latin typeface="楷体" panose="02010609060101010101" pitchFamily="49" charset="-122"/>
                <a:ea typeface="楷体" panose="02010609060101010101" pitchFamily="49" charset="-122"/>
              </a:rPr>
              <a:t>。</a:t>
            </a:r>
            <a:endParaRPr lang="en-US" altLang="zh-CN" sz="2400" b="1" dirty="0">
              <a:latin typeface="楷体" panose="02010609060101010101" pitchFamily="49" charset="-122"/>
              <a:ea typeface="楷体" panose="02010609060101010101" pitchFamily="49" charset="-122"/>
            </a:endParaRPr>
          </a:p>
          <a:p>
            <a:pPr fontAlgn="auto">
              <a:lnSpc>
                <a:spcPct val="110000"/>
              </a:lnSpc>
              <a:spcBef>
                <a:spcPts val="0"/>
              </a:spcBef>
              <a:spcAft>
                <a:spcPts val="0"/>
              </a:spcAft>
              <a:defRPr/>
            </a:pPr>
            <a:r>
              <a:rPr lang="zh-CN" altLang="en-US" sz="2400" b="1" u="heavy" dirty="0">
                <a:latin typeface="楷体" panose="02010609060101010101" pitchFamily="49" charset="-122"/>
                <a:ea typeface="楷体" panose="02010609060101010101" pitchFamily="49" charset="-122"/>
              </a:rPr>
              <a:t>第九十三条</a:t>
            </a:r>
            <a:r>
              <a:rPr lang="zh-CN" altLang="en-US" sz="2400" b="1" dirty="0">
                <a:latin typeface="楷体" panose="02010609060101010101" pitchFamily="49" charset="-122"/>
                <a:ea typeface="楷体" panose="02010609060101010101" pitchFamily="49" charset="-122"/>
              </a:rPr>
              <a:t>　生产经营单位的决策机构、主要负责人或者个人经营的投资人不依照本法规定保证安全生产所必需的资金投入，致使生产经营单位不具备安全生产条件的，</a:t>
            </a:r>
            <a:r>
              <a:rPr lang="zh-CN" altLang="en-US" sz="2400" b="1" dirty="0">
                <a:solidFill>
                  <a:srgbClr val="C00000"/>
                </a:solidFill>
                <a:latin typeface="楷体" panose="02010609060101010101" pitchFamily="49" charset="-122"/>
                <a:ea typeface="楷体" panose="02010609060101010101" pitchFamily="49" charset="-122"/>
              </a:rPr>
              <a:t>责令限期改正</a:t>
            </a:r>
            <a:r>
              <a:rPr lang="zh-CN" altLang="en-US" sz="2400" b="1" dirty="0">
                <a:latin typeface="楷体" panose="02010609060101010101" pitchFamily="49" charset="-122"/>
                <a:ea typeface="楷体" panose="02010609060101010101" pitchFamily="49" charset="-122"/>
              </a:rPr>
              <a:t>，提供必需的资金；逾期未改正的，</a:t>
            </a:r>
            <a:r>
              <a:rPr lang="zh-CN" altLang="en-US" sz="2400" b="1" dirty="0">
                <a:solidFill>
                  <a:srgbClr val="C00000"/>
                </a:solidFill>
                <a:latin typeface="楷体" panose="02010609060101010101" pitchFamily="49" charset="-122"/>
                <a:ea typeface="楷体" panose="02010609060101010101" pitchFamily="49" charset="-122"/>
              </a:rPr>
              <a:t>责令生产经营单位停产停业整顿</a:t>
            </a:r>
            <a:r>
              <a:rPr lang="zh-CN" altLang="en-US"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rPr>
              <a:t>……</a:t>
            </a:r>
            <a:endParaRPr lang="en-US" altLang="zh-CN" sz="2400" b="1" dirty="0">
              <a:latin typeface="楷体" panose="02010609060101010101" pitchFamily="49" charset="-122"/>
              <a:ea typeface="楷体" panose="02010609060101010101" pitchFamily="49" charset="-122"/>
            </a:endParaRPr>
          </a:p>
          <a:p>
            <a:pPr fontAlgn="auto">
              <a:lnSpc>
                <a:spcPct val="110000"/>
              </a:lnSpc>
              <a:spcBef>
                <a:spcPts val="0"/>
              </a:spcBef>
              <a:spcAft>
                <a:spcPts val="0"/>
              </a:spcAft>
              <a:defRPr/>
            </a:pPr>
            <a:r>
              <a:rPr lang="zh-CN" altLang="en-US" sz="2400" b="1" u="heavy" dirty="0">
                <a:latin typeface="楷体" panose="02010609060101010101" pitchFamily="49" charset="-122"/>
                <a:ea typeface="楷体" panose="02010609060101010101" pitchFamily="49" charset="-122"/>
              </a:rPr>
              <a:t>第九十五条</a:t>
            </a:r>
            <a:r>
              <a:rPr lang="zh-CN" altLang="en-US" sz="2400" b="1" dirty="0">
                <a:latin typeface="楷体" panose="02010609060101010101" pitchFamily="49" charset="-122"/>
                <a:ea typeface="楷体" panose="02010609060101010101" pitchFamily="49" charset="-122"/>
              </a:rPr>
              <a:t>　生产经营单位的主要负责人未履行本法规定的安全生产管理职责，导致发生生产安全事故的，由应急管理部门依照下列规定处以</a:t>
            </a:r>
            <a:r>
              <a:rPr lang="zh-CN" altLang="en-US" sz="2400" b="1" dirty="0">
                <a:solidFill>
                  <a:srgbClr val="C00000"/>
                </a:solidFill>
                <a:latin typeface="楷体" panose="02010609060101010101" pitchFamily="49" charset="-122"/>
                <a:ea typeface="楷体" panose="02010609060101010101" pitchFamily="49" charset="-122"/>
              </a:rPr>
              <a:t>罚款</a:t>
            </a:r>
            <a:r>
              <a:rPr lang="en-US" altLang="zh-CN" sz="2400" b="1" dirty="0">
                <a:latin typeface="楷体" panose="02010609060101010101" pitchFamily="49" charset="-122"/>
                <a:ea typeface="楷体" panose="02010609060101010101" pitchFamily="49" charset="-122"/>
              </a:rPr>
              <a:t>:……</a:t>
            </a:r>
            <a:endParaRPr lang="en-US" altLang="zh-CN" sz="2400" b="1" dirty="0">
              <a:latin typeface="楷体" panose="02010609060101010101" pitchFamily="49" charset="-122"/>
              <a:ea typeface="楷体" panose="02010609060101010101" pitchFamily="49" charset="-122"/>
            </a:endParaRPr>
          </a:p>
          <a:p>
            <a:pPr fontAlgn="auto">
              <a:lnSpc>
                <a:spcPct val="110000"/>
              </a:lnSpc>
              <a:spcBef>
                <a:spcPts val="0"/>
              </a:spcBef>
              <a:spcAft>
                <a:spcPts val="0"/>
              </a:spcAft>
              <a:defRPr/>
            </a:pPr>
            <a:r>
              <a:rPr lang="zh-CN" altLang="en-US" sz="2400" b="1" u="heavy" dirty="0">
                <a:latin typeface="楷体" panose="02010609060101010101" pitchFamily="49" charset="-122"/>
                <a:ea typeface="楷体" panose="02010609060101010101" pitchFamily="49" charset="-122"/>
              </a:rPr>
              <a:t>第一百零三条</a:t>
            </a:r>
            <a:r>
              <a:rPr lang="zh-CN" altLang="en-US" sz="2400" b="1" dirty="0">
                <a:latin typeface="楷体" panose="02010609060101010101" pitchFamily="49" charset="-122"/>
                <a:ea typeface="楷体" panose="02010609060101010101" pitchFamily="49" charset="-122"/>
              </a:rPr>
              <a:t>　生产经营单位将生产经营项目、场所、设备发包或者出租给不具备安全生产条件或者相应资质的单位或者个人的，</a:t>
            </a:r>
            <a:r>
              <a:rPr lang="zh-CN" altLang="en-US" sz="2400" b="1" dirty="0">
                <a:solidFill>
                  <a:srgbClr val="C00000"/>
                </a:solidFill>
                <a:latin typeface="楷体" panose="02010609060101010101" pitchFamily="49" charset="-122"/>
                <a:ea typeface="楷体" panose="02010609060101010101" pitchFamily="49" charset="-122"/>
              </a:rPr>
              <a:t>责令限期改正</a:t>
            </a:r>
            <a:r>
              <a:rPr lang="zh-CN" altLang="en-US" sz="2400" b="1" dirty="0">
                <a:latin typeface="楷体" panose="02010609060101010101" pitchFamily="49" charset="-122"/>
                <a:ea typeface="楷体" panose="02010609060101010101" pitchFamily="49" charset="-122"/>
              </a:rPr>
              <a:t>，</a:t>
            </a:r>
            <a:r>
              <a:rPr lang="zh-CN" altLang="en-US" sz="2400" b="1" dirty="0">
                <a:solidFill>
                  <a:srgbClr val="C00000"/>
                </a:solidFill>
                <a:latin typeface="楷体" panose="02010609060101010101" pitchFamily="49" charset="-122"/>
                <a:ea typeface="楷体" panose="02010609060101010101" pitchFamily="49" charset="-122"/>
              </a:rPr>
              <a:t>没收违法所得；</a:t>
            </a:r>
            <a:r>
              <a:rPr lang="zh-CN" altLang="en-US" sz="2400" b="1" dirty="0">
                <a:latin typeface="楷体" panose="02010609060101010101" pitchFamily="49" charset="-122"/>
                <a:ea typeface="楷体" panose="02010609060101010101" pitchFamily="49" charset="-122"/>
              </a:rPr>
              <a:t>违法所得十万元以上的，并处违法所得二倍以上五倍以下的罚款；</a:t>
            </a:r>
            <a:r>
              <a:rPr lang="en-US" altLang="zh-CN" sz="2400" b="1" dirty="0">
                <a:latin typeface="楷体" panose="02010609060101010101" pitchFamily="49" charset="-122"/>
                <a:ea typeface="楷体" panose="02010609060101010101" pitchFamily="49" charset="-122"/>
              </a:rPr>
              <a:t>……</a:t>
            </a:r>
            <a:endParaRPr lang="en-US" altLang="zh-CN" sz="2400" b="1" dirty="0">
              <a:latin typeface="楷体" panose="02010609060101010101" pitchFamily="49" charset="-122"/>
              <a:ea typeface="楷体" panose="02010609060101010101" pitchFamily="49" charset="-122"/>
            </a:endParaRPr>
          </a:p>
          <a:p>
            <a:pPr fontAlgn="auto">
              <a:lnSpc>
                <a:spcPct val="110000"/>
              </a:lnSpc>
              <a:spcBef>
                <a:spcPts val="0"/>
              </a:spcBef>
              <a:spcAft>
                <a:spcPts val="0"/>
              </a:spcAft>
              <a:defRPr/>
            </a:pPr>
            <a:r>
              <a:rPr lang="en-US" altLang="zh-CN" sz="2400" b="1" dirty="0">
                <a:latin typeface="楷体" panose="02010609060101010101" pitchFamily="49" charset="-122"/>
                <a:ea typeface="楷体" panose="02010609060101010101" pitchFamily="49" charset="-122"/>
              </a:rPr>
              <a:t>……</a:t>
            </a:r>
            <a:endParaRPr lang="en-US" altLang="zh-CN" sz="2400" b="1" dirty="0">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图片 10" descr="图标&#10;&#10;描述已自动生成"/>
          <p:cNvPicPr>
            <a:picLocks noChangeAspect="1"/>
          </p:cNvPicPr>
          <p:nvPr/>
        </p:nvPicPr>
        <p:blipFill>
          <a:blip r:embed="rId1"/>
          <a:srcRect/>
          <a:stretch>
            <a:fillRect/>
          </a:stretch>
        </p:blipFill>
        <p:spPr bwMode="auto">
          <a:xfrm>
            <a:off x="-82550" y="1230313"/>
            <a:ext cx="925513" cy="600075"/>
          </a:xfrm>
          <a:prstGeom prst="rect">
            <a:avLst/>
          </a:prstGeom>
          <a:noFill/>
          <a:ln w="9525">
            <a:noFill/>
            <a:miter lim="800000"/>
            <a:headEnd/>
            <a:tailEnd/>
          </a:ln>
        </p:spPr>
      </p:pic>
      <p:grpSp>
        <p:nvGrpSpPr>
          <p:cNvPr id="3" name="组合 2"/>
          <p:cNvGrpSpPr/>
          <p:nvPr/>
        </p:nvGrpSpPr>
        <p:grpSpPr>
          <a:xfrm>
            <a:off x="618494" y="638269"/>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462088" y="479425"/>
            <a:ext cx="5575300"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安全生产违法行为行政处罚的程序</a:t>
            </a:r>
            <a:endParaRPr lang="en-GB" altLang="zh-CN" sz="2400" b="1" dirty="0">
              <a:solidFill>
                <a:srgbClr val="031F37"/>
              </a:solidFill>
              <a:ea typeface="微软雅黑" panose="020B0503020204020204" pitchFamily="34" charset="-122"/>
              <a:cs typeface="+mn-ea"/>
            </a:endParaRPr>
          </a:p>
        </p:txBody>
      </p:sp>
      <p:sp>
        <p:nvSpPr>
          <p:cNvPr id="44" name="稻壳儿 夏至夏末"/>
          <p:cNvSpPr txBox="1"/>
          <p:nvPr/>
        </p:nvSpPr>
        <p:spPr>
          <a:xfrm>
            <a:off x="730250" y="1177925"/>
            <a:ext cx="11422063" cy="5632450"/>
          </a:xfrm>
          <a:prstGeom prst="rect">
            <a:avLst/>
          </a:prstGeom>
          <a:noFill/>
        </p:spPr>
        <p:txBody>
          <a:bodyPr>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400" b="1" u="heavy" dirty="0">
                <a:solidFill>
                  <a:srgbClr val="031F37"/>
                </a:solidFill>
                <a:latin typeface="楷体" panose="02010609060101010101" pitchFamily="49" charset="-122"/>
                <a:ea typeface="楷体" panose="02010609060101010101" pitchFamily="49" charset="-122"/>
              </a:rPr>
              <a:t>第六十五条</a:t>
            </a:r>
            <a:r>
              <a:rPr lang="zh-CN" altLang="en-US" sz="2400" b="1" dirty="0">
                <a:solidFill>
                  <a:srgbClr val="031F37"/>
                </a:solidFill>
                <a:latin typeface="楷体" panose="02010609060101010101" pitchFamily="49" charset="-122"/>
                <a:ea typeface="楷体" panose="02010609060101010101" pitchFamily="49" charset="-122"/>
              </a:rPr>
              <a:t>　应急管理部门和其他负有安全生产监督管理职责的部门依法开展安全生产行政执法工作，对生产经营单位执行有关安全生产的法律、法规和国家标准或者行业标准的情况进行监督检查，行使以下职权</a:t>
            </a:r>
            <a:r>
              <a:rPr lang="en-US" altLang="zh-CN" sz="2400" b="1" dirty="0">
                <a:solidFill>
                  <a:srgbClr val="031F37"/>
                </a:solidFill>
                <a:latin typeface="楷体" panose="02010609060101010101" pitchFamily="49" charset="-122"/>
                <a:ea typeface="楷体" panose="02010609060101010101" pitchFamily="49" charset="-122"/>
              </a:rPr>
              <a:t>:</a:t>
            </a:r>
            <a:endParaRPr lang="en-US" altLang="zh-CN" sz="2400" b="1" dirty="0">
              <a:solidFill>
                <a:srgbClr val="031F37"/>
              </a:solidFill>
              <a:latin typeface="楷体" panose="02010609060101010101" pitchFamily="49" charset="-122"/>
              <a:ea typeface="楷体" panose="02010609060101010101" pitchFamily="49" charset="-122"/>
            </a:endParaRPr>
          </a:p>
          <a:p>
            <a:pPr fontAlgn="auto">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rPr>
              <a:t>（一）进入生产经营单位进行检查，调阅有关资料，向有关单位和人员了解情况；</a:t>
            </a:r>
            <a:endParaRPr lang="zh-CN" altLang="en-US" sz="2400" b="1" dirty="0">
              <a:solidFill>
                <a:srgbClr val="031F37"/>
              </a:solidFill>
              <a:latin typeface="楷体" panose="02010609060101010101" pitchFamily="49" charset="-122"/>
              <a:ea typeface="楷体" panose="02010609060101010101" pitchFamily="49" charset="-122"/>
            </a:endParaRPr>
          </a:p>
          <a:p>
            <a:pPr fontAlgn="auto">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rPr>
              <a:t>（二）对检查中发现的安全生产违法行为，当场予以纠正或者要求限期改正；对依法应当给予行政处罚的行为，依照本法和其他有关法律、行政法规的规定作出行政处罚决定；</a:t>
            </a:r>
            <a:endParaRPr lang="zh-CN" altLang="en-US" sz="2400" b="1" dirty="0">
              <a:solidFill>
                <a:srgbClr val="031F37"/>
              </a:solidFill>
              <a:latin typeface="楷体" panose="02010609060101010101" pitchFamily="49" charset="-122"/>
              <a:ea typeface="楷体" panose="02010609060101010101" pitchFamily="49" charset="-122"/>
            </a:endParaRPr>
          </a:p>
          <a:p>
            <a:pPr fontAlgn="auto">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rPr>
              <a:t>（三）对检查中发现的事故隐患，应当责令立即排除；重大事故隐患排除前或者排除过程中无法保证安全的，应当责令从危险区域内撤出作业人员，责令暂时停产停业或者停止使用相关设施、设备；重大事故隐患排除后，经审查同意，方可恢复生产经营和使用；</a:t>
            </a:r>
            <a:endParaRPr lang="zh-CN" altLang="en-US" sz="2400" b="1" dirty="0">
              <a:solidFill>
                <a:srgbClr val="031F37"/>
              </a:solidFill>
              <a:latin typeface="楷体" panose="02010609060101010101" pitchFamily="49" charset="-122"/>
              <a:ea typeface="楷体" panose="02010609060101010101" pitchFamily="49" charset="-122"/>
            </a:endParaRPr>
          </a:p>
          <a:p>
            <a:pPr fontAlgn="auto">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rPr>
              <a:t>（四）对有根据认为不符合保障安全生产的国家标准或者行业标准的设施、设备、器材以及违法生产、储存、使用、经营、运输的危险物品予以查封或者扣押，对违法生产、储存、使用、经营危险物品的作业场所予以查封，并依法作出处理决定。</a:t>
            </a:r>
            <a:endParaRPr lang="zh-CN" altLang="en-US" sz="2400" b="1" dirty="0">
              <a:solidFill>
                <a:srgbClr val="031F37"/>
              </a:solidFill>
              <a:latin typeface="楷体" panose="02010609060101010101" pitchFamily="49" charset="-122"/>
              <a:ea typeface="楷体" panose="02010609060101010101" pitchFamily="49" charset="-122"/>
            </a:endParaRPr>
          </a:p>
          <a:p>
            <a:pPr fontAlgn="auto">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rPr>
              <a:t>  监督检查不得影响被检查单位的正常生产经营活动。</a:t>
            </a:r>
            <a:endParaRPr lang="zh-CN" altLang="en-US" sz="2400" b="1" dirty="0">
              <a:solidFill>
                <a:srgbClr val="031F37"/>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图片 10" descr="图标&#10;&#10;描述已自动生成"/>
          <p:cNvPicPr>
            <a:picLocks noChangeAspect="1"/>
          </p:cNvPicPr>
          <p:nvPr/>
        </p:nvPicPr>
        <p:blipFill>
          <a:blip r:embed="rId1"/>
          <a:srcRect/>
          <a:stretch>
            <a:fillRect/>
          </a:stretch>
        </p:blipFill>
        <p:spPr bwMode="auto">
          <a:xfrm>
            <a:off x="-82550" y="1230313"/>
            <a:ext cx="925513" cy="600075"/>
          </a:xfrm>
          <a:prstGeom prst="rect">
            <a:avLst/>
          </a:prstGeom>
          <a:noFill/>
          <a:ln w="9525">
            <a:noFill/>
            <a:miter lim="800000"/>
            <a:headEnd/>
            <a:tailEnd/>
          </a:ln>
        </p:spPr>
      </p:pic>
      <p:grpSp>
        <p:nvGrpSpPr>
          <p:cNvPr id="3" name="组合 2"/>
          <p:cNvGrpSpPr/>
          <p:nvPr/>
        </p:nvGrpSpPr>
        <p:grpSpPr>
          <a:xfrm>
            <a:off x="618494" y="638269"/>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462088" y="479425"/>
            <a:ext cx="5575300"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安全生产违法行为行政处罚的程序</a:t>
            </a:r>
            <a:endParaRPr lang="en-GB" altLang="zh-CN" sz="2400" b="1" dirty="0">
              <a:solidFill>
                <a:srgbClr val="031F37"/>
              </a:solidFill>
              <a:ea typeface="微软雅黑" panose="020B0503020204020204" pitchFamily="34" charset="-122"/>
              <a:cs typeface="+mn-ea"/>
            </a:endParaRPr>
          </a:p>
        </p:txBody>
      </p:sp>
      <p:sp>
        <p:nvSpPr>
          <p:cNvPr id="44" name="稻壳儿 夏至夏末"/>
          <p:cNvSpPr txBox="1"/>
          <p:nvPr/>
        </p:nvSpPr>
        <p:spPr>
          <a:xfrm>
            <a:off x="730250" y="1177925"/>
            <a:ext cx="10739438" cy="4908550"/>
          </a:xfrm>
          <a:prstGeom prst="rect">
            <a:avLst/>
          </a:prstGeom>
          <a:noFill/>
        </p:spPr>
        <p:txBody>
          <a:bodyPr>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defRPr/>
            </a:pPr>
            <a:r>
              <a:rPr lang="zh-CN" altLang="en-US" sz="2400" b="1" u="heavy" dirty="0">
                <a:solidFill>
                  <a:srgbClr val="031F37"/>
                </a:solidFill>
                <a:latin typeface="楷体" panose="02010609060101010101" pitchFamily="49" charset="-122"/>
                <a:ea typeface="楷体" panose="02010609060101010101" pitchFamily="49" charset="-122"/>
              </a:rPr>
              <a:t>第六十七条</a:t>
            </a:r>
            <a:r>
              <a:rPr lang="zh-CN" altLang="en-US" sz="2400" b="1" dirty="0">
                <a:solidFill>
                  <a:srgbClr val="031F37"/>
                </a:solidFill>
                <a:latin typeface="楷体" panose="02010609060101010101" pitchFamily="49" charset="-122"/>
                <a:ea typeface="楷体" panose="02010609060101010101" pitchFamily="49" charset="-122"/>
              </a:rPr>
              <a:t>　安全生产监督检查人员应当忠于职守，坚持原则，秉公执法。</a:t>
            </a:r>
            <a:endParaRPr lang="zh-CN" altLang="en-US" sz="2400" b="1" dirty="0">
              <a:solidFill>
                <a:srgbClr val="031F37"/>
              </a:solidFill>
              <a:latin typeface="楷体" panose="02010609060101010101" pitchFamily="49" charset="-122"/>
              <a:ea typeface="楷体" panose="02010609060101010101" pitchFamily="49" charset="-122"/>
            </a:endParaRPr>
          </a:p>
          <a:p>
            <a:pPr fontAlgn="auto">
              <a:lnSpc>
                <a:spcPct val="120000"/>
              </a:lnSpc>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rPr>
              <a:t>  安全生产监督检查人员执行监督检查任务时，必须出示有效的行政执法证件；对涉及被检查单位的技术秘密和业务秘密，应当为其保密。</a:t>
            </a:r>
            <a:endParaRPr lang="zh-CN" altLang="en-US" sz="2400" b="1" dirty="0">
              <a:solidFill>
                <a:srgbClr val="031F37"/>
              </a:solidFill>
              <a:latin typeface="楷体" panose="02010609060101010101" pitchFamily="49" charset="-122"/>
              <a:ea typeface="楷体" panose="02010609060101010101" pitchFamily="49" charset="-122"/>
            </a:endParaRPr>
          </a:p>
          <a:p>
            <a:pPr fontAlgn="auto">
              <a:lnSpc>
                <a:spcPct val="120000"/>
              </a:lnSpc>
              <a:spcBef>
                <a:spcPts val="0"/>
              </a:spcBef>
              <a:spcAft>
                <a:spcPts val="0"/>
              </a:spcAft>
              <a:defRPr/>
            </a:pPr>
            <a:r>
              <a:rPr lang="zh-CN" altLang="en-US" sz="2400" b="1" u="heavy" dirty="0">
                <a:solidFill>
                  <a:srgbClr val="031F37"/>
                </a:solidFill>
                <a:latin typeface="楷体" panose="02010609060101010101" pitchFamily="49" charset="-122"/>
                <a:ea typeface="楷体" panose="02010609060101010101" pitchFamily="49" charset="-122"/>
              </a:rPr>
              <a:t>第六十八条</a:t>
            </a:r>
            <a:r>
              <a:rPr lang="zh-CN" altLang="en-US" sz="2400" b="1" dirty="0">
                <a:solidFill>
                  <a:srgbClr val="031F37"/>
                </a:solidFill>
                <a:latin typeface="楷体" panose="02010609060101010101" pitchFamily="49" charset="-122"/>
                <a:ea typeface="楷体" panose="02010609060101010101" pitchFamily="49" charset="-122"/>
              </a:rPr>
              <a:t>　安全生产监督检查人员应当将检查的时间、地点、内容、发现的问题及其处理情况，作出书面记录，并由检查人员和被检查单位的负责人签字；被检查单位的负责人拒绝签字的，检查人员应当将情况记录在案，并向负有安全生产监督管理职责的部门报告。</a:t>
            </a:r>
            <a:endParaRPr lang="zh-CN" altLang="en-US" sz="2400" b="1" dirty="0">
              <a:solidFill>
                <a:srgbClr val="031F37"/>
              </a:solidFill>
              <a:latin typeface="楷体" panose="02010609060101010101" pitchFamily="49" charset="-122"/>
              <a:ea typeface="楷体" panose="02010609060101010101" pitchFamily="49" charset="-122"/>
            </a:endParaRPr>
          </a:p>
          <a:p>
            <a:pPr fontAlgn="auto">
              <a:lnSpc>
                <a:spcPct val="120000"/>
              </a:lnSpc>
              <a:spcBef>
                <a:spcPts val="0"/>
              </a:spcBef>
              <a:spcAft>
                <a:spcPts val="0"/>
              </a:spcAft>
              <a:defRPr/>
            </a:pPr>
            <a:r>
              <a:rPr lang="zh-CN" altLang="en-US" sz="2400" b="1" u="heavy" dirty="0">
                <a:solidFill>
                  <a:srgbClr val="031F37"/>
                </a:solidFill>
                <a:latin typeface="楷体" panose="02010609060101010101" pitchFamily="49" charset="-122"/>
                <a:ea typeface="楷体" panose="02010609060101010101" pitchFamily="49" charset="-122"/>
              </a:rPr>
              <a:t>第六十九条</a:t>
            </a:r>
            <a:r>
              <a:rPr lang="zh-CN" altLang="en-US" sz="2400" b="1" dirty="0">
                <a:solidFill>
                  <a:srgbClr val="031F37"/>
                </a:solidFill>
                <a:latin typeface="楷体" panose="02010609060101010101" pitchFamily="49" charset="-122"/>
                <a:ea typeface="楷体" panose="02010609060101010101" pitchFamily="49" charset="-122"/>
              </a:rPr>
              <a:t>　负有安全生产监督管理职责的部门在监督检查中，应当互相配合，实行联合检查；确需分别进行检查的，应当互通情况，发现存在的安全问题应当由其他有关部门进行处理的，应当及时移送其他有关部门并形成记录备查，接受移送的部门应当及时进行处理。</a:t>
            </a:r>
            <a:endParaRPr lang="zh-CN" altLang="en-US" sz="2400" b="1" dirty="0">
              <a:solidFill>
                <a:srgbClr val="031F37"/>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图片 10" descr="图标&#10;&#10;描述已自动生成"/>
          <p:cNvPicPr>
            <a:picLocks noChangeAspect="1"/>
          </p:cNvPicPr>
          <p:nvPr/>
        </p:nvPicPr>
        <p:blipFill>
          <a:blip r:embed="rId1"/>
          <a:srcRect/>
          <a:stretch>
            <a:fillRect/>
          </a:stretch>
        </p:blipFill>
        <p:spPr bwMode="auto">
          <a:xfrm>
            <a:off x="-82550" y="1230313"/>
            <a:ext cx="925513" cy="600075"/>
          </a:xfrm>
          <a:prstGeom prst="rect">
            <a:avLst/>
          </a:prstGeom>
          <a:noFill/>
          <a:ln w="9525">
            <a:noFill/>
            <a:miter lim="800000"/>
            <a:headEnd/>
            <a:tailEnd/>
          </a:ln>
        </p:spPr>
      </p:pic>
      <p:grpSp>
        <p:nvGrpSpPr>
          <p:cNvPr id="3" name="组合 2"/>
          <p:cNvGrpSpPr/>
          <p:nvPr/>
        </p:nvGrpSpPr>
        <p:grpSpPr>
          <a:xfrm>
            <a:off x="618494" y="638269"/>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462088" y="479425"/>
            <a:ext cx="5575300"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安全生产违法行为行政处罚的程序</a:t>
            </a:r>
            <a:endParaRPr lang="en-GB" altLang="zh-CN" sz="2400" b="1" dirty="0">
              <a:solidFill>
                <a:srgbClr val="031F37"/>
              </a:solidFill>
              <a:ea typeface="微软雅黑" panose="020B0503020204020204" pitchFamily="34" charset="-122"/>
              <a:cs typeface="+mn-ea"/>
            </a:endParaRPr>
          </a:p>
        </p:txBody>
      </p:sp>
      <p:sp>
        <p:nvSpPr>
          <p:cNvPr id="44" name="稻壳儿 夏至夏末"/>
          <p:cNvSpPr txBox="1"/>
          <p:nvPr/>
        </p:nvSpPr>
        <p:spPr>
          <a:xfrm>
            <a:off x="730250" y="1177925"/>
            <a:ext cx="10739438" cy="4908550"/>
          </a:xfrm>
          <a:prstGeom prst="rect">
            <a:avLst/>
          </a:prstGeom>
          <a:noFill/>
        </p:spPr>
        <p:txBody>
          <a:bodyPr>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defRPr/>
            </a:pPr>
            <a:r>
              <a:rPr lang="zh-CN" altLang="en-US" sz="2400" b="1" u="heavy" dirty="0">
                <a:solidFill>
                  <a:srgbClr val="031F37"/>
                </a:solidFill>
                <a:latin typeface="楷体" panose="02010609060101010101" pitchFamily="49" charset="-122"/>
                <a:ea typeface="楷体" panose="02010609060101010101" pitchFamily="49" charset="-122"/>
              </a:rPr>
              <a:t>第七十条</a:t>
            </a:r>
            <a:r>
              <a:rPr lang="zh-CN" altLang="en-US" sz="2400" b="1" dirty="0">
                <a:solidFill>
                  <a:srgbClr val="031F37"/>
                </a:solidFill>
                <a:latin typeface="楷体" panose="02010609060101010101" pitchFamily="49" charset="-122"/>
                <a:ea typeface="楷体" panose="02010609060101010101" pitchFamily="49" charset="-122"/>
              </a:rPr>
              <a:t>　负有安全生产监督管理职责的部门依法对存在重大事故隐患的生产经营单位作出停产停业、停止施工、停止使用相关设施或者设备的决定，生产经营单位应当依法执行，及时消除事故隐患。生产经营单位拒不执行，有发生生产安全事故的现实危险的，在保证安全的前提下，经本部门主要负责人批准，负有安全生产监督管理职责的部门可以采取通知有关单位停止供电、停止供应民用爆炸物品等措施，强制生产经营单位履行决定。通知应当采用书面形式，有关单位应当予以配合。</a:t>
            </a:r>
            <a:endParaRPr lang="zh-CN" altLang="en-US" sz="2400" b="1" dirty="0">
              <a:solidFill>
                <a:srgbClr val="031F37"/>
              </a:solidFill>
              <a:latin typeface="楷体" panose="02010609060101010101" pitchFamily="49" charset="-122"/>
              <a:ea typeface="楷体" panose="02010609060101010101" pitchFamily="49" charset="-122"/>
            </a:endParaRPr>
          </a:p>
          <a:p>
            <a:pPr fontAlgn="auto">
              <a:lnSpc>
                <a:spcPct val="120000"/>
              </a:lnSpc>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rPr>
              <a:t>负有安全生产监督管理职责的部门依照前款规定采取停止供电措施，除有危及生产安全的紧急情形外，应当提前二十四小时通知生产经营单位。生产经营单位依法履行行政决定、采取相应措施消除事故隐患的，负有安全生产监督管理职责的部门应当及时解除前款规定的措施。</a:t>
            </a:r>
            <a:endParaRPr lang="zh-CN" altLang="en-US" sz="2400" b="1" dirty="0">
              <a:solidFill>
                <a:srgbClr val="031F37"/>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4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3" name="组合 2"/>
          <p:cNvGrpSpPr/>
          <p:nvPr/>
        </p:nvGrpSpPr>
        <p:grpSpPr>
          <a:xfrm>
            <a:off x="618494" y="638269"/>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462088" y="479425"/>
            <a:ext cx="7645400"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安全生产违法行为行政处罚的程序</a:t>
            </a:r>
            <a:r>
              <a:rPr lang="en-US" altLang="zh-CN" sz="2800" b="1" dirty="0">
                <a:solidFill>
                  <a:srgbClr val="031F37"/>
                </a:solidFill>
                <a:ea typeface="微软雅黑" panose="020B0503020204020204" pitchFamily="34" charset="-122"/>
                <a:cs typeface="+mn-ea"/>
              </a:rPr>
              <a:t>——</a:t>
            </a:r>
            <a:r>
              <a:rPr lang="zh-CN" altLang="en-US" sz="2400" b="1" dirty="0">
                <a:solidFill>
                  <a:srgbClr val="031F37"/>
                </a:solidFill>
                <a:ea typeface="微软雅黑" panose="020B0503020204020204" pitchFamily="34" charset="-122"/>
                <a:cs typeface="+mn-ea"/>
              </a:rPr>
              <a:t>信息公开</a:t>
            </a:r>
            <a:endParaRPr lang="en-GB" altLang="zh-CN" sz="2400" b="1" dirty="0">
              <a:solidFill>
                <a:srgbClr val="031F37"/>
              </a:solidFill>
              <a:ea typeface="微软雅黑" panose="020B0503020204020204" pitchFamily="34" charset="-122"/>
              <a:cs typeface="+mn-ea"/>
            </a:endParaRPr>
          </a:p>
        </p:txBody>
      </p:sp>
      <p:sp>
        <p:nvSpPr>
          <p:cNvPr id="44" name="稻壳儿 夏至夏末"/>
          <p:cNvSpPr txBox="1"/>
          <p:nvPr/>
        </p:nvSpPr>
        <p:spPr>
          <a:xfrm>
            <a:off x="1039813" y="1319213"/>
            <a:ext cx="10342562" cy="5351462"/>
          </a:xfrm>
          <a:prstGeom prst="rect">
            <a:avLst/>
          </a:prstGeom>
          <a:noFill/>
        </p:spPr>
        <p:txBody>
          <a:bodyPr>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defRPr/>
            </a:pPr>
            <a:r>
              <a:rPr lang="zh-CN" altLang="en-US" sz="2400" b="1" u="heavy" dirty="0">
                <a:solidFill>
                  <a:srgbClr val="031F37"/>
                </a:solidFill>
                <a:latin typeface="楷体" panose="02010609060101010101" pitchFamily="49" charset="-122"/>
                <a:ea typeface="楷体" panose="02010609060101010101" pitchFamily="49" charset="-122"/>
              </a:rPr>
              <a:t>第七十八条</a:t>
            </a:r>
            <a:r>
              <a:rPr lang="zh-CN" altLang="en-US" sz="2400" b="1" dirty="0">
                <a:solidFill>
                  <a:srgbClr val="031F37"/>
                </a:solidFill>
                <a:latin typeface="楷体" panose="02010609060101010101" pitchFamily="49" charset="-122"/>
                <a:ea typeface="楷体" panose="02010609060101010101" pitchFamily="49" charset="-122"/>
              </a:rPr>
              <a:t>　负有安全生产监督管理职责的部门应当建立安全生产违法行为信息库，如实记录生产经营单位及其有关从业人员的安全生产违法行为信息；对违法行为情节严重的生产经营单位及其有关从业人员，应当及时向社会公告，并通报行业主管部门、投资主管部门、自然资源主管部门、生态环境主管部门、证券监督管理机构以及有关金融机构。有关部门和机构应当对存在失信行为的生产经营单位及其有关从业人员采取加大执法检查频次、暂停项目审批、上调有关保险费率、行业或者职业禁入等联合惩戒措施，并向社会公示。</a:t>
            </a:r>
            <a:endParaRPr lang="zh-CN" altLang="en-US" sz="2400" b="1" dirty="0">
              <a:solidFill>
                <a:srgbClr val="031F37"/>
              </a:solidFill>
              <a:latin typeface="楷体" panose="02010609060101010101" pitchFamily="49" charset="-122"/>
              <a:ea typeface="楷体" panose="02010609060101010101" pitchFamily="49" charset="-122"/>
            </a:endParaRPr>
          </a:p>
          <a:p>
            <a:pPr fontAlgn="auto">
              <a:lnSpc>
                <a:spcPct val="120000"/>
              </a:lnSpc>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rPr>
              <a:t>  负有安全生产监督管理职责的部门应当加强对生产经营单位行政处罚信息的及时归集、共享、应用和公开，对生产经营单位作出处罚决定后七个工作日内在监督管理部门公示系统予以公开曝光，强化对违法失信生产经营单位及其有关从业人员的社会监督，提高全社会安全生产诚信水平。</a:t>
            </a:r>
            <a:endParaRPr lang="zh-CN" altLang="en-US" sz="2400" b="1" dirty="0">
              <a:solidFill>
                <a:srgbClr val="031F37"/>
              </a:solidFill>
              <a:latin typeface="楷体" panose="02010609060101010101" pitchFamily="49" charset="-122"/>
              <a:ea typeface="楷体" panose="02010609060101010101" pitchFamily="49" charset="-122"/>
            </a:endParaRPr>
          </a:p>
        </p:txBody>
      </p:sp>
      <p:pic>
        <p:nvPicPr>
          <p:cNvPr id="62469" name="图片 10" descr="图标&#10;&#10;描述已自动生成"/>
          <p:cNvPicPr>
            <a:picLocks noChangeAspect="1"/>
          </p:cNvPicPr>
          <p:nvPr/>
        </p:nvPicPr>
        <p:blipFill>
          <a:blip r:embed="rId1"/>
          <a:srcRect/>
          <a:stretch>
            <a:fillRect/>
          </a:stretch>
        </p:blipFill>
        <p:spPr bwMode="auto">
          <a:xfrm>
            <a:off x="14288" y="1319213"/>
            <a:ext cx="925512" cy="6000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形状 11"/>
          <p:cNvSpPr/>
          <p:nvPr/>
        </p:nvSpPr>
        <p:spPr>
          <a:xfrm flipH="1" flipV="1">
            <a:off x="0" y="0"/>
            <a:ext cx="4435475" cy="6858000"/>
          </a:xfrm>
          <a:custGeom>
            <a:avLst/>
            <a:gdLst>
              <a:gd name="connsiteX0" fmla="*/ 1390188 w 5309163"/>
              <a:gd name="connsiteY0" fmla="*/ 0 h 6858000"/>
              <a:gd name="connsiteX1" fmla="*/ 5309163 w 5309163"/>
              <a:gd name="connsiteY1" fmla="*/ 0 h 6858000"/>
              <a:gd name="connsiteX2" fmla="*/ 5309163 w 5309163"/>
              <a:gd name="connsiteY2" fmla="*/ 6858000 h 6858000"/>
              <a:gd name="connsiteX3" fmla="*/ 0 w 5309163"/>
              <a:gd name="connsiteY3" fmla="*/ 6858000 h 6858000"/>
              <a:gd name="connsiteX4" fmla="*/ 1390188 w 530916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9163" h="6858000">
                <a:moveTo>
                  <a:pt x="1390188" y="0"/>
                </a:moveTo>
                <a:lnTo>
                  <a:pt x="5309163" y="0"/>
                </a:lnTo>
                <a:lnTo>
                  <a:pt x="5309163" y="6858000"/>
                </a:lnTo>
                <a:lnTo>
                  <a:pt x="0" y="6858000"/>
                </a:lnTo>
                <a:lnTo>
                  <a:pt x="1390188" y="0"/>
                </a:lnTo>
                <a:close/>
              </a:path>
            </a:pathLst>
          </a:cu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63490" name="文本框 9"/>
          <p:cNvSpPr txBox="1">
            <a:spLocks noChangeArrowheads="1"/>
          </p:cNvSpPr>
          <p:nvPr/>
        </p:nvSpPr>
        <p:spPr bwMode="auto">
          <a:xfrm>
            <a:off x="4483100" y="2097088"/>
            <a:ext cx="8026400" cy="1754187"/>
          </a:xfrm>
          <a:prstGeom prst="rect">
            <a:avLst/>
          </a:prstGeom>
          <a:noFill/>
          <a:ln w="9525">
            <a:noFill/>
            <a:miter lim="800000"/>
          </a:ln>
        </p:spPr>
        <p:txBody>
          <a:bodyPr>
            <a:spAutoFit/>
          </a:bodyPr>
          <a:lstStyle/>
          <a:p>
            <a:pPr algn="ctr"/>
            <a:r>
              <a:rPr lang="en-US" altLang="zh-CN" sz="5400" b="1">
                <a:solidFill>
                  <a:srgbClr val="031F37"/>
                </a:solidFill>
                <a:latin typeface="等线" panose="02010600030101010101" pitchFamily="2" charset="-122"/>
                <a:ea typeface="微软雅黑" panose="020B0503020204020204" pitchFamily="34" charset="-122"/>
                <a:cs typeface="Arial" panose="020B0604020202020204" pitchFamily="34" charset="0"/>
              </a:rPr>
              <a:t>《</a:t>
            </a:r>
            <a:r>
              <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rPr>
              <a:t>安全生产法</a:t>
            </a:r>
            <a:r>
              <a:rPr lang="en-US" altLang="zh-CN" sz="5400" b="1">
                <a:solidFill>
                  <a:srgbClr val="031F37"/>
                </a:solidFill>
                <a:latin typeface="等线" panose="02010600030101010101" pitchFamily="2" charset="-122"/>
                <a:ea typeface="微软雅黑" panose="020B0503020204020204" pitchFamily="34" charset="-122"/>
                <a:cs typeface="Arial" panose="020B0604020202020204" pitchFamily="34" charset="0"/>
              </a:rPr>
              <a:t>》</a:t>
            </a:r>
            <a:endParaRPr lang="en-US" altLang="zh-CN" sz="5400" b="1">
              <a:solidFill>
                <a:srgbClr val="031F37"/>
              </a:solidFill>
              <a:latin typeface="等线" panose="02010600030101010101" pitchFamily="2" charset="-122"/>
              <a:ea typeface="微软雅黑" panose="020B0503020204020204" pitchFamily="34" charset="-122"/>
              <a:cs typeface="Arial" panose="020B0604020202020204" pitchFamily="34" charset="0"/>
            </a:endParaRPr>
          </a:p>
          <a:p>
            <a:pPr algn="ctr"/>
            <a:r>
              <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rPr>
              <a:t>相关案例分析</a:t>
            </a:r>
            <a:endParaRPr lang="zh-CN" altLang="en-US" sz="5400" b="1">
              <a:solidFill>
                <a:srgbClr val="031F37"/>
              </a:solidFill>
              <a:latin typeface="等线" panose="02010600030101010101" pitchFamily="2" charset="-122"/>
              <a:ea typeface="微软雅黑" panose="020B0503020204020204" pitchFamily="34" charset="-122"/>
              <a:cs typeface="Arial" panose="020B0604020202020204" pitchFamily="34" charset="0"/>
            </a:endParaRPr>
          </a:p>
        </p:txBody>
      </p:sp>
      <p:cxnSp>
        <p:nvCxnSpPr>
          <p:cNvPr id="34" name="直接连接符 33"/>
          <p:cNvCxnSpPr/>
          <p:nvPr/>
        </p:nvCxnSpPr>
        <p:spPr>
          <a:xfrm>
            <a:off x="6777038" y="4141788"/>
            <a:ext cx="4106862" cy="0"/>
          </a:xfrm>
          <a:prstGeom prst="line">
            <a:avLst/>
          </a:prstGeom>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63492" name="组合 9"/>
          <p:cNvGrpSpPr/>
          <p:nvPr/>
        </p:nvGrpSpPr>
        <p:grpSpPr bwMode="auto">
          <a:xfrm>
            <a:off x="2519363" y="1444625"/>
            <a:ext cx="2335212" cy="1539875"/>
            <a:chOff x="5933618" y="1627849"/>
            <a:chExt cx="3951926" cy="2606191"/>
          </a:xfrm>
        </p:grpSpPr>
        <p:sp>
          <p:nvSpPr>
            <p:cNvPr id="11" name="等腰三角形 10"/>
            <p:cNvSpPr/>
            <p:nvPr/>
          </p:nvSpPr>
          <p:spPr>
            <a:xfrm rot="19622149">
              <a:off x="6575705" y="2605842"/>
              <a:ext cx="3119095" cy="1628198"/>
            </a:xfrm>
            <a:prstGeom prst="triangle">
              <a:avLst>
                <a:gd name="adj" fmla="val 50438"/>
              </a:avLst>
            </a:prstGeom>
            <a:solidFill>
              <a:srgbClr val="D6AD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5400" b="1">
                <a:solidFill>
                  <a:srgbClr val="031F37"/>
                </a:solidFill>
                <a:latin typeface="微软雅黑" panose="020B0503020204020204" pitchFamily="34" charset="-122"/>
                <a:ea typeface="微软雅黑" panose="020B0503020204020204" pitchFamily="34" charset="-122"/>
              </a:endParaRPr>
            </a:p>
          </p:txBody>
        </p:sp>
        <p:sp>
          <p:nvSpPr>
            <p:cNvPr id="13" name="任意多边形: 形状 12"/>
            <p:cNvSpPr/>
            <p:nvPr/>
          </p:nvSpPr>
          <p:spPr>
            <a:xfrm>
              <a:off x="5933618" y="1627849"/>
              <a:ext cx="3951926" cy="1628198"/>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5400" b="1" dirty="0">
                  <a:solidFill>
                    <a:srgbClr val="031F37"/>
                  </a:solidFill>
                  <a:latin typeface="微软雅黑" panose="020B0503020204020204" pitchFamily="34" charset="-122"/>
                  <a:ea typeface="微软雅黑" panose="020B0503020204020204" pitchFamily="34" charset="-122"/>
                </a:rPr>
                <a:t>05</a:t>
              </a:r>
              <a:endParaRPr lang="zh-CN" altLang="en-US" sz="5400" b="1" dirty="0">
                <a:solidFill>
                  <a:srgbClr val="031F37"/>
                </a:solidFill>
                <a:latin typeface="微软雅黑" panose="020B0503020204020204" pitchFamily="34" charset="-122"/>
                <a:ea typeface="微软雅黑" panose="020B0503020204020204" pitchFamily="34" charset="-122"/>
              </a:endParaRPr>
            </a:p>
          </p:txBody>
        </p:sp>
      </p:grpSp>
    </p:spTree>
  </p:cSld>
  <p:clrMapOvr>
    <a:masterClrMapping/>
  </p:clrMapOvr>
  <p:transition spd="slow">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74751" y="256987"/>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2738" y="69850"/>
            <a:ext cx="5175250"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刑事案由</a:t>
            </a:r>
            <a:r>
              <a:rPr lang="en-US" altLang="zh-CN" sz="2800" b="1" dirty="0">
                <a:solidFill>
                  <a:srgbClr val="031F37"/>
                </a:solidFill>
                <a:ea typeface="微软雅黑" panose="020B0503020204020204" pitchFamily="34" charset="-122"/>
                <a:cs typeface="+mn-ea"/>
              </a:rPr>
              <a:t>——</a:t>
            </a:r>
            <a:r>
              <a:rPr lang="zh-CN" altLang="en-US" sz="2400" b="1" dirty="0">
                <a:solidFill>
                  <a:srgbClr val="031F37"/>
                </a:solidFill>
                <a:ea typeface="微软雅黑" panose="020B0503020204020204" pitchFamily="34" charset="-122"/>
                <a:cs typeface="+mn-ea"/>
              </a:rPr>
              <a:t>阎国强交通肇事罪</a:t>
            </a:r>
            <a:endParaRPr lang="en-GB" altLang="zh-CN" sz="2400" b="1" dirty="0">
              <a:solidFill>
                <a:srgbClr val="031F37"/>
              </a:solidFill>
              <a:ea typeface="微软雅黑" panose="020B0503020204020204" pitchFamily="34" charset="-122"/>
              <a:cs typeface="+mn-ea"/>
            </a:endParaRPr>
          </a:p>
        </p:txBody>
      </p:sp>
      <p:sp>
        <p:nvSpPr>
          <p:cNvPr id="64515" name="稻壳儿 夏至夏末"/>
          <p:cNvSpPr txBox="1">
            <a:spLocks noChangeArrowheads="1"/>
          </p:cNvSpPr>
          <p:nvPr/>
        </p:nvSpPr>
        <p:spPr bwMode="auto">
          <a:xfrm>
            <a:off x="1758950" y="776288"/>
            <a:ext cx="9821863" cy="4154487"/>
          </a:xfrm>
          <a:prstGeom prst="rect">
            <a:avLst/>
          </a:prstGeom>
          <a:noFill/>
          <a:ln w="9525">
            <a:noFill/>
            <a:miter lim="800000"/>
          </a:ln>
        </p:spPr>
        <p:txBody>
          <a:bodyPr>
            <a:spAutoFit/>
          </a:bodyPr>
          <a:lstStyle/>
          <a:p>
            <a:pPr indent="457200" defTabSz="913130"/>
            <a:r>
              <a:rPr lang="en-US" altLang="zh-CN" sz="2400" b="1">
                <a:solidFill>
                  <a:srgbClr val="031F37"/>
                </a:solidFill>
                <a:latin typeface="楷体" panose="02010609060101010101" pitchFamily="49" charset="-122"/>
                <a:ea typeface="楷体" panose="02010609060101010101" pitchFamily="49" charset="-122"/>
              </a:rPr>
              <a:t>2016</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11</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28</a:t>
            </a:r>
            <a:r>
              <a:rPr lang="zh-CN" altLang="en-US" sz="2400" b="1">
                <a:solidFill>
                  <a:srgbClr val="031F37"/>
                </a:solidFill>
                <a:latin typeface="楷体" panose="02010609060101010101" pitchFamily="49" charset="-122"/>
                <a:ea typeface="楷体" panose="02010609060101010101" pitchFamily="49" charset="-122"/>
              </a:rPr>
              <a:t>日</a:t>
            </a:r>
            <a:r>
              <a:rPr lang="en-US" altLang="zh-CN" sz="2400" b="1">
                <a:solidFill>
                  <a:srgbClr val="031F37"/>
                </a:solidFill>
                <a:latin typeface="楷体" panose="02010609060101010101" pitchFamily="49" charset="-122"/>
                <a:ea typeface="楷体" panose="02010609060101010101" pitchFamily="49" charset="-122"/>
              </a:rPr>
              <a:t>16</a:t>
            </a:r>
            <a:r>
              <a:rPr lang="zh-CN" altLang="en-US" sz="2400" b="1">
                <a:solidFill>
                  <a:srgbClr val="031F37"/>
                </a:solidFill>
                <a:latin typeface="楷体" panose="02010609060101010101" pitchFamily="49" charset="-122"/>
                <a:ea typeface="楷体" panose="02010609060101010101" pitchFamily="49" charset="-122"/>
              </a:rPr>
              <a:t>时</a:t>
            </a:r>
            <a:r>
              <a:rPr lang="en-US" altLang="zh-CN" sz="2400" b="1">
                <a:solidFill>
                  <a:srgbClr val="031F37"/>
                </a:solidFill>
                <a:latin typeface="楷体" panose="02010609060101010101" pitchFamily="49" charset="-122"/>
                <a:ea typeface="楷体" panose="02010609060101010101" pitchFamily="49" charset="-122"/>
              </a:rPr>
              <a:t>50</a:t>
            </a:r>
            <a:r>
              <a:rPr lang="zh-CN" altLang="en-US" sz="2400" b="1">
                <a:solidFill>
                  <a:srgbClr val="031F37"/>
                </a:solidFill>
                <a:latin typeface="楷体" panose="02010609060101010101" pitchFamily="49" charset="-122"/>
                <a:ea typeface="楷体" panose="02010609060101010101" pitchFamily="49" charset="-122"/>
              </a:rPr>
              <a:t>分许，被告人阎国强无证驾驶豪沃牌重型自卸货车与张亚飞驾驶的五菱牌小型普通客车相撞，经襄垣县公安局交通警察大队认定，阎国强负事故主要责任，张亚飞负事故次要责任。本次事故导致张亚飞车内乘坐的李某</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死亡，同乘人员李某</a:t>
            </a:r>
            <a:r>
              <a:rPr lang="en-US" altLang="zh-CN" sz="2400" b="1">
                <a:solidFill>
                  <a:srgbClr val="031F37"/>
                </a:solidFill>
                <a:latin typeface="楷体" panose="02010609060101010101" pitchFamily="49" charset="-122"/>
                <a:ea typeface="楷体" panose="02010609060101010101" pitchFamily="49" charset="-122"/>
              </a:rPr>
              <a:t>4</a:t>
            </a:r>
            <a:r>
              <a:rPr lang="zh-CN" altLang="en-US" sz="2400" b="1">
                <a:solidFill>
                  <a:srgbClr val="031F37"/>
                </a:solidFill>
                <a:latin typeface="楷体" panose="02010609060101010101" pitchFamily="49" charset="-122"/>
                <a:ea typeface="楷体" panose="02010609060101010101" pitchFamily="49" charset="-122"/>
              </a:rPr>
              <a:t>、崔某</a:t>
            </a:r>
            <a:r>
              <a:rPr lang="en-US" altLang="zh-CN" sz="2400" b="1">
                <a:solidFill>
                  <a:srgbClr val="031F37"/>
                </a:solidFill>
                <a:latin typeface="楷体" panose="02010609060101010101" pitchFamily="49" charset="-122"/>
                <a:ea typeface="楷体" panose="02010609060101010101" pitchFamily="49" charset="-122"/>
              </a:rPr>
              <a:t>2</a:t>
            </a:r>
            <a:r>
              <a:rPr lang="zh-CN" altLang="en-US" sz="2400" b="1">
                <a:solidFill>
                  <a:srgbClr val="031F37"/>
                </a:solidFill>
                <a:latin typeface="楷体" panose="02010609060101010101" pitchFamily="49" charset="-122"/>
                <a:ea typeface="楷体" panose="02010609060101010101" pitchFamily="49" charset="-122"/>
              </a:rPr>
              <a:t>受伤。</a:t>
            </a:r>
            <a:endParaRPr lang="en-US" altLang="zh-CN" sz="2400" b="1">
              <a:solidFill>
                <a:srgbClr val="031F37"/>
              </a:solidFill>
              <a:latin typeface="楷体" panose="02010609060101010101" pitchFamily="49" charset="-122"/>
              <a:ea typeface="楷体" panose="02010609060101010101" pitchFamily="49" charset="-122"/>
            </a:endParaRPr>
          </a:p>
          <a:p>
            <a:pPr indent="457200" defTabSz="913130"/>
            <a:r>
              <a:rPr lang="zh-CN" altLang="en-US" sz="2400" b="1">
                <a:solidFill>
                  <a:srgbClr val="031F37"/>
                </a:solidFill>
                <a:latin typeface="楷体" panose="02010609060101010101" pitchFamily="49" charset="-122"/>
                <a:ea typeface="楷体" panose="02010609060101010101" pitchFamily="49" charset="-122"/>
              </a:rPr>
              <a:t>据查，中铁公司将其工程以劳务分包方式分包给了兴渝公司，兴渝公司又将其承包的部分业务分包给了没有运输资质的自然人孙圣卿，孙圣卿雇佣无驾驶证的被告人阎国强驾驶涉事货车，事故发生时，该货车未经检验、未按规定悬挂号牌、未投保第三者责任强制保险。根据经庭审质证的公诉机关提供的被告人阎国强供述及孙圣卿证言等证据证实，被告人阎国强驾驶该货车在兴渝公司工地运土返回途中发生了本起交通事故。</a:t>
            </a:r>
            <a:endParaRPr lang="zh-CN" altLang="en-US" sz="2400" b="1">
              <a:solidFill>
                <a:srgbClr val="031F37"/>
              </a:solidFill>
              <a:latin typeface="楷体" panose="02010609060101010101" pitchFamily="49" charset="-122"/>
              <a:ea typeface="楷体" panose="02010609060101010101" pitchFamily="49" charset="-122"/>
            </a:endParaRPr>
          </a:p>
        </p:txBody>
      </p:sp>
      <p:grpSp>
        <p:nvGrpSpPr>
          <p:cNvPr id="64516" name="组合 11"/>
          <p:cNvGrpSpPr/>
          <p:nvPr/>
        </p:nvGrpSpPr>
        <p:grpSpPr bwMode="auto">
          <a:xfrm>
            <a:off x="76200" y="911225"/>
            <a:ext cx="1620838" cy="574675"/>
            <a:chOff x="2886463" y="1853735"/>
            <a:chExt cx="3869635" cy="1139687"/>
          </a:xfrm>
        </p:grpSpPr>
        <p:sp>
          <p:nvSpPr>
            <p:cNvPr id="31" name="六边形 30"/>
            <p:cNvSpPr/>
            <p:nvPr/>
          </p:nvSpPr>
          <p:spPr>
            <a:xfrm>
              <a:off x="2886463" y="1853735"/>
              <a:ext cx="3869635" cy="1139687"/>
            </a:xfrm>
            <a:prstGeom prst="hexagon">
              <a:avLst/>
            </a:pr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64519" name="稻壳儿 夏至夏末"/>
            <p:cNvSpPr txBox="1">
              <a:spLocks noChangeArrowheads="1"/>
            </p:cNvSpPr>
            <p:nvPr/>
          </p:nvSpPr>
          <p:spPr bwMode="auto">
            <a:xfrm>
              <a:off x="3865552" y="1966847"/>
              <a:ext cx="1911454" cy="913461"/>
            </a:xfrm>
            <a:prstGeom prst="rect">
              <a:avLst/>
            </a:prstGeom>
            <a:noFill/>
            <a:ln w="9525">
              <a:noFill/>
              <a:miter lim="800000"/>
            </a:ln>
          </p:spPr>
          <p:txBody>
            <a:bodyPr wrap="none">
              <a:spAutoFit/>
            </a:bodyPr>
            <a:lstStyle/>
            <a:p>
              <a:pPr defTabSz="913130"/>
              <a:r>
                <a:rPr lang="zh-CN" altLang="en-US" sz="2400" b="1">
                  <a:solidFill>
                    <a:schemeClr val="bg1"/>
                  </a:solidFill>
                  <a:latin typeface="等线" panose="02010600030101010101" pitchFamily="2" charset="-122"/>
                  <a:ea typeface="微软雅黑" panose="020B0503020204020204" pitchFamily="34" charset="-122"/>
                </a:rPr>
                <a:t>事实</a:t>
              </a:r>
              <a:endParaRPr lang="zh-CN" altLang="en-US" sz="2400" b="1">
                <a:solidFill>
                  <a:schemeClr val="bg1"/>
                </a:solidFill>
                <a:latin typeface="等线" panose="02010600030101010101" pitchFamily="2" charset="-122"/>
                <a:ea typeface="微软雅黑" panose="020B0503020204020204" pitchFamily="34" charset="-122"/>
              </a:endParaRPr>
            </a:p>
          </p:txBody>
        </p:sp>
      </p:grpSp>
      <p:pic>
        <p:nvPicPr>
          <p:cNvPr id="4" name="图片 3" descr="卡通人物&#10;&#10;低可信度描述已自动生成"/>
          <p:cNvPicPr>
            <a:picLocks noChangeAspect="1"/>
          </p:cNvPicPr>
          <p:nvPr/>
        </p:nvPicPr>
        <p:blipFill rotWithShape="1">
          <a:blip r:embed="rId1"/>
          <a:srcRect b="8512"/>
          <a:stretch>
            <a:fillRect/>
          </a:stretch>
        </p:blipFill>
        <p:spPr>
          <a:xfrm>
            <a:off x="9316207" y="5021548"/>
            <a:ext cx="2875793" cy="1836452"/>
          </a:xfrm>
          <a:prstGeom prst="ellipse">
            <a:avLst/>
          </a:prstGeom>
          <a:ln>
            <a:noFill/>
          </a:ln>
          <a:effectLst>
            <a:softEdge rad="112500"/>
          </a:effectLst>
        </p:spPr>
      </p:pic>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43649" y="595771"/>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5913" y="436563"/>
            <a:ext cx="3214687" cy="500062"/>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修正背景</a:t>
            </a:r>
            <a:endParaRPr lang="en-GB" altLang="zh-CN" sz="2800" b="1" dirty="0">
              <a:solidFill>
                <a:srgbClr val="031F37"/>
              </a:solidFill>
              <a:ea typeface="微软雅黑" panose="020B0503020204020204" pitchFamily="34" charset="-122"/>
              <a:cs typeface="+mn-ea"/>
            </a:endParaRPr>
          </a:p>
        </p:txBody>
      </p:sp>
      <p:sp>
        <p:nvSpPr>
          <p:cNvPr id="19459" name="TextBox 76"/>
          <p:cNvSpPr txBox="1">
            <a:spLocks noChangeArrowheads="1"/>
          </p:cNvSpPr>
          <p:nvPr/>
        </p:nvSpPr>
        <p:spPr bwMode="auto">
          <a:xfrm>
            <a:off x="792163" y="1441450"/>
            <a:ext cx="4651375" cy="4710113"/>
          </a:xfrm>
          <a:prstGeom prst="rect">
            <a:avLst/>
          </a:prstGeom>
          <a:noFill/>
          <a:ln w="9525">
            <a:noFill/>
            <a:miter lim="800000"/>
          </a:ln>
        </p:spPr>
        <p:txBody>
          <a:bodyPr>
            <a:spAutoFit/>
          </a:bodyPr>
          <a:lstStyle/>
          <a:p>
            <a:pPr indent="457200"/>
            <a:r>
              <a:rPr lang="zh-CN" altLang="en-US" sz="2000" b="1">
                <a:solidFill>
                  <a:srgbClr val="031F37"/>
                </a:solidFill>
                <a:latin typeface="楷体" panose="02010609060101010101" pitchFamily="49" charset="-122"/>
                <a:ea typeface="楷体" panose="02010609060101010101" pitchFamily="49" charset="-122"/>
              </a:rPr>
              <a:t>我国生产安全事故死亡人数从历史最高峰</a:t>
            </a:r>
            <a:r>
              <a:rPr lang="en-US" altLang="zh-CN" sz="2000" b="1">
                <a:solidFill>
                  <a:srgbClr val="031F37"/>
                </a:solidFill>
                <a:latin typeface="楷体" panose="02010609060101010101" pitchFamily="49" charset="-122"/>
                <a:ea typeface="楷体" panose="02010609060101010101" pitchFamily="49" charset="-122"/>
              </a:rPr>
              <a:t>2002</a:t>
            </a:r>
            <a:r>
              <a:rPr lang="zh-CN" altLang="en-US" sz="2000" b="1">
                <a:solidFill>
                  <a:srgbClr val="031F37"/>
                </a:solidFill>
                <a:latin typeface="楷体" panose="02010609060101010101" pitchFamily="49" charset="-122"/>
                <a:ea typeface="楷体" panose="02010609060101010101" pitchFamily="49" charset="-122"/>
              </a:rPr>
              <a:t>年的约</a:t>
            </a:r>
            <a:r>
              <a:rPr lang="en-US" altLang="zh-CN" sz="2000" b="1">
                <a:solidFill>
                  <a:srgbClr val="031F37"/>
                </a:solidFill>
                <a:latin typeface="楷体" panose="02010609060101010101" pitchFamily="49" charset="-122"/>
                <a:ea typeface="楷体" panose="02010609060101010101" pitchFamily="49" charset="-122"/>
              </a:rPr>
              <a:t>14</a:t>
            </a:r>
            <a:r>
              <a:rPr lang="zh-CN" altLang="en-US" sz="2000" b="1">
                <a:solidFill>
                  <a:srgbClr val="031F37"/>
                </a:solidFill>
                <a:latin typeface="楷体" panose="02010609060101010101" pitchFamily="49" charset="-122"/>
                <a:ea typeface="楷体" panose="02010609060101010101" pitchFamily="49" charset="-122"/>
              </a:rPr>
              <a:t>万人，降至</a:t>
            </a:r>
            <a:r>
              <a:rPr lang="en-US" altLang="zh-CN" sz="2000" b="1">
                <a:solidFill>
                  <a:srgbClr val="031F37"/>
                </a:solidFill>
                <a:latin typeface="楷体" panose="02010609060101010101" pitchFamily="49" charset="-122"/>
                <a:ea typeface="楷体" panose="02010609060101010101" pitchFamily="49" charset="-122"/>
              </a:rPr>
              <a:t>2020</a:t>
            </a:r>
            <a:r>
              <a:rPr lang="zh-CN" altLang="en-US" sz="2000" b="1">
                <a:solidFill>
                  <a:srgbClr val="031F37"/>
                </a:solidFill>
                <a:latin typeface="楷体" panose="02010609060101010101" pitchFamily="49" charset="-122"/>
                <a:ea typeface="楷体" panose="02010609060101010101" pitchFamily="49" charset="-122"/>
              </a:rPr>
              <a:t>年的</a:t>
            </a:r>
            <a:r>
              <a:rPr lang="en-US" altLang="zh-CN" sz="2000" b="1">
                <a:solidFill>
                  <a:srgbClr val="031F37"/>
                </a:solidFill>
                <a:latin typeface="楷体" panose="02010609060101010101" pitchFamily="49" charset="-122"/>
                <a:ea typeface="楷体" panose="02010609060101010101" pitchFamily="49" charset="-122"/>
              </a:rPr>
              <a:t>2.71</a:t>
            </a:r>
            <a:r>
              <a:rPr lang="zh-CN" altLang="en-US" sz="2000" b="1">
                <a:solidFill>
                  <a:srgbClr val="031F37"/>
                </a:solidFill>
                <a:latin typeface="楷体" panose="02010609060101010101" pitchFamily="49" charset="-122"/>
                <a:ea typeface="楷体" panose="02010609060101010101" pitchFamily="49" charset="-122"/>
              </a:rPr>
              <a:t>万人，下降</a:t>
            </a:r>
            <a:r>
              <a:rPr lang="en-US" altLang="zh-CN" sz="2000" b="1">
                <a:solidFill>
                  <a:srgbClr val="031F37"/>
                </a:solidFill>
                <a:latin typeface="楷体" panose="02010609060101010101" pitchFamily="49" charset="-122"/>
                <a:ea typeface="楷体" panose="02010609060101010101" pitchFamily="49" charset="-122"/>
              </a:rPr>
              <a:t>80.6%</a:t>
            </a:r>
            <a:r>
              <a:rPr lang="zh-CN" altLang="en-US" sz="2000" b="1">
                <a:solidFill>
                  <a:srgbClr val="031F37"/>
                </a:solidFill>
                <a:latin typeface="楷体" panose="02010609060101010101" pitchFamily="49" charset="-122"/>
                <a:ea typeface="楷体" panose="02010609060101010101" pitchFamily="49" charset="-122"/>
              </a:rPr>
              <a:t>。重特大事故起数从最多时的</a:t>
            </a:r>
            <a:r>
              <a:rPr lang="en-US" altLang="zh-CN" sz="2000" b="1">
                <a:solidFill>
                  <a:srgbClr val="031F37"/>
                </a:solidFill>
                <a:latin typeface="楷体" panose="02010609060101010101" pitchFamily="49" charset="-122"/>
                <a:ea typeface="楷体" panose="02010609060101010101" pitchFamily="49" charset="-122"/>
              </a:rPr>
              <a:t>2001</a:t>
            </a:r>
            <a:r>
              <a:rPr lang="zh-CN" altLang="en-US" sz="2000" b="1">
                <a:solidFill>
                  <a:srgbClr val="031F37"/>
                </a:solidFill>
                <a:latin typeface="楷体" panose="02010609060101010101" pitchFamily="49" charset="-122"/>
                <a:ea typeface="楷体" panose="02010609060101010101" pitchFamily="49" charset="-122"/>
              </a:rPr>
              <a:t>年一年发生</a:t>
            </a:r>
            <a:r>
              <a:rPr lang="en-US" altLang="zh-CN" sz="2000" b="1">
                <a:solidFill>
                  <a:srgbClr val="031F37"/>
                </a:solidFill>
                <a:latin typeface="楷体" panose="02010609060101010101" pitchFamily="49" charset="-122"/>
                <a:ea typeface="楷体" panose="02010609060101010101" pitchFamily="49" charset="-122"/>
              </a:rPr>
              <a:t>140</a:t>
            </a:r>
            <a:r>
              <a:rPr lang="zh-CN" altLang="en-US" sz="2000" b="1">
                <a:solidFill>
                  <a:srgbClr val="031F37"/>
                </a:solidFill>
                <a:latin typeface="楷体" panose="02010609060101010101" pitchFamily="49" charset="-122"/>
                <a:ea typeface="楷体" panose="02010609060101010101" pitchFamily="49" charset="-122"/>
              </a:rPr>
              <a:t>起下降到</a:t>
            </a:r>
            <a:r>
              <a:rPr lang="en-US" altLang="zh-CN" sz="2000" b="1">
                <a:solidFill>
                  <a:srgbClr val="031F37"/>
                </a:solidFill>
                <a:latin typeface="楷体" panose="02010609060101010101" pitchFamily="49" charset="-122"/>
                <a:ea typeface="楷体" panose="02010609060101010101" pitchFamily="49" charset="-122"/>
              </a:rPr>
              <a:t>2020</a:t>
            </a:r>
            <a:r>
              <a:rPr lang="zh-CN" altLang="en-US" sz="2000" b="1">
                <a:solidFill>
                  <a:srgbClr val="031F37"/>
                </a:solidFill>
                <a:latin typeface="楷体" panose="02010609060101010101" pitchFamily="49" charset="-122"/>
                <a:ea typeface="楷体" panose="02010609060101010101" pitchFamily="49" charset="-122"/>
              </a:rPr>
              <a:t>年的</a:t>
            </a:r>
            <a:r>
              <a:rPr lang="en-US" altLang="zh-CN" sz="2000" b="1">
                <a:solidFill>
                  <a:srgbClr val="031F37"/>
                </a:solidFill>
                <a:latin typeface="楷体" panose="02010609060101010101" pitchFamily="49" charset="-122"/>
                <a:ea typeface="楷体" panose="02010609060101010101" pitchFamily="49" charset="-122"/>
              </a:rPr>
              <a:t>16</a:t>
            </a:r>
            <a:r>
              <a:rPr lang="zh-CN" altLang="en-US" sz="2000" b="1">
                <a:solidFill>
                  <a:srgbClr val="031F37"/>
                </a:solidFill>
                <a:latin typeface="楷体" panose="02010609060101010101" pitchFamily="49" charset="-122"/>
                <a:ea typeface="楷体" panose="02010609060101010101" pitchFamily="49" charset="-122"/>
              </a:rPr>
              <a:t>起，下降</a:t>
            </a:r>
            <a:r>
              <a:rPr lang="en-US" altLang="zh-CN" sz="2000" b="1">
                <a:solidFill>
                  <a:srgbClr val="031F37"/>
                </a:solidFill>
                <a:latin typeface="楷体" panose="02010609060101010101" pitchFamily="49" charset="-122"/>
                <a:ea typeface="楷体" panose="02010609060101010101" pitchFamily="49" charset="-122"/>
              </a:rPr>
              <a:t>88.6%</a:t>
            </a:r>
            <a:r>
              <a:rPr lang="zh-CN" altLang="en-US" sz="2000" b="1">
                <a:solidFill>
                  <a:srgbClr val="031F37"/>
                </a:solidFill>
                <a:latin typeface="楷体" panose="02010609060101010101" pitchFamily="49" charset="-122"/>
                <a:ea typeface="楷体" panose="02010609060101010101" pitchFamily="49" charset="-122"/>
              </a:rPr>
              <a:t>。虽然全国生产安全事故总体上呈下降趋势，但开始进入一个瓶颈期、平台期，而且稍有不慎，重特大事故还会出现反弹。</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中华人民共和国安全生产法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是为了加强安全生产工作，防止和减少生产安全事故，保障人民群众生命和财产安全，促进经济社会持续健康发展而制定，为安全生产工作提供了有力的法律武器。对安全生产法进行修改，正当其时，十分必要。</a:t>
            </a:r>
            <a:endParaRPr lang="en-US" altLang="zh-CN" sz="2000" b="1">
              <a:solidFill>
                <a:srgbClr val="031F37"/>
              </a:solidFill>
              <a:latin typeface="楷体" panose="02010609060101010101" pitchFamily="49" charset="-122"/>
              <a:ea typeface="楷体" panose="02010609060101010101" pitchFamily="49" charset="-122"/>
            </a:endParaRPr>
          </a:p>
        </p:txBody>
      </p:sp>
      <p:pic>
        <p:nvPicPr>
          <p:cNvPr id="19460" name="图片 3" descr="文本&#10;&#10;描述已自动生成"/>
          <p:cNvPicPr>
            <a:picLocks noChangeAspect="1"/>
          </p:cNvPicPr>
          <p:nvPr/>
        </p:nvPicPr>
        <p:blipFill>
          <a:blip r:embed="rId1"/>
          <a:srcRect/>
          <a:stretch>
            <a:fillRect/>
          </a:stretch>
        </p:blipFill>
        <p:spPr bwMode="auto">
          <a:xfrm>
            <a:off x="6053138" y="1204913"/>
            <a:ext cx="5705475" cy="5343525"/>
          </a:xfrm>
          <a:prstGeom prst="rect">
            <a:avLst/>
          </a:prstGeom>
          <a:noFill/>
          <a:ln w="9525">
            <a:noFill/>
            <a:miter lim="800000"/>
            <a:headEnd/>
            <a:tailEnd/>
          </a:ln>
        </p:spPr>
      </p:pic>
    </p:spTree>
  </p:cSld>
  <p:clrMapOvr>
    <a:masterClrMapping/>
  </p:clrMapOvr>
  <p:transition spd="slow">
    <p:push dir="u"/>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descr="图片包含 桌子, 游戏机&#10;&#10;描述已自动生成"/>
          <p:cNvPicPr>
            <a:picLocks noChangeAspect="1"/>
          </p:cNvPicPr>
          <p:nvPr/>
        </p:nvPicPr>
        <p:blipFill>
          <a:blip r:embed="rId1" cstate="print"/>
          <a:stretch>
            <a:fillRect/>
          </a:stretch>
        </p:blipFill>
        <p:spPr>
          <a:xfrm>
            <a:off x="9724268" y="5278652"/>
            <a:ext cx="2467732" cy="1579348"/>
          </a:xfrm>
          <a:prstGeom prst="ellipse">
            <a:avLst/>
          </a:prstGeom>
          <a:ln>
            <a:noFill/>
          </a:ln>
          <a:effectLst>
            <a:softEdge rad="112500"/>
          </a:effectLst>
        </p:spPr>
      </p:pic>
      <p:grpSp>
        <p:nvGrpSpPr>
          <p:cNvPr id="3" name="组合 2"/>
          <p:cNvGrpSpPr/>
          <p:nvPr/>
        </p:nvGrpSpPr>
        <p:grpSpPr>
          <a:xfrm>
            <a:off x="774751" y="256987"/>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2738" y="69850"/>
            <a:ext cx="5175250"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刑事案由</a:t>
            </a:r>
            <a:r>
              <a:rPr lang="en-US" altLang="zh-CN" sz="2800" b="1" dirty="0">
                <a:solidFill>
                  <a:srgbClr val="031F37"/>
                </a:solidFill>
                <a:ea typeface="微软雅黑" panose="020B0503020204020204" pitchFamily="34" charset="-122"/>
                <a:cs typeface="+mn-ea"/>
              </a:rPr>
              <a:t>——</a:t>
            </a:r>
            <a:r>
              <a:rPr lang="zh-CN" altLang="en-US" sz="2400" b="1" dirty="0">
                <a:solidFill>
                  <a:srgbClr val="031F37"/>
                </a:solidFill>
                <a:ea typeface="微软雅黑" panose="020B0503020204020204" pitchFamily="34" charset="-122"/>
                <a:cs typeface="+mn-ea"/>
              </a:rPr>
              <a:t>阎国强交通肇事罪</a:t>
            </a:r>
            <a:endParaRPr lang="en-GB" altLang="zh-CN" sz="2400" b="1" dirty="0">
              <a:solidFill>
                <a:srgbClr val="031F37"/>
              </a:solidFill>
              <a:ea typeface="微软雅黑" panose="020B0503020204020204" pitchFamily="34" charset="-122"/>
              <a:cs typeface="+mn-ea"/>
            </a:endParaRPr>
          </a:p>
        </p:txBody>
      </p:sp>
      <p:grpSp>
        <p:nvGrpSpPr>
          <p:cNvPr id="65540" name="组合 13"/>
          <p:cNvGrpSpPr/>
          <p:nvPr/>
        </p:nvGrpSpPr>
        <p:grpSpPr bwMode="auto">
          <a:xfrm>
            <a:off x="76200" y="865188"/>
            <a:ext cx="1620838" cy="576262"/>
            <a:chOff x="2886463" y="3364483"/>
            <a:chExt cx="3869635" cy="1139687"/>
          </a:xfrm>
        </p:grpSpPr>
        <p:sp>
          <p:nvSpPr>
            <p:cNvPr id="32" name="六边形 31"/>
            <p:cNvSpPr/>
            <p:nvPr/>
          </p:nvSpPr>
          <p:spPr>
            <a:xfrm>
              <a:off x="2886463" y="3364483"/>
              <a:ext cx="3869635" cy="1139687"/>
            </a:xfrm>
            <a:prstGeom prst="hex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65543" name="稻壳儿 夏至夏末"/>
            <p:cNvSpPr txBox="1">
              <a:spLocks noChangeArrowheads="1"/>
            </p:cNvSpPr>
            <p:nvPr/>
          </p:nvSpPr>
          <p:spPr bwMode="auto">
            <a:xfrm>
              <a:off x="3874818" y="3477595"/>
              <a:ext cx="1911454" cy="913461"/>
            </a:xfrm>
            <a:prstGeom prst="rect">
              <a:avLst/>
            </a:prstGeom>
            <a:noFill/>
            <a:ln w="9525">
              <a:noFill/>
              <a:miter lim="800000"/>
            </a:ln>
          </p:spPr>
          <p:txBody>
            <a:bodyPr wrap="none">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判决</a:t>
              </a:r>
              <a:endParaRPr lang="zh-CN" altLang="en-US" sz="2400" b="1">
                <a:solidFill>
                  <a:srgbClr val="031F37"/>
                </a:solidFill>
                <a:latin typeface="等线" panose="02010600030101010101" pitchFamily="2" charset="-122"/>
                <a:ea typeface="微软雅黑" panose="020B0503020204020204" pitchFamily="34" charset="-122"/>
              </a:endParaRPr>
            </a:p>
          </p:txBody>
        </p:sp>
      </p:grpSp>
      <p:sp>
        <p:nvSpPr>
          <p:cNvPr id="44" name="稻壳儿 夏至夏末"/>
          <p:cNvSpPr txBox="1"/>
          <p:nvPr/>
        </p:nvSpPr>
        <p:spPr>
          <a:xfrm>
            <a:off x="1774825" y="938213"/>
            <a:ext cx="9966325" cy="4708525"/>
          </a:xfrm>
          <a:prstGeom prst="rect">
            <a:avLst/>
          </a:prstGeom>
          <a:noFill/>
        </p:spPr>
        <p:txBody>
          <a:bodyPr>
            <a:spAutoFit/>
          </a:bodyPr>
          <a:ls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pPr indent="457200" fontAlgn="auto">
              <a:spcBef>
                <a:spcPts val="0"/>
              </a:spcBef>
              <a:spcAft>
                <a:spcPts val="0"/>
              </a:spcAft>
              <a:defRPr/>
            </a:pPr>
            <a:r>
              <a:rPr lang="zh-CN" altLang="en-US" sz="2000" b="1" dirty="0">
                <a:solidFill>
                  <a:srgbClr val="031F37"/>
                </a:solidFill>
                <a:latin typeface="楷体" panose="02010609060101010101" pitchFamily="49" charset="-122"/>
                <a:ea typeface="楷体" panose="02010609060101010101" pitchFamily="49" charset="-122"/>
              </a:rPr>
              <a:t>公民依法享有生命健康权，由于过错给他人造成伤害的，应当承担民事责任。交警部门已经对本起交通事故责任作出认定，即被告人阎国强承担主要责任，张亚飞承担本次事故次要责任，李某</a:t>
            </a:r>
            <a:r>
              <a:rPr lang="en-US" altLang="zh-CN" sz="2000" b="1" dirty="0">
                <a:solidFill>
                  <a:srgbClr val="031F37"/>
                </a:solidFill>
                <a:latin typeface="楷体" panose="02010609060101010101" pitchFamily="49" charset="-122"/>
                <a:ea typeface="楷体" panose="02010609060101010101" pitchFamily="49" charset="-122"/>
              </a:rPr>
              <a:t>4</a:t>
            </a:r>
            <a:r>
              <a:rPr lang="zh-CN" altLang="en-US" sz="2000" b="1" dirty="0">
                <a:solidFill>
                  <a:srgbClr val="031F37"/>
                </a:solidFill>
                <a:latin typeface="楷体" panose="02010609060101010101" pitchFamily="49" charset="-122"/>
                <a:ea typeface="楷体" panose="02010609060101010101" pitchFamily="49" charset="-122"/>
              </a:rPr>
              <a:t>、李某</a:t>
            </a:r>
            <a:r>
              <a:rPr lang="en-US" altLang="zh-CN" sz="2000" b="1" dirty="0">
                <a:solidFill>
                  <a:srgbClr val="031F37"/>
                </a:solidFill>
                <a:latin typeface="楷体" panose="02010609060101010101" pitchFamily="49" charset="-122"/>
                <a:ea typeface="楷体" panose="02010609060101010101" pitchFamily="49" charset="-122"/>
              </a:rPr>
              <a:t>1</a:t>
            </a:r>
            <a:r>
              <a:rPr lang="zh-CN" altLang="en-US" sz="2000" b="1" dirty="0">
                <a:solidFill>
                  <a:srgbClr val="031F37"/>
                </a:solidFill>
                <a:latin typeface="楷体" panose="02010609060101010101" pitchFamily="49" charset="-122"/>
                <a:ea typeface="楷体" panose="02010609060101010101" pitchFamily="49" charset="-122"/>
              </a:rPr>
              <a:t>、崔某</a:t>
            </a:r>
            <a:r>
              <a:rPr lang="en-US" altLang="zh-CN" sz="2000" b="1" dirty="0">
                <a:solidFill>
                  <a:srgbClr val="031F37"/>
                </a:solidFill>
                <a:latin typeface="楷体" panose="02010609060101010101" pitchFamily="49" charset="-122"/>
                <a:ea typeface="楷体" panose="02010609060101010101" pitchFamily="49" charset="-122"/>
              </a:rPr>
              <a:t>2</a:t>
            </a:r>
            <a:r>
              <a:rPr lang="zh-CN" altLang="en-US" sz="2000" b="1" dirty="0">
                <a:solidFill>
                  <a:srgbClr val="031F37"/>
                </a:solidFill>
                <a:latin typeface="楷体" panose="02010609060101010101" pitchFamily="49" charset="-122"/>
                <a:ea typeface="楷体" panose="02010609060101010101" pitchFamily="49" charset="-122"/>
              </a:rPr>
              <a:t>等无责任。根据</a:t>
            </a:r>
            <a:r>
              <a:rPr lang="en-US" altLang="zh-CN" sz="2000" b="1" dirty="0">
                <a:solidFill>
                  <a:srgbClr val="031F37"/>
                </a:solidFill>
                <a:latin typeface="楷体" panose="02010609060101010101" pitchFamily="49" charset="-122"/>
                <a:ea typeface="楷体" panose="02010609060101010101" pitchFamily="49" charset="-122"/>
              </a:rPr>
              <a:t>《</a:t>
            </a:r>
            <a:r>
              <a:rPr lang="zh-CN" altLang="en-US" sz="2000" b="1" dirty="0">
                <a:solidFill>
                  <a:srgbClr val="031F37"/>
                </a:solidFill>
                <a:latin typeface="楷体" panose="02010609060101010101" pitchFamily="49" charset="-122"/>
                <a:ea typeface="楷体" panose="02010609060101010101" pitchFamily="49" charset="-122"/>
              </a:rPr>
              <a:t>中华人民共和国侵权责任法</a:t>
            </a:r>
            <a:r>
              <a:rPr lang="en-US" altLang="zh-CN" sz="2000" b="1" dirty="0">
                <a:solidFill>
                  <a:srgbClr val="031F37"/>
                </a:solidFill>
                <a:latin typeface="楷体" panose="02010609060101010101" pitchFamily="49" charset="-122"/>
                <a:ea typeface="楷体" panose="02010609060101010101" pitchFamily="49" charset="-122"/>
              </a:rPr>
              <a:t>》</a:t>
            </a:r>
            <a:r>
              <a:rPr lang="zh-CN" altLang="en-US" sz="2000" b="1" dirty="0">
                <a:solidFill>
                  <a:srgbClr val="031F37"/>
                </a:solidFill>
                <a:latin typeface="楷体" panose="02010609060101010101" pitchFamily="49" charset="-122"/>
                <a:ea typeface="楷体" panose="02010609060101010101" pitchFamily="49" charset="-122"/>
              </a:rPr>
              <a:t>第三十五条的规定，个人之间形成劳务关系，提供劳务一方因劳务造成他人损害的，由接受劳务一方承担侵权责任。本案中，阎国强在提供劳务中造成了他人损害，应由接受劳务一方的孙圣卿承担侵权责任。根据</a:t>
            </a:r>
            <a:r>
              <a:rPr lang="en-US" altLang="zh-CN" sz="2000" b="1" u="heavy" dirty="0">
                <a:solidFill>
                  <a:srgbClr val="031F37"/>
                </a:solidFill>
                <a:latin typeface="楷体" panose="02010609060101010101" pitchFamily="49" charset="-122"/>
                <a:ea typeface="楷体" panose="02010609060101010101" pitchFamily="49" charset="-122"/>
              </a:rPr>
              <a:t>《</a:t>
            </a:r>
            <a:r>
              <a:rPr lang="zh-CN" altLang="en-US" sz="2000" b="1" u="heavy" dirty="0">
                <a:solidFill>
                  <a:srgbClr val="031F37"/>
                </a:solidFill>
                <a:latin typeface="楷体" panose="02010609060101010101" pitchFamily="49" charset="-122"/>
                <a:ea typeface="楷体" panose="02010609060101010101" pitchFamily="49" charset="-122"/>
              </a:rPr>
              <a:t>中华人民共和国安全生产法</a:t>
            </a:r>
            <a:r>
              <a:rPr lang="en-US" altLang="zh-CN" sz="2000" b="1" u="heavy" dirty="0">
                <a:solidFill>
                  <a:srgbClr val="031F37"/>
                </a:solidFill>
                <a:latin typeface="楷体" panose="02010609060101010101" pitchFamily="49" charset="-122"/>
                <a:ea typeface="楷体" panose="02010609060101010101" pitchFamily="49" charset="-122"/>
              </a:rPr>
              <a:t>》</a:t>
            </a:r>
            <a:r>
              <a:rPr lang="zh-CN" altLang="en-US" sz="2000" b="1" u="heavy" dirty="0">
                <a:solidFill>
                  <a:srgbClr val="031F37"/>
                </a:solidFill>
                <a:latin typeface="楷体" panose="02010609060101010101" pitchFamily="49" charset="-122"/>
                <a:ea typeface="楷体" panose="02010609060101010101" pitchFamily="49" charset="-122"/>
              </a:rPr>
              <a:t>第一百条</a:t>
            </a:r>
            <a:r>
              <a:rPr lang="zh-CN" altLang="en-US" sz="2000" b="1" dirty="0">
                <a:solidFill>
                  <a:srgbClr val="031F37"/>
                </a:solidFill>
                <a:latin typeface="楷体" panose="02010609060101010101" pitchFamily="49" charset="-122"/>
                <a:ea typeface="楷体" panose="02010609060101010101" pitchFamily="49" charset="-122"/>
              </a:rPr>
              <a:t>的规定，生产经营单位将生产经营项目、场所、设备发包或者出租给不具备安全生产条件或者相应资质的单位或者个人的，导致发生安全生产事故给他人造成损害的，与承包方、承租方共同承担连带赔偿责任。本案中，孙圣卿提供的施工车辆未检验、未按规定悬挂号牌、未投保交强险，不具备相应的运输资质，兴渝公司将其部分工程发包给无运营资质的孙圣卿，兴渝公司应对此行为承担风险，与孙圣卿共同承担连带赔偿责任。中铁公司所举兴渝公司的营业执照、安全许可证、建筑业企业资质证书，以及兴渝公司所举</a:t>
            </a:r>
            <a:r>
              <a:rPr lang="en-US" altLang="zh-CN" sz="2000" b="1" dirty="0">
                <a:solidFill>
                  <a:srgbClr val="031F37"/>
                </a:solidFill>
                <a:latin typeface="楷体" panose="02010609060101010101" pitchFamily="49" charset="-122"/>
                <a:ea typeface="楷体" panose="02010609060101010101" pitchFamily="49" charset="-122"/>
              </a:rPr>
              <a:t>《</a:t>
            </a:r>
            <a:r>
              <a:rPr lang="zh-CN" altLang="en-US" sz="2000" b="1" dirty="0">
                <a:solidFill>
                  <a:srgbClr val="031F37"/>
                </a:solidFill>
                <a:latin typeface="楷体" panose="02010609060101010101" pitchFamily="49" charset="-122"/>
                <a:ea typeface="楷体" panose="02010609060101010101" pitchFamily="49" charset="-122"/>
              </a:rPr>
              <a:t>劳务分包合同</a:t>
            </a:r>
            <a:r>
              <a:rPr lang="en-US" altLang="zh-CN" sz="2000" b="1" dirty="0">
                <a:solidFill>
                  <a:srgbClr val="031F37"/>
                </a:solidFill>
                <a:latin typeface="楷体" panose="02010609060101010101" pitchFamily="49" charset="-122"/>
                <a:ea typeface="楷体" panose="02010609060101010101" pitchFamily="49" charset="-122"/>
              </a:rPr>
              <a:t>》</a:t>
            </a:r>
            <a:r>
              <a:rPr lang="zh-CN" altLang="en-US" sz="2000" b="1" dirty="0">
                <a:solidFill>
                  <a:srgbClr val="031F37"/>
                </a:solidFill>
                <a:latin typeface="楷体" panose="02010609060101010101" pitchFamily="49" charset="-122"/>
                <a:ea typeface="楷体" panose="02010609060101010101" pitchFamily="49" charset="-122"/>
              </a:rPr>
              <a:t>，证实兴渝公司具备用工主体资格及安全生产条件，中铁公司与兴渝公司签订合同之后，双方形成合法有效的劳务分包关系，故中铁公司不应对本案的损害后果承担连带赔偿责任。</a:t>
            </a:r>
            <a:endParaRPr lang="zh-CN" altLang="en-US" sz="2000" b="1" dirty="0">
              <a:solidFill>
                <a:srgbClr val="031F37"/>
              </a:solidFill>
              <a:latin typeface="楷体" panose="02010609060101010101" pitchFamily="49" charset="-122"/>
              <a:ea typeface="楷体" panose="02010609060101010101" pitchFamily="49" charset="-122"/>
            </a:endParaRPr>
          </a:p>
        </p:txBody>
      </p:sp>
    </p:spTree>
  </p:cSld>
  <p:clrMapOvr>
    <a:masterClrMapping/>
  </p:clrMapOvr>
  <p:transition spd="slow">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29416" y="149632"/>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2738" y="100013"/>
            <a:ext cx="2001837" cy="439737"/>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400" b="1" dirty="0">
                <a:solidFill>
                  <a:srgbClr val="031F37"/>
                </a:solidFill>
                <a:ea typeface="微软雅黑" panose="020B0503020204020204" pitchFamily="34" charset="-122"/>
                <a:cs typeface="+mn-ea"/>
              </a:rPr>
              <a:t>新旧条文对照</a:t>
            </a:r>
            <a:endParaRPr lang="en-GB" altLang="zh-CN" sz="2400" b="1" dirty="0">
              <a:solidFill>
                <a:srgbClr val="031F37"/>
              </a:solidFill>
              <a:ea typeface="微软雅黑" panose="020B0503020204020204" pitchFamily="34" charset="-122"/>
              <a:cs typeface="+mn-ea"/>
            </a:endParaRPr>
          </a:p>
        </p:txBody>
      </p:sp>
      <p:graphicFrame>
        <p:nvGraphicFramePr>
          <p:cNvPr id="2" name="表格 3"/>
          <p:cNvGraphicFramePr>
            <a:graphicFrameLocks noGrp="1"/>
          </p:cNvGraphicFramePr>
          <p:nvPr/>
        </p:nvGraphicFramePr>
        <p:xfrm>
          <a:off x="331788" y="587375"/>
          <a:ext cx="11529918" cy="6188075"/>
        </p:xfrm>
        <a:graphic>
          <a:graphicData uri="http://schemas.openxmlformats.org/drawingml/2006/table">
            <a:tbl>
              <a:tblPr firstRow="1" bandRow="1">
                <a:tableStyleId>{5C22544A-7EE6-4342-B048-85BDC9FD1C3A}</a:tableStyleId>
              </a:tblPr>
              <a:tblGrid>
                <a:gridCol w="5764959"/>
                <a:gridCol w="5764959"/>
              </a:tblGrid>
              <a:tr h="196616">
                <a:tc>
                  <a:txBody>
                    <a:bodyPr/>
                    <a:lstStyle/>
                    <a:p>
                      <a:pPr algn="ctr"/>
                      <a:r>
                        <a:rPr lang="zh-CN" altLang="en-US" dirty="0"/>
                        <a:t>原</a:t>
                      </a:r>
                      <a:r>
                        <a:rPr lang="en-US" altLang="zh-CN" dirty="0"/>
                        <a:t>《</a:t>
                      </a:r>
                      <a:r>
                        <a:rPr lang="zh-CN" altLang="en-US" dirty="0"/>
                        <a:t>安全生产法</a:t>
                      </a:r>
                      <a:r>
                        <a:rPr lang="en-US" altLang="zh-CN" dirty="0"/>
                        <a:t>》</a:t>
                      </a:r>
                      <a:endParaRPr lang="zh-CN" altLang="en-US" dirty="0"/>
                    </a:p>
                  </a:txBody>
                  <a:tcPr/>
                </a:tc>
                <a:tc>
                  <a:txBody>
                    <a:bodyPr/>
                    <a:lstStyle/>
                    <a:p>
                      <a:pPr algn="ctr"/>
                      <a:r>
                        <a:rPr lang="zh-CN" altLang="en-US" dirty="0"/>
                        <a:t>新</a:t>
                      </a:r>
                      <a:r>
                        <a:rPr lang="en-US" altLang="zh-CN" dirty="0"/>
                        <a:t>《</a:t>
                      </a:r>
                      <a:r>
                        <a:rPr lang="zh-CN" altLang="en-US" dirty="0"/>
                        <a:t>安全生产法</a:t>
                      </a:r>
                      <a:r>
                        <a:rPr lang="en-US" altLang="zh-CN" dirty="0"/>
                        <a:t>》</a:t>
                      </a:r>
                      <a:endParaRPr lang="zh-CN" altLang="en-US" dirty="0"/>
                    </a:p>
                  </a:txBody>
                  <a:tcPr/>
                </a:tc>
              </a:tr>
              <a:tr h="5822496">
                <a:tc>
                  <a:txBody>
                    <a:bodyPr/>
                    <a:lstStyle/>
                    <a:p>
                      <a:pPr>
                        <a:lnSpc>
                          <a:spcPct val="90000"/>
                        </a:lnSpc>
                      </a:pPr>
                      <a:r>
                        <a:rPr lang="zh-CN" altLang="en-US" sz="1600" dirty="0">
                          <a:solidFill>
                            <a:srgbClr val="C00000"/>
                          </a:solidFill>
                          <a:latin typeface="楷体" panose="02010609060101010101" pitchFamily="49" charset="-122"/>
                          <a:ea typeface="楷体" panose="02010609060101010101" pitchFamily="49" charset="-122"/>
                        </a:rPr>
                        <a:t>第一百条  </a:t>
                      </a:r>
                      <a:r>
                        <a:rPr lang="zh-CN" altLang="en-US" sz="1600" dirty="0">
                          <a:latin typeface="楷体" panose="02010609060101010101" pitchFamily="49" charset="-122"/>
                          <a:ea typeface="楷体" panose="02010609060101010101" pitchFamily="49" charset="-122"/>
                        </a:rPr>
                        <a:t>生产经营单位将生产经营项目、场所、设备发包或者出租给不具备安全生产条件或者相应资质的单位或者个人的，责令限期改正，没收违法所得；违法所得十万元以上的，并处违法所得二倍以上五倍以下的罚款；没有违法所得或者违法所得不足十万元的，单处或者并处十万元以上二十万元以下的罚款；对其直接负责的主管人员和其他直接责任人员处一万元以上二万元以下的罚款；导致发生生产安全事故给他人造成损害的，与承包方、承租方承担连带赔偿责任。</a:t>
                      </a:r>
                      <a:endParaRPr lang="zh-CN" altLang="en-US" sz="1600" dirty="0">
                        <a:latin typeface="楷体" panose="02010609060101010101" pitchFamily="49" charset="-122"/>
                        <a:ea typeface="楷体" panose="02010609060101010101" pitchFamily="49" charset="-122"/>
                      </a:endParaRPr>
                    </a:p>
                    <a:p>
                      <a:pPr>
                        <a:lnSpc>
                          <a:spcPct val="90000"/>
                        </a:lnSpc>
                      </a:pPr>
                      <a:r>
                        <a:rPr lang="zh-CN" altLang="en-US" sz="1600" dirty="0">
                          <a:latin typeface="楷体" panose="02010609060101010101" pitchFamily="49" charset="-122"/>
                          <a:ea typeface="楷体" panose="02010609060101010101" pitchFamily="49" charset="-122"/>
                        </a:rPr>
                        <a:t>  生产经营单位未与承包单位、承租单位签订专门的安全生产管理协议或者未在承包合同、租赁合同中明确各自的安全生产管理职责，或者未对承包单位、承租单位的安全生产统一协调、管理的，责令限期改正，可以处五万元以下的罚款，对其直接负责的主管人员和其他直接责任人员可以处一万元以下的罚款；逾期未改正的，责令停产停业整顿。</a:t>
                      </a:r>
                      <a:endParaRPr lang="zh-CN" altLang="en-US" sz="1600" dirty="0">
                        <a:latin typeface="楷体" panose="02010609060101010101" pitchFamily="49" charset="-122"/>
                        <a:ea typeface="楷体" panose="02010609060101010101" pitchFamily="49" charset="-122"/>
                      </a:endParaRPr>
                    </a:p>
                  </a:txBody>
                  <a:tcPr/>
                </a:tc>
                <a:tc>
                  <a:txBody>
                    <a:bodyPr/>
                    <a:lstStyle/>
                    <a:p>
                      <a:pPr marL="0" algn="l" defTabSz="914400" rtl="0" eaLnBrk="1" latinLnBrk="0" hangingPunct="1">
                        <a:lnSpc>
                          <a:spcPct val="90000"/>
                        </a:lnSpc>
                      </a:pPr>
                      <a:r>
                        <a:rPr lang="zh-CN" altLang="en-US" sz="1600" kern="1200" dirty="0">
                          <a:solidFill>
                            <a:srgbClr val="C00000"/>
                          </a:solidFill>
                          <a:latin typeface="楷体" panose="02010609060101010101" pitchFamily="49" charset="-122"/>
                          <a:ea typeface="楷体" panose="02010609060101010101" pitchFamily="49" charset="-122"/>
                          <a:cs typeface="+mn-cs"/>
                        </a:rPr>
                        <a:t>第一百零三条</a:t>
                      </a:r>
                      <a:r>
                        <a:rPr lang="zh-CN" altLang="en-US" sz="1600" kern="1200" dirty="0">
                          <a:solidFill>
                            <a:schemeClr val="dk1"/>
                          </a:solidFill>
                          <a:latin typeface="楷体" panose="02010609060101010101" pitchFamily="49" charset="-122"/>
                          <a:ea typeface="楷体" panose="02010609060101010101" pitchFamily="49" charset="-122"/>
                          <a:cs typeface="+mn-cs"/>
                        </a:rPr>
                        <a:t>  生产经营单位将生产经营项目、场所、设备发包或者出租给不具备安全生产条件或者相应资质的单位或者个人的，责令限期改正，没收违法所得；违法所得十万元以上的，并处违法所得二倍以上五倍以下的罚款；没有违法所得或者违法所得不足十万元的，单处或者并处十万元以上二十万元以下的罚款；对其直接负责的主管人员和其他直接责任人员处一万元以上二万元以下的罚款；导致发生生产安全事故给他人造成损害的，与承包方、承租方承担连带赔偿责任。</a:t>
                      </a:r>
                      <a:endParaRPr lang="zh-CN" altLang="en-US" sz="1600" kern="1200" dirty="0">
                        <a:solidFill>
                          <a:schemeClr val="dk1"/>
                        </a:solidFill>
                        <a:latin typeface="楷体" panose="02010609060101010101" pitchFamily="49" charset="-122"/>
                        <a:ea typeface="楷体" panose="02010609060101010101" pitchFamily="49" charset="-122"/>
                        <a:cs typeface="+mn-cs"/>
                      </a:endParaRPr>
                    </a:p>
                    <a:p>
                      <a:pPr marL="0" algn="l" defTabSz="914400" rtl="0" eaLnBrk="1" latinLnBrk="0" hangingPunct="1">
                        <a:lnSpc>
                          <a:spcPct val="90000"/>
                        </a:lnSpc>
                      </a:pPr>
                      <a:r>
                        <a:rPr lang="zh-CN" altLang="en-US" sz="1600" kern="1200" dirty="0">
                          <a:solidFill>
                            <a:schemeClr val="dk1"/>
                          </a:solidFill>
                          <a:latin typeface="楷体" panose="02010609060101010101" pitchFamily="49" charset="-122"/>
                          <a:ea typeface="楷体" panose="02010609060101010101" pitchFamily="49" charset="-122"/>
                          <a:cs typeface="+mn-cs"/>
                        </a:rPr>
                        <a:t>  生产经营单位未与承包单位、承租单位签订专门的安全生产管理协议或者未在承包合同、租赁合同中明确各自的安全生产管理职责，或者未对承包单位、承租单位的安全生产统一协调、管理的，责令限期改正，处五万元以下的罚款，对其直接负责的主管人员和其他直接责任人员可以处一万元以下的罚款；逾期未改正的，责令停产停业整顿。</a:t>
                      </a:r>
                      <a:endParaRPr lang="zh-CN" altLang="en-US" sz="1600" kern="1200" dirty="0">
                        <a:solidFill>
                          <a:schemeClr val="dk1"/>
                        </a:solidFill>
                        <a:latin typeface="楷体" panose="02010609060101010101" pitchFamily="49" charset="-122"/>
                        <a:ea typeface="楷体" panose="02010609060101010101" pitchFamily="49" charset="-122"/>
                        <a:cs typeface="+mn-cs"/>
                      </a:endParaRPr>
                    </a:p>
                    <a:p>
                      <a:pPr marL="0" algn="l" defTabSz="914400" rtl="0" eaLnBrk="1" latinLnBrk="0" hangingPunct="1">
                        <a:lnSpc>
                          <a:spcPct val="90000"/>
                        </a:lnSpc>
                      </a:pPr>
                      <a:r>
                        <a:rPr lang="zh-CN" altLang="en-US" sz="1600" kern="1200" dirty="0">
                          <a:solidFill>
                            <a:schemeClr val="dk1"/>
                          </a:solidFill>
                          <a:latin typeface="楷体" panose="02010609060101010101" pitchFamily="49" charset="-122"/>
                          <a:ea typeface="楷体" panose="02010609060101010101" pitchFamily="49" charset="-122"/>
                          <a:cs typeface="+mn-cs"/>
                        </a:rPr>
                        <a:t>  矿山、金属冶炼建设项目和用于生产、储存、装卸危险物品的建设项目的施工单位未按照规定对施工项目进行安全管理的，责令限期改正，处十万元以下的罚款，对其直接负责的主管人员和其他直接责任人员处二万元以下的罚款；逾期未改正的，责令停产停业整顿。以上施工单位倒卖、出租、出借、挂靠或者以其他形式非法转让施工资质的，责令停产停业整顿，吊销资质证书，没收违法所得；违法所得十万元以上的，并处违法所得二倍以上五倍以下的罚款，没有违法所得或者违法所得不足十万元的，单处或者并处十万元以上二十万元以下的罚款；对其直接负责的主管人员和其他直接责任人员处五万元以上十万元以下的罚款；构成犯罪的，依照刑法有关规定追究刑事责任。</a:t>
                      </a:r>
                      <a:endParaRPr lang="zh-CN" altLang="en-US" sz="1600" kern="1200" dirty="0">
                        <a:solidFill>
                          <a:schemeClr val="dk1"/>
                        </a:solidFill>
                        <a:latin typeface="楷体" panose="02010609060101010101" pitchFamily="49" charset="-122"/>
                        <a:ea typeface="楷体" panose="02010609060101010101" pitchFamily="49" charset="-122"/>
                        <a:cs typeface="+mn-cs"/>
                      </a:endParaRPr>
                    </a:p>
                  </a:txBody>
                  <a:tcPr/>
                </a:tc>
              </a:tr>
            </a:tbl>
          </a:graphicData>
        </a:graphic>
      </p:graphicFrame>
    </p:spTree>
  </p:cSld>
  <p:clrMapOvr>
    <a:masterClrMapping/>
  </p:clrMapOvr>
  <p:transition spd="slow">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74751" y="256987"/>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2738" y="69850"/>
            <a:ext cx="6332537"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刑事案由</a:t>
            </a:r>
            <a:r>
              <a:rPr lang="en-US" altLang="zh-CN" sz="2800" b="1" dirty="0">
                <a:solidFill>
                  <a:srgbClr val="031F37"/>
                </a:solidFill>
                <a:ea typeface="微软雅黑" panose="020B0503020204020204" pitchFamily="34" charset="-122"/>
                <a:cs typeface="+mn-ea"/>
              </a:rPr>
              <a:t>——</a:t>
            </a:r>
            <a:r>
              <a:rPr lang="zh-CN" altLang="en-US" sz="2400" b="1" dirty="0">
                <a:solidFill>
                  <a:srgbClr val="031F37"/>
                </a:solidFill>
                <a:ea typeface="微软雅黑" panose="020B0503020204020204" pitchFamily="34" charset="-122"/>
                <a:cs typeface="+mn-ea"/>
              </a:rPr>
              <a:t>被告人郝某某过失致人重伤案</a:t>
            </a:r>
            <a:endParaRPr lang="en-GB" altLang="zh-CN" sz="2400" b="1" dirty="0">
              <a:solidFill>
                <a:srgbClr val="031F37"/>
              </a:solidFill>
              <a:ea typeface="微软雅黑" panose="020B0503020204020204" pitchFamily="34" charset="-122"/>
              <a:cs typeface="+mn-ea"/>
            </a:endParaRPr>
          </a:p>
        </p:txBody>
      </p:sp>
      <p:sp>
        <p:nvSpPr>
          <p:cNvPr id="67587" name="稻壳儿 夏至夏末"/>
          <p:cNvSpPr txBox="1">
            <a:spLocks noChangeArrowheads="1"/>
          </p:cNvSpPr>
          <p:nvPr/>
        </p:nvSpPr>
        <p:spPr bwMode="auto">
          <a:xfrm>
            <a:off x="1758950" y="776288"/>
            <a:ext cx="9821863" cy="4154487"/>
          </a:xfrm>
          <a:prstGeom prst="rect">
            <a:avLst/>
          </a:prstGeom>
          <a:noFill/>
          <a:ln w="9525">
            <a:noFill/>
            <a:miter lim="800000"/>
          </a:ln>
        </p:spPr>
        <p:txBody>
          <a:bodyPr>
            <a:spAutoFit/>
          </a:bodyPr>
          <a:lstStyle/>
          <a:p>
            <a:pPr indent="457200" defTabSz="913130"/>
            <a:r>
              <a:rPr lang="en-US" altLang="zh-CN" sz="2400" b="1">
                <a:solidFill>
                  <a:srgbClr val="031F37"/>
                </a:solidFill>
                <a:latin typeface="楷体" panose="02010609060101010101" pitchFamily="49" charset="-122"/>
                <a:ea typeface="楷体" panose="02010609060101010101" pitchFamily="49" charset="-122"/>
              </a:rPr>
              <a:t>2017</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5</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8</a:t>
            </a:r>
            <a:r>
              <a:rPr lang="zh-CN" altLang="en-US" sz="2400" b="1">
                <a:solidFill>
                  <a:srgbClr val="031F37"/>
                </a:solidFill>
                <a:latin typeface="楷体" panose="02010609060101010101" pitchFamily="49" charset="-122"/>
                <a:ea typeface="楷体" panose="02010609060101010101" pitchFamily="49" charset="-122"/>
              </a:rPr>
              <a:t>日，被告人郝某某及其妹夫贺某某各自驾驶着一辆翻斗车从清涧到子长县马家砭镇郭家河村砖厂拉砖，砖厂老板薛某某叫来了四名装卸工为郝某某和贺某某的翻斗车装砖，四名装卸工先将贺某某的翻斗车装满，然后开始装郝某某的翻斗车，郝某某将车尾部倒到砖堆跟前，然后车马槽里站两名装卸工接砖，车尾部地上站两名装卸工往车上递砖，一直装到晚上，当时因为天太黑，砖厂没有照明设备，郝某某就将自己的车挂了倒挡用车尾灯照明装砖，在快装满的时候，郝某某上车准备给车打气压向前移动车，在拧钥匙的时候自己忘记车挂的是倒挡，一拧钥匙车向后倒了一米多，将正在车后面的装卸工冯某某撞倒，随后郝某某和其他装卸工将冯某某送往子长县人民医院救治，后经陕西省子长县公安司法鉴定中心鉴定，冯某某之损伤属重伤二级。</a:t>
            </a:r>
            <a:endParaRPr lang="zh-CN" altLang="en-US" sz="2400" b="1">
              <a:solidFill>
                <a:srgbClr val="031F37"/>
              </a:solidFill>
              <a:latin typeface="楷体" panose="02010609060101010101" pitchFamily="49" charset="-122"/>
              <a:ea typeface="楷体" panose="02010609060101010101" pitchFamily="49" charset="-122"/>
            </a:endParaRPr>
          </a:p>
        </p:txBody>
      </p:sp>
      <p:grpSp>
        <p:nvGrpSpPr>
          <p:cNvPr id="67588" name="组合 11"/>
          <p:cNvGrpSpPr/>
          <p:nvPr/>
        </p:nvGrpSpPr>
        <p:grpSpPr bwMode="auto">
          <a:xfrm>
            <a:off x="76200" y="911225"/>
            <a:ext cx="1620838" cy="574675"/>
            <a:chOff x="2886463" y="1853735"/>
            <a:chExt cx="3869635" cy="1139687"/>
          </a:xfrm>
        </p:grpSpPr>
        <p:sp>
          <p:nvSpPr>
            <p:cNvPr id="31" name="六边形 30"/>
            <p:cNvSpPr/>
            <p:nvPr/>
          </p:nvSpPr>
          <p:spPr>
            <a:xfrm>
              <a:off x="2886463" y="1853735"/>
              <a:ext cx="3869635" cy="1139687"/>
            </a:xfrm>
            <a:prstGeom prst="hexagon">
              <a:avLst/>
            </a:pr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67591" name="稻壳儿 夏至夏末"/>
            <p:cNvSpPr txBox="1">
              <a:spLocks noChangeArrowheads="1"/>
            </p:cNvSpPr>
            <p:nvPr/>
          </p:nvSpPr>
          <p:spPr bwMode="auto">
            <a:xfrm>
              <a:off x="3865552" y="1966847"/>
              <a:ext cx="1911454" cy="913461"/>
            </a:xfrm>
            <a:prstGeom prst="rect">
              <a:avLst/>
            </a:prstGeom>
            <a:noFill/>
            <a:ln w="9525">
              <a:noFill/>
              <a:miter lim="800000"/>
            </a:ln>
          </p:spPr>
          <p:txBody>
            <a:bodyPr wrap="none">
              <a:spAutoFit/>
            </a:bodyPr>
            <a:lstStyle/>
            <a:p>
              <a:pPr defTabSz="913130"/>
              <a:r>
                <a:rPr lang="zh-CN" altLang="en-US" sz="2400" b="1">
                  <a:solidFill>
                    <a:schemeClr val="bg1"/>
                  </a:solidFill>
                  <a:latin typeface="等线" panose="02010600030101010101" pitchFamily="2" charset="-122"/>
                  <a:ea typeface="微软雅黑" panose="020B0503020204020204" pitchFamily="34" charset="-122"/>
                </a:rPr>
                <a:t>事实</a:t>
              </a:r>
              <a:endParaRPr lang="zh-CN" altLang="en-US" sz="2400" b="1">
                <a:solidFill>
                  <a:schemeClr val="bg1"/>
                </a:solidFill>
                <a:latin typeface="等线" panose="02010600030101010101" pitchFamily="2" charset="-122"/>
                <a:ea typeface="微软雅黑" panose="020B0503020204020204" pitchFamily="34" charset="-122"/>
              </a:endParaRPr>
            </a:p>
          </p:txBody>
        </p:sp>
      </p:grpSp>
      <p:pic>
        <p:nvPicPr>
          <p:cNvPr id="4" name="图片 3" descr="卡通人物&#10;&#10;低可信度描述已自动生成"/>
          <p:cNvPicPr>
            <a:picLocks noChangeAspect="1"/>
          </p:cNvPicPr>
          <p:nvPr/>
        </p:nvPicPr>
        <p:blipFill rotWithShape="1">
          <a:blip r:embed="rId1"/>
          <a:srcRect b="8512"/>
          <a:stretch>
            <a:fillRect/>
          </a:stretch>
        </p:blipFill>
        <p:spPr>
          <a:xfrm>
            <a:off x="9316207" y="5021548"/>
            <a:ext cx="2875793" cy="1836452"/>
          </a:xfrm>
          <a:prstGeom prst="ellipse">
            <a:avLst/>
          </a:prstGeom>
          <a:ln>
            <a:noFill/>
          </a:ln>
          <a:effectLst>
            <a:softEdge rad="112500"/>
          </a:effectLst>
        </p:spPr>
      </p:pic>
    </p:spTree>
  </p:cSld>
  <p:clrMapOvr>
    <a:masterClrMapping/>
  </p:clrMapOvr>
  <p:transition spd="slow">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74751" y="256987"/>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grpSp>
        <p:nvGrpSpPr>
          <p:cNvPr id="68610" name="组合 13"/>
          <p:cNvGrpSpPr/>
          <p:nvPr/>
        </p:nvGrpSpPr>
        <p:grpSpPr bwMode="auto">
          <a:xfrm>
            <a:off x="76200" y="865188"/>
            <a:ext cx="1620838" cy="576262"/>
            <a:chOff x="2886463" y="3364483"/>
            <a:chExt cx="3869635" cy="1139687"/>
          </a:xfrm>
        </p:grpSpPr>
        <p:sp>
          <p:nvSpPr>
            <p:cNvPr id="32" name="六边形 31"/>
            <p:cNvSpPr/>
            <p:nvPr/>
          </p:nvSpPr>
          <p:spPr>
            <a:xfrm>
              <a:off x="2886463" y="3364483"/>
              <a:ext cx="3869635" cy="1139687"/>
            </a:xfrm>
            <a:prstGeom prst="hex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68615" name="稻壳儿 夏至夏末"/>
            <p:cNvSpPr txBox="1">
              <a:spLocks noChangeArrowheads="1"/>
            </p:cNvSpPr>
            <p:nvPr/>
          </p:nvSpPr>
          <p:spPr bwMode="auto">
            <a:xfrm>
              <a:off x="3874818" y="3477595"/>
              <a:ext cx="1911454" cy="913461"/>
            </a:xfrm>
            <a:prstGeom prst="rect">
              <a:avLst/>
            </a:prstGeom>
            <a:noFill/>
            <a:ln w="9525">
              <a:noFill/>
              <a:miter lim="800000"/>
            </a:ln>
          </p:spPr>
          <p:txBody>
            <a:bodyPr wrap="none">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判决</a:t>
              </a:r>
              <a:endParaRPr lang="zh-CN" altLang="en-US" sz="2400" b="1">
                <a:solidFill>
                  <a:srgbClr val="031F37"/>
                </a:solidFill>
                <a:latin typeface="等线" panose="02010600030101010101" pitchFamily="2" charset="-122"/>
                <a:ea typeface="微软雅黑" panose="020B0503020204020204" pitchFamily="34" charset="-122"/>
              </a:endParaRPr>
            </a:p>
          </p:txBody>
        </p:sp>
      </p:grpSp>
      <p:sp>
        <p:nvSpPr>
          <p:cNvPr id="68611" name="稻壳儿 夏至夏末"/>
          <p:cNvSpPr txBox="1">
            <a:spLocks noChangeArrowheads="1"/>
          </p:cNvSpPr>
          <p:nvPr/>
        </p:nvSpPr>
        <p:spPr bwMode="auto">
          <a:xfrm>
            <a:off x="1774825" y="938213"/>
            <a:ext cx="9966325" cy="4400550"/>
          </a:xfrm>
          <a:prstGeom prst="rect">
            <a:avLst/>
          </a:prstGeom>
          <a:noFill/>
          <a:ln w="9525">
            <a:noFill/>
            <a:miter lim="800000"/>
          </a:ln>
        </p:spPr>
        <p:txBody>
          <a:bodyPr>
            <a:spAutoFit/>
          </a:bodyPr>
          <a:lstStyle/>
          <a:p>
            <a:pPr indent="457200" defTabSz="913130"/>
            <a:r>
              <a:rPr lang="zh-CN" altLang="en-US" sz="2000" b="1">
                <a:solidFill>
                  <a:srgbClr val="031F37"/>
                </a:solidFill>
                <a:latin typeface="楷体" panose="02010609060101010101" pitchFamily="49" charset="-122"/>
                <a:ea typeface="楷体" panose="02010609060101010101" pitchFamily="49" charset="-122"/>
              </a:rPr>
              <a:t>依照</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中华人民共和国刑法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第二百三十五条、</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最高人民法院关于审理刑事附带民事诉讼范围问题的规定</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第一条、最高人民法院关于适用</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中华人民共和国刑事诉讼法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的解释第一百五十五条、</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中华人民共和国侵权责任法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第十六条、</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中华人民共和国道路交通安全法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第七十六条、</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中华人民共和国安全生产法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第一百一十一条、</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最高人民法院关于审理人身损害赔偿案件适用法律若干问题的解释</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第十七条、第十九条、第二十条、第二十一条、第二十二条、第二十三条、第二十四条之规定，法院认为，被告人郝某某因疏忽大意，致人受重伤，其行为已触犯</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中华人民共和国刑法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二百三十五条之规定，构成过失致人重伤罪，其在附带民事诉讼原告人冯某某住院治疗期间已赔偿部分医药费用，且其当庭自愿认罪，可酌情从轻处罚。关于被告人郝某某和附带民事诉讼被告人薛某某责任分担的问题，该事故主要是因为被告人郝某某的操作不当造成的，被告人郝某某应承担本起事故的主要责任，即承担</a:t>
            </a:r>
            <a:r>
              <a:rPr lang="en-US" altLang="zh-CN" sz="2000" b="1">
                <a:solidFill>
                  <a:srgbClr val="031F37"/>
                </a:solidFill>
                <a:latin typeface="楷体" panose="02010609060101010101" pitchFamily="49" charset="-122"/>
                <a:ea typeface="楷体" panose="02010609060101010101" pitchFamily="49" charset="-122"/>
              </a:rPr>
              <a:t>80%</a:t>
            </a:r>
            <a:r>
              <a:rPr lang="zh-CN" altLang="en-US" sz="2000" b="1">
                <a:solidFill>
                  <a:srgbClr val="031F37"/>
                </a:solidFill>
                <a:latin typeface="楷体" panose="02010609060101010101" pitchFamily="49" charset="-122"/>
                <a:ea typeface="楷体" panose="02010609060101010101" pitchFamily="49" charset="-122"/>
              </a:rPr>
              <a:t>，薛某某作为砖厂的经营者，对砖厂的安全生产及经营负有一定的管理责任，但该砖厂没有相关安全制度，也没有相关安全设备，且在没有照明设备的情况下晚上出售机砖，对本起事故的发生负次要责任，即承担</a:t>
            </a:r>
            <a:r>
              <a:rPr lang="en-US" altLang="zh-CN" sz="2000" b="1">
                <a:solidFill>
                  <a:srgbClr val="031F37"/>
                </a:solidFill>
                <a:latin typeface="楷体" panose="02010609060101010101" pitchFamily="49" charset="-122"/>
                <a:ea typeface="楷体" panose="02010609060101010101" pitchFamily="49" charset="-122"/>
              </a:rPr>
              <a:t>20%</a:t>
            </a:r>
            <a:r>
              <a:rPr lang="zh-CN" altLang="en-US" sz="2000" b="1">
                <a:solidFill>
                  <a:srgbClr val="031F37"/>
                </a:solidFill>
                <a:latin typeface="楷体" panose="02010609060101010101" pitchFamily="49" charset="-122"/>
                <a:ea typeface="楷体" panose="02010609060101010101" pitchFamily="49" charset="-122"/>
              </a:rPr>
              <a:t>，对附带民事诉讼原告人冯某某进行民事赔偿。</a:t>
            </a:r>
            <a:endParaRPr lang="zh-CN" altLang="en-US" sz="2000" b="1">
              <a:solidFill>
                <a:srgbClr val="031F37"/>
              </a:solidFill>
              <a:latin typeface="楷体" panose="02010609060101010101" pitchFamily="49" charset="-122"/>
              <a:ea typeface="楷体" panose="02010609060101010101" pitchFamily="49" charset="-122"/>
            </a:endParaRPr>
          </a:p>
        </p:txBody>
      </p:sp>
      <p:pic>
        <p:nvPicPr>
          <p:cNvPr id="4" name="图片 3" descr="图片包含 桌子, 游戏机&#10;&#10;描述已自动生成"/>
          <p:cNvPicPr>
            <a:picLocks noChangeAspect="1"/>
          </p:cNvPicPr>
          <p:nvPr/>
        </p:nvPicPr>
        <p:blipFill>
          <a:blip r:embed="rId1" cstate="print"/>
          <a:stretch>
            <a:fillRect/>
          </a:stretch>
        </p:blipFill>
        <p:spPr>
          <a:xfrm>
            <a:off x="9724268" y="5278652"/>
            <a:ext cx="2467732" cy="1579348"/>
          </a:xfrm>
          <a:prstGeom prst="ellipse">
            <a:avLst/>
          </a:prstGeom>
          <a:ln>
            <a:noFill/>
          </a:ln>
          <a:effectLst>
            <a:softEdge rad="112500"/>
          </a:effectLst>
        </p:spPr>
      </p:pic>
      <p:sp>
        <p:nvSpPr>
          <p:cNvPr id="15" name="矩形 14"/>
          <p:cNvSpPr/>
          <p:nvPr/>
        </p:nvSpPr>
        <p:spPr>
          <a:xfrm rot="10800000" flipV="1">
            <a:off x="1582738" y="69850"/>
            <a:ext cx="6332537"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刑事案由</a:t>
            </a:r>
            <a:r>
              <a:rPr lang="en-US" altLang="zh-CN" sz="2800" b="1" dirty="0">
                <a:solidFill>
                  <a:srgbClr val="031F37"/>
                </a:solidFill>
                <a:ea typeface="微软雅黑" panose="020B0503020204020204" pitchFamily="34" charset="-122"/>
                <a:cs typeface="+mn-ea"/>
              </a:rPr>
              <a:t>——</a:t>
            </a:r>
            <a:r>
              <a:rPr lang="zh-CN" altLang="en-US" sz="2400" b="1" dirty="0">
                <a:solidFill>
                  <a:srgbClr val="031F37"/>
                </a:solidFill>
                <a:ea typeface="微软雅黑" panose="020B0503020204020204" pitchFamily="34" charset="-122"/>
                <a:cs typeface="+mn-ea"/>
              </a:rPr>
              <a:t>被告人郝某某过失致人重伤案</a:t>
            </a:r>
            <a:endParaRPr lang="en-GB" altLang="zh-CN" sz="2400" b="1" dirty="0">
              <a:solidFill>
                <a:srgbClr val="031F37"/>
              </a:solidFill>
              <a:ea typeface="微软雅黑" panose="020B0503020204020204" pitchFamily="34" charset="-122"/>
              <a:cs typeface="+mn-ea"/>
            </a:endParaRPr>
          </a:p>
        </p:txBody>
      </p:sp>
    </p:spTree>
  </p:cSld>
  <p:clrMapOvr>
    <a:masterClrMapping/>
  </p:clrMapOvr>
  <p:transition spd="slow">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29416" y="149632"/>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2738" y="100013"/>
            <a:ext cx="1995487" cy="439737"/>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400" b="1" dirty="0">
                <a:solidFill>
                  <a:srgbClr val="031F37"/>
                </a:solidFill>
                <a:ea typeface="微软雅黑" panose="020B0503020204020204" pitchFamily="34" charset="-122"/>
                <a:cs typeface="+mn-ea"/>
              </a:rPr>
              <a:t>新旧条文对照</a:t>
            </a:r>
            <a:endParaRPr lang="en-GB" altLang="zh-CN" sz="2400" b="1" dirty="0">
              <a:solidFill>
                <a:srgbClr val="031F37"/>
              </a:solidFill>
              <a:ea typeface="微软雅黑" panose="020B0503020204020204" pitchFamily="34" charset="-122"/>
              <a:cs typeface="+mn-ea"/>
            </a:endParaRPr>
          </a:p>
        </p:txBody>
      </p:sp>
      <p:graphicFrame>
        <p:nvGraphicFramePr>
          <p:cNvPr id="2" name="表格 3"/>
          <p:cNvGraphicFramePr>
            <a:graphicFrameLocks noGrp="1"/>
          </p:cNvGraphicFramePr>
          <p:nvPr/>
        </p:nvGraphicFramePr>
        <p:xfrm>
          <a:off x="331788" y="927100"/>
          <a:ext cx="11529918" cy="3898900"/>
        </p:xfrm>
        <a:graphic>
          <a:graphicData uri="http://schemas.openxmlformats.org/drawingml/2006/table">
            <a:tbl>
              <a:tblPr firstRow="1" bandRow="1">
                <a:tableStyleId>{5C22544A-7EE6-4342-B048-85BDC9FD1C3A}</a:tableStyleId>
              </a:tblPr>
              <a:tblGrid>
                <a:gridCol w="5764959"/>
                <a:gridCol w="5764959"/>
              </a:tblGrid>
              <a:tr h="221915">
                <a:tc>
                  <a:txBody>
                    <a:bodyPr/>
                    <a:lstStyle/>
                    <a:p>
                      <a:pPr algn="ctr"/>
                      <a:r>
                        <a:rPr lang="zh-CN" altLang="en-US" dirty="0"/>
                        <a:t>原</a:t>
                      </a:r>
                      <a:r>
                        <a:rPr lang="en-US" altLang="zh-CN" dirty="0"/>
                        <a:t>《</a:t>
                      </a:r>
                      <a:r>
                        <a:rPr lang="zh-CN" altLang="en-US" dirty="0"/>
                        <a:t>安全生产法</a:t>
                      </a:r>
                      <a:r>
                        <a:rPr lang="en-US" altLang="zh-CN" dirty="0"/>
                        <a:t>》</a:t>
                      </a:r>
                      <a:endParaRPr lang="zh-CN" altLang="en-US" dirty="0"/>
                    </a:p>
                  </a:txBody>
                  <a:tcPr/>
                </a:tc>
                <a:tc>
                  <a:txBody>
                    <a:bodyPr/>
                    <a:lstStyle/>
                    <a:p>
                      <a:pPr algn="ctr"/>
                      <a:r>
                        <a:rPr lang="zh-CN" altLang="en-US" dirty="0"/>
                        <a:t>新</a:t>
                      </a:r>
                      <a:r>
                        <a:rPr lang="en-US" altLang="zh-CN" dirty="0"/>
                        <a:t>《</a:t>
                      </a:r>
                      <a:r>
                        <a:rPr lang="zh-CN" altLang="en-US" dirty="0"/>
                        <a:t>安全生产法</a:t>
                      </a:r>
                      <a:r>
                        <a:rPr lang="en-US" altLang="zh-CN" dirty="0"/>
                        <a:t>》</a:t>
                      </a:r>
                      <a:endParaRPr lang="zh-CN" altLang="en-US" dirty="0"/>
                    </a:p>
                  </a:txBody>
                  <a:tcPr/>
                </a:tc>
              </a:tr>
              <a:tr h="3532650">
                <a:tc>
                  <a:txBody>
                    <a:bodyPr/>
                    <a:lstStyle/>
                    <a:p>
                      <a:pPr>
                        <a:lnSpc>
                          <a:spcPct val="100000"/>
                        </a:lnSpc>
                      </a:pPr>
                      <a:r>
                        <a:rPr lang="zh-CN" altLang="en-US" sz="2000" dirty="0">
                          <a:solidFill>
                            <a:srgbClr val="C00000"/>
                          </a:solidFill>
                          <a:latin typeface="楷体" panose="02010609060101010101" pitchFamily="49" charset="-122"/>
                          <a:ea typeface="楷体" panose="02010609060101010101" pitchFamily="49" charset="-122"/>
                        </a:rPr>
                        <a:t>第一百一十一条  </a:t>
                      </a:r>
                      <a:r>
                        <a:rPr lang="zh-CN" altLang="en-US" sz="2000" dirty="0">
                          <a:solidFill>
                            <a:schemeClr val="tx1"/>
                          </a:solidFill>
                          <a:latin typeface="楷体" panose="02010609060101010101" pitchFamily="49" charset="-122"/>
                          <a:ea typeface="楷体" panose="02010609060101010101" pitchFamily="49" charset="-122"/>
                        </a:rPr>
                        <a:t>生产经营单位发生生产安全事故造成人员伤亡、他人财产损失的，应当依法承担赔偿责任；拒不承担或者其负责人逃匿的，由人民法院依法强制执行。</a:t>
                      </a:r>
                      <a:endParaRPr lang="zh-CN" altLang="en-US" sz="2000" dirty="0">
                        <a:solidFill>
                          <a:schemeClr val="tx1"/>
                        </a:solidFill>
                        <a:latin typeface="楷体" panose="02010609060101010101" pitchFamily="49" charset="-122"/>
                        <a:ea typeface="楷体" panose="02010609060101010101" pitchFamily="49" charset="-122"/>
                      </a:endParaRPr>
                    </a:p>
                    <a:p>
                      <a:pPr>
                        <a:lnSpc>
                          <a:spcPct val="100000"/>
                        </a:lnSpc>
                      </a:pPr>
                      <a:r>
                        <a:rPr lang="zh-CN" altLang="en-US" sz="2000" dirty="0">
                          <a:solidFill>
                            <a:schemeClr val="tx1"/>
                          </a:solidFill>
                          <a:latin typeface="楷体" panose="02010609060101010101" pitchFamily="49" charset="-122"/>
                          <a:ea typeface="楷体" panose="02010609060101010101" pitchFamily="49" charset="-122"/>
                        </a:rPr>
                        <a:t>  生产安全事故的责任人未依法承担赔偿责任，经人民法院依法采取执行措施后，仍不能对受害人给予足额赔偿的，应当继续履行赔偿义务；受害人发现责任人有其他财产的，可以随时请求人民法院执行。</a:t>
                      </a:r>
                      <a:endParaRPr lang="zh-CN" altLang="en-US" sz="2000" dirty="0">
                        <a:solidFill>
                          <a:schemeClr val="tx1"/>
                        </a:solidFill>
                        <a:latin typeface="楷体" panose="02010609060101010101" pitchFamily="49" charset="-122"/>
                        <a:ea typeface="楷体" panose="02010609060101010101" pitchFamily="49" charset="-122"/>
                      </a:endParaRPr>
                    </a:p>
                  </a:txBody>
                  <a:tcPr/>
                </a:tc>
                <a:tc>
                  <a:txBody>
                    <a:bodyPr/>
                    <a:lstStyle/>
                    <a:p>
                      <a:pPr marL="0" algn="l" defTabSz="914400" rtl="0" eaLnBrk="1" latinLnBrk="0" hangingPunct="1">
                        <a:lnSpc>
                          <a:spcPct val="100000"/>
                        </a:lnSpc>
                      </a:pPr>
                      <a:r>
                        <a:rPr lang="zh-CN" altLang="en-US" sz="2000" kern="1200" dirty="0">
                          <a:solidFill>
                            <a:srgbClr val="C00000"/>
                          </a:solidFill>
                          <a:latin typeface="楷体" panose="02010609060101010101" pitchFamily="49" charset="-122"/>
                          <a:ea typeface="楷体" panose="02010609060101010101" pitchFamily="49" charset="-122"/>
                          <a:cs typeface="+mn-cs"/>
                        </a:rPr>
                        <a:t>第一百一十六条  </a:t>
                      </a:r>
                      <a:r>
                        <a:rPr lang="zh-CN" altLang="en-US" sz="2000" kern="1200" dirty="0">
                          <a:solidFill>
                            <a:schemeClr val="tx1"/>
                          </a:solidFill>
                          <a:latin typeface="楷体" panose="02010609060101010101" pitchFamily="49" charset="-122"/>
                          <a:ea typeface="楷体" panose="02010609060101010101" pitchFamily="49" charset="-122"/>
                          <a:cs typeface="+mn-cs"/>
                        </a:rPr>
                        <a:t>生产经营单位发生生产安全事故造成人员伤亡、他人财产损失的，应当依法承担赔偿责任；拒不承担或者其负责人逃匿的，由人民法院依法强制执行。</a:t>
                      </a:r>
                      <a:endParaRPr lang="zh-CN" altLang="en-US" sz="2000" kern="1200" dirty="0">
                        <a:solidFill>
                          <a:schemeClr val="tx1"/>
                        </a:solidFill>
                        <a:latin typeface="楷体" panose="02010609060101010101" pitchFamily="49" charset="-122"/>
                        <a:ea typeface="楷体" panose="02010609060101010101" pitchFamily="49" charset="-122"/>
                        <a:cs typeface="+mn-cs"/>
                      </a:endParaRPr>
                    </a:p>
                    <a:p>
                      <a:pPr marL="0" algn="l" defTabSz="914400" rtl="0" eaLnBrk="1" latinLnBrk="0" hangingPunct="1">
                        <a:lnSpc>
                          <a:spcPct val="100000"/>
                        </a:lnSpc>
                      </a:pPr>
                      <a:r>
                        <a:rPr lang="zh-CN" altLang="en-US" sz="2000" kern="1200" dirty="0">
                          <a:solidFill>
                            <a:schemeClr val="tx1"/>
                          </a:solidFill>
                          <a:latin typeface="楷体" panose="02010609060101010101" pitchFamily="49" charset="-122"/>
                          <a:ea typeface="楷体" panose="02010609060101010101" pitchFamily="49" charset="-122"/>
                          <a:cs typeface="+mn-cs"/>
                        </a:rPr>
                        <a:t>  生产安全事故的责任人未依法承担赔偿责任，经人民法院依法采取执行措施后，仍不能对受害人给予足额赔偿的，应当继续履行赔偿义务；受害人发现责任人有其他财产的，可以随时请求人民法院执行。</a:t>
                      </a:r>
                      <a:endParaRPr lang="zh-CN" altLang="en-US" sz="2000" kern="1200" dirty="0">
                        <a:solidFill>
                          <a:schemeClr val="tx1"/>
                        </a:solidFill>
                        <a:latin typeface="楷体" panose="02010609060101010101" pitchFamily="49" charset="-122"/>
                        <a:ea typeface="楷体" panose="02010609060101010101" pitchFamily="49" charset="-122"/>
                        <a:cs typeface="+mn-cs"/>
                      </a:endParaRPr>
                    </a:p>
                  </a:txBody>
                  <a:tcPr/>
                </a:tc>
              </a:tr>
            </a:tbl>
          </a:graphicData>
        </a:graphic>
      </p:graphicFrame>
    </p:spTree>
  </p:cSld>
  <p:clrMapOvr>
    <a:masterClrMapping/>
  </p:clrMapOvr>
  <p:transition spd="slow">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74751" y="256987"/>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2738" y="69850"/>
            <a:ext cx="7778750"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民事案由</a:t>
            </a:r>
            <a:r>
              <a:rPr lang="en-US" altLang="zh-CN" sz="2800" b="1" dirty="0">
                <a:solidFill>
                  <a:srgbClr val="031F37"/>
                </a:solidFill>
                <a:ea typeface="微软雅黑" panose="020B0503020204020204" pitchFamily="34" charset="-122"/>
                <a:cs typeface="+mn-ea"/>
              </a:rPr>
              <a:t>——</a:t>
            </a:r>
            <a:r>
              <a:rPr lang="zh-CN" altLang="en-US" sz="2400" b="1" dirty="0">
                <a:solidFill>
                  <a:srgbClr val="031F37"/>
                </a:solidFill>
                <a:ea typeface="微软雅黑" panose="020B0503020204020204" pitchFamily="34" charset="-122"/>
                <a:cs typeface="+mn-ea"/>
              </a:rPr>
              <a:t>都启清、味力公司、李云祥健康权纠纷案</a:t>
            </a:r>
            <a:endParaRPr lang="en-GB" altLang="zh-CN" sz="2400" b="1" dirty="0">
              <a:solidFill>
                <a:srgbClr val="031F37"/>
              </a:solidFill>
              <a:ea typeface="微软雅黑" panose="020B0503020204020204" pitchFamily="34" charset="-122"/>
              <a:cs typeface="+mn-ea"/>
            </a:endParaRPr>
          </a:p>
        </p:txBody>
      </p:sp>
      <p:sp>
        <p:nvSpPr>
          <p:cNvPr id="70659" name="稻壳儿 夏至夏末"/>
          <p:cNvSpPr txBox="1">
            <a:spLocks noChangeArrowheads="1"/>
          </p:cNvSpPr>
          <p:nvPr/>
        </p:nvSpPr>
        <p:spPr bwMode="auto">
          <a:xfrm>
            <a:off x="1758950" y="776288"/>
            <a:ext cx="9821863" cy="5016500"/>
          </a:xfrm>
          <a:prstGeom prst="rect">
            <a:avLst/>
          </a:prstGeom>
          <a:noFill/>
          <a:ln w="9525">
            <a:noFill/>
            <a:miter lim="800000"/>
          </a:ln>
        </p:spPr>
        <p:txBody>
          <a:bodyPr>
            <a:spAutoFit/>
          </a:bodyPr>
          <a:lstStyle/>
          <a:p>
            <a:pPr indent="457200" defTabSz="913130"/>
            <a:r>
              <a:rPr lang="en-US" altLang="zh-CN" sz="2000" b="1">
                <a:solidFill>
                  <a:srgbClr val="031F37"/>
                </a:solidFill>
                <a:latin typeface="楷体" panose="02010609060101010101" pitchFamily="49" charset="-122"/>
                <a:ea typeface="楷体" panose="02010609060101010101" pitchFamily="49" charset="-122"/>
              </a:rPr>
              <a:t>2016</a:t>
            </a:r>
            <a:r>
              <a:rPr lang="zh-CN" altLang="en-US" sz="2000" b="1">
                <a:solidFill>
                  <a:srgbClr val="031F37"/>
                </a:solidFill>
                <a:latin typeface="楷体" panose="02010609060101010101" pitchFamily="49" charset="-122"/>
                <a:ea typeface="楷体" panose="02010609060101010101" pitchFamily="49" charset="-122"/>
              </a:rPr>
              <a:t>年</a:t>
            </a:r>
            <a:r>
              <a:rPr lang="en-US" altLang="zh-CN" sz="2000" b="1">
                <a:solidFill>
                  <a:srgbClr val="031F37"/>
                </a:solidFill>
                <a:latin typeface="楷体" panose="02010609060101010101" pitchFamily="49" charset="-122"/>
                <a:ea typeface="楷体" panose="02010609060101010101" pitchFamily="49" charset="-122"/>
              </a:rPr>
              <a:t>6</a:t>
            </a:r>
            <a:r>
              <a:rPr lang="zh-CN" altLang="en-US" sz="2000" b="1">
                <a:solidFill>
                  <a:srgbClr val="031F37"/>
                </a:solidFill>
                <a:latin typeface="楷体" panose="02010609060101010101" pitchFamily="49" charset="-122"/>
                <a:ea typeface="楷体" panose="02010609060101010101" pitchFamily="49" charset="-122"/>
              </a:rPr>
              <a:t>月</a:t>
            </a:r>
            <a:r>
              <a:rPr lang="en-US" altLang="zh-CN" sz="2000" b="1">
                <a:solidFill>
                  <a:srgbClr val="031F37"/>
                </a:solidFill>
                <a:latin typeface="楷体" panose="02010609060101010101" pitchFamily="49" charset="-122"/>
                <a:ea typeface="楷体" panose="02010609060101010101" pitchFamily="49" charset="-122"/>
              </a:rPr>
              <a:t>1</a:t>
            </a:r>
            <a:r>
              <a:rPr lang="zh-CN" altLang="en-US" sz="2000" b="1">
                <a:solidFill>
                  <a:srgbClr val="031F37"/>
                </a:solidFill>
                <a:latin typeface="楷体" panose="02010609060101010101" pitchFamily="49" charset="-122"/>
                <a:ea typeface="楷体" panose="02010609060101010101" pitchFamily="49" charset="-122"/>
              </a:rPr>
              <a:t>日</a:t>
            </a:r>
            <a:r>
              <a:rPr lang="en-US" altLang="zh-CN" sz="2000" b="1">
                <a:solidFill>
                  <a:srgbClr val="031F37"/>
                </a:solidFill>
                <a:latin typeface="楷体" panose="02010609060101010101" pitchFamily="49" charset="-122"/>
                <a:ea typeface="楷体" panose="02010609060101010101" pitchFamily="49" charset="-122"/>
              </a:rPr>
              <a:t>9</a:t>
            </a:r>
            <a:r>
              <a:rPr lang="zh-CN" altLang="en-US" sz="2000" b="1">
                <a:solidFill>
                  <a:srgbClr val="031F37"/>
                </a:solidFill>
                <a:latin typeface="楷体" panose="02010609060101010101" pitchFamily="49" charset="-122"/>
                <a:ea typeface="楷体" panose="02010609060101010101" pitchFamily="49" charset="-122"/>
              </a:rPr>
              <a:t>时许，都启清在味力公司厂房距离地面</a:t>
            </a:r>
            <a:r>
              <a:rPr lang="en-US" altLang="zh-CN" sz="2000" b="1">
                <a:solidFill>
                  <a:srgbClr val="031F37"/>
                </a:solidFill>
                <a:latin typeface="楷体" panose="02010609060101010101" pitchFamily="49" charset="-122"/>
                <a:ea typeface="楷体" panose="02010609060101010101" pitchFamily="49" charset="-122"/>
              </a:rPr>
              <a:t>6</a:t>
            </a:r>
            <a:r>
              <a:rPr lang="zh-CN" altLang="en-US" sz="2000" b="1">
                <a:solidFill>
                  <a:srgbClr val="031F37"/>
                </a:solidFill>
                <a:latin typeface="楷体" panose="02010609060101010101" pitchFamily="49" charset="-122"/>
                <a:ea typeface="楷体" panose="02010609060101010101" pitchFamily="49" charset="-122"/>
              </a:rPr>
              <a:t>米多高的铁棚顶电焊封边，站在竹楼梯上进行电焊，在竹楼梯上将铁皮瓦往上拉的过程中，铁皮瓦边碰到铁棚四周的电线，触电后从</a:t>
            </a:r>
            <a:r>
              <a:rPr lang="en-US" altLang="zh-CN" sz="2000" b="1">
                <a:solidFill>
                  <a:srgbClr val="031F37"/>
                </a:solidFill>
                <a:latin typeface="楷体" panose="02010609060101010101" pitchFamily="49" charset="-122"/>
                <a:ea typeface="楷体" panose="02010609060101010101" pitchFamily="49" charset="-122"/>
              </a:rPr>
              <a:t>6</a:t>
            </a:r>
            <a:r>
              <a:rPr lang="zh-CN" altLang="en-US" sz="2000" b="1">
                <a:solidFill>
                  <a:srgbClr val="031F37"/>
                </a:solidFill>
                <a:latin typeface="楷体" panose="02010609060101010101" pitchFamily="49" charset="-122"/>
                <a:ea typeface="楷体" panose="02010609060101010101" pitchFamily="49" charset="-122"/>
              </a:rPr>
              <a:t>米多高的竹楼梯上摔落到地面导致受伤，经鉴定都启清四肢瘫，评定为五级伤残，致其“经髓损伤伴四肢瘫”等损伤。</a:t>
            </a:r>
            <a:endParaRPr lang="en-US" altLang="zh-CN" sz="2000" b="1">
              <a:solidFill>
                <a:srgbClr val="031F37"/>
              </a:solidFill>
              <a:latin typeface="楷体" panose="02010609060101010101" pitchFamily="49" charset="-122"/>
              <a:ea typeface="楷体" panose="02010609060101010101" pitchFamily="49" charset="-122"/>
            </a:endParaRPr>
          </a:p>
          <a:p>
            <a:pPr indent="457200" defTabSz="913130"/>
            <a:r>
              <a:rPr lang="zh-CN" altLang="en-US" sz="2000" b="1">
                <a:solidFill>
                  <a:srgbClr val="031F37"/>
                </a:solidFill>
                <a:latin typeface="楷体" panose="02010609060101010101" pitchFamily="49" charset="-122"/>
                <a:ea typeface="楷体" panose="02010609060101010101" pitchFamily="49" charset="-122"/>
              </a:rPr>
              <a:t>经查明，都启清由李云祥雇佣，是一名电焊工，由李云祥支付工资，都启清在味力公司工作时受伤，都启清、李云祥均没有相应施工资质，作业时没有任何安全防护措施。</a:t>
            </a:r>
            <a:r>
              <a:rPr lang="en-US" altLang="zh-CN" sz="2000" b="1">
                <a:solidFill>
                  <a:srgbClr val="031F37"/>
                </a:solidFill>
                <a:latin typeface="楷体" panose="02010609060101010101" pitchFamily="49" charset="-122"/>
                <a:ea typeface="楷体" panose="02010609060101010101" pitchFamily="49" charset="-122"/>
              </a:rPr>
              <a:t>2016</a:t>
            </a:r>
            <a:r>
              <a:rPr lang="zh-CN" altLang="en-US" sz="2000" b="1">
                <a:solidFill>
                  <a:srgbClr val="031F37"/>
                </a:solidFill>
                <a:latin typeface="楷体" panose="02010609060101010101" pitchFamily="49" charset="-122"/>
                <a:ea typeface="楷体" panose="02010609060101010101" pitchFamily="49" charset="-122"/>
              </a:rPr>
              <a:t>年</a:t>
            </a:r>
            <a:r>
              <a:rPr lang="en-US" altLang="zh-CN" sz="2000" b="1">
                <a:solidFill>
                  <a:srgbClr val="031F37"/>
                </a:solidFill>
                <a:latin typeface="楷体" panose="02010609060101010101" pitchFamily="49" charset="-122"/>
                <a:ea typeface="楷体" panose="02010609060101010101" pitchFamily="49" charset="-122"/>
              </a:rPr>
              <a:t>7</a:t>
            </a:r>
            <a:r>
              <a:rPr lang="zh-CN" altLang="en-US" sz="2000" b="1">
                <a:solidFill>
                  <a:srgbClr val="031F37"/>
                </a:solidFill>
                <a:latin typeface="楷体" panose="02010609060101010101" pitchFamily="49" charset="-122"/>
                <a:ea typeface="楷体" panose="02010609060101010101" pitchFamily="49" charset="-122"/>
              </a:rPr>
              <a:t>月</a:t>
            </a:r>
            <a:r>
              <a:rPr lang="en-US" altLang="zh-CN" sz="2000" b="1">
                <a:solidFill>
                  <a:srgbClr val="031F37"/>
                </a:solidFill>
                <a:latin typeface="楷体" panose="02010609060101010101" pitchFamily="49" charset="-122"/>
                <a:ea typeface="楷体" panose="02010609060101010101" pitchFamily="49" charset="-122"/>
              </a:rPr>
              <a:t>22</a:t>
            </a:r>
            <a:r>
              <a:rPr lang="zh-CN" altLang="en-US" sz="2000" b="1">
                <a:solidFill>
                  <a:srgbClr val="031F37"/>
                </a:solidFill>
                <a:latin typeface="楷体" panose="02010609060101010101" pitchFamily="49" charset="-122"/>
                <a:ea typeface="楷体" panose="02010609060101010101" pitchFamily="49" charset="-122"/>
              </a:rPr>
              <a:t>日，王某</a:t>
            </a:r>
            <a:r>
              <a:rPr lang="en-US" altLang="zh-CN" sz="2000" b="1">
                <a:solidFill>
                  <a:srgbClr val="031F37"/>
                </a:solidFill>
                <a:latin typeface="楷体" panose="02010609060101010101" pitchFamily="49" charset="-122"/>
                <a:ea typeface="楷体" panose="02010609060101010101" pitchFamily="49" charset="-122"/>
              </a:rPr>
              <a:t>1</a:t>
            </a:r>
            <a:r>
              <a:rPr lang="zh-CN" altLang="en-US" sz="2000" b="1">
                <a:solidFill>
                  <a:srgbClr val="031F37"/>
                </a:solidFill>
                <a:latin typeface="楷体" panose="02010609060101010101" pitchFamily="49" charset="-122"/>
                <a:ea typeface="楷体" panose="02010609060101010101" pitchFamily="49" charset="-122"/>
              </a:rPr>
              <a:t>作为甲方、李云祥作为乙方、都启清作为丙方签订</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三方协议</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，其主要内容：王某</a:t>
            </a:r>
            <a:r>
              <a:rPr lang="en-US" altLang="zh-CN" sz="2000" b="1">
                <a:solidFill>
                  <a:srgbClr val="031F37"/>
                </a:solidFill>
                <a:latin typeface="楷体" panose="02010609060101010101" pitchFamily="49" charset="-122"/>
                <a:ea typeface="楷体" panose="02010609060101010101" pitchFamily="49" charset="-122"/>
              </a:rPr>
              <a:t>1</a:t>
            </a:r>
            <a:r>
              <a:rPr lang="zh-CN" altLang="en-US" sz="2000" b="1">
                <a:solidFill>
                  <a:srgbClr val="031F37"/>
                </a:solidFill>
                <a:latin typeface="楷体" panose="02010609060101010101" pitchFamily="49" charset="-122"/>
                <a:ea typeface="楷体" panose="02010609060101010101" pitchFamily="49" charset="-122"/>
              </a:rPr>
              <a:t>承租位于东莞市</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滘镇北永海口同乐街</a:t>
            </a:r>
            <a:r>
              <a:rPr lang="en-US" altLang="zh-CN" sz="2000" b="1">
                <a:solidFill>
                  <a:srgbClr val="031F37"/>
                </a:solidFill>
                <a:latin typeface="楷体" panose="02010609060101010101" pitchFamily="49" charset="-122"/>
                <a:ea typeface="楷体" panose="02010609060101010101" pitchFamily="49" charset="-122"/>
              </a:rPr>
              <a:t>12</a:t>
            </a:r>
            <a:r>
              <a:rPr lang="zh-CN" altLang="en-US" sz="2000" b="1">
                <a:solidFill>
                  <a:srgbClr val="031F37"/>
                </a:solidFill>
                <a:latin typeface="楷体" panose="02010609060101010101" pitchFamily="49" charset="-122"/>
                <a:ea typeface="楷体" panose="02010609060101010101" pitchFamily="49" charset="-122"/>
              </a:rPr>
              <a:t>号租赁物，李云祥为该租赁物的装修工程承包方，都启清为李云祥自行聘请的工程施工人员，都启清于</a:t>
            </a:r>
            <a:r>
              <a:rPr lang="en-US" altLang="zh-CN" sz="2000" b="1">
                <a:solidFill>
                  <a:srgbClr val="031F37"/>
                </a:solidFill>
                <a:latin typeface="楷体" panose="02010609060101010101" pitchFamily="49" charset="-122"/>
                <a:ea typeface="楷体" panose="02010609060101010101" pitchFamily="49" charset="-122"/>
              </a:rPr>
              <a:t>2016</a:t>
            </a:r>
            <a:r>
              <a:rPr lang="zh-CN" altLang="en-US" sz="2000" b="1">
                <a:solidFill>
                  <a:srgbClr val="031F37"/>
                </a:solidFill>
                <a:latin typeface="楷体" panose="02010609060101010101" pitchFamily="49" charset="-122"/>
                <a:ea typeface="楷体" panose="02010609060101010101" pitchFamily="49" charset="-122"/>
              </a:rPr>
              <a:t>年</a:t>
            </a:r>
            <a:r>
              <a:rPr lang="en-US" altLang="zh-CN" sz="2000" b="1">
                <a:solidFill>
                  <a:srgbClr val="031F37"/>
                </a:solidFill>
                <a:latin typeface="楷体" panose="02010609060101010101" pitchFamily="49" charset="-122"/>
                <a:ea typeface="楷体" panose="02010609060101010101" pitchFamily="49" charset="-122"/>
              </a:rPr>
              <a:t>6</a:t>
            </a:r>
            <a:r>
              <a:rPr lang="zh-CN" altLang="en-US" sz="2000" b="1">
                <a:solidFill>
                  <a:srgbClr val="031F37"/>
                </a:solidFill>
                <a:latin typeface="楷体" panose="02010609060101010101" pitchFamily="49" charset="-122"/>
                <a:ea typeface="楷体" panose="02010609060101010101" pitchFamily="49" charset="-122"/>
              </a:rPr>
              <a:t>月</a:t>
            </a:r>
            <a:r>
              <a:rPr lang="en-US" altLang="zh-CN" sz="2000" b="1">
                <a:solidFill>
                  <a:srgbClr val="031F37"/>
                </a:solidFill>
                <a:latin typeface="楷体" panose="02010609060101010101" pitchFamily="49" charset="-122"/>
                <a:ea typeface="楷体" panose="02010609060101010101" pitchFamily="49" charset="-122"/>
              </a:rPr>
              <a:t>1</a:t>
            </a:r>
            <a:r>
              <a:rPr lang="zh-CN" altLang="en-US" sz="2000" b="1">
                <a:solidFill>
                  <a:srgbClr val="031F37"/>
                </a:solidFill>
                <a:latin typeface="楷体" panose="02010609060101010101" pitchFamily="49" charset="-122"/>
                <a:ea typeface="楷体" panose="02010609060101010101" pitchFamily="49" charset="-122"/>
              </a:rPr>
              <a:t>日在该租赁物施工过程中受伤；三方确认，截止本协议书签订当日，王某</a:t>
            </a:r>
            <a:r>
              <a:rPr lang="en-US" altLang="zh-CN" sz="2000" b="1">
                <a:solidFill>
                  <a:srgbClr val="031F37"/>
                </a:solidFill>
                <a:latin typeface="楷体" panose="02010609060101010101" pitchFamily="49" charset="-122"/>
                <a:ea typeface="楷体" panose="02010609060101010101" pitchFamily="49" charset="-122"/>
              </a:rPr>
              <a:t>1</a:t>
            </a:r>
            <a:r>
              <a:rPr lang="zh-CN" altLang="en-US" sz="2000" b="1">
                <a:solidFill>
                  <a:srgbClr val="031F37"/>
                </a:solidFill>
                <a:latin typeface="楷体" panose="02010609060101010101" pitchFamily="49" charset="-122"/>
                <a:ea typeface="楷体" panose="02010609060101010101" pitchFamily="49" charset="-122"/>
              </a:rPr>
              <a:t>、李云祥在都启清已发生及将要发生的医疗费和康复费范围内按</a:t>
            </a:r>
            <a:r>
              <a:rPr lang="en-US" altLang="zh-CN" sz="2000" b="1">
                <a:solidFill>
                  <a:srgbClr val="031F37"/>
                </a:solidFill>
                <a:latin typeface="楷体" panose="02010609060101010101" pitchFamily="49" charset="-122"/>
                <a:ea typeface="楷体" panose="02010609060101010101" pitchFamily="49" charset="-122"/>
              </a:rPr>
              <a:t>4:6</a:t>
            </a:r>
            <a:r>
              <a:rPr lang="zh-CN" altLang="en-US" sz="2000" b="1">
                <a:solidFill>
                  <a:srgbClr val="031F37"/>
                </a:solidFill>
                <a:latin typeface="楷体" panose="02010609060101010101" pitchFamily="49" charset="-122"/>
                <a:ea typeface="楷体" panose="02010609060101010101" pitchFamily="49" charset="-122"/>
              </a:rPr>
              <a:t>承担，即王某</a:t>
            </a:r>
            <a:r>
              <a:rPr lang="en-US" altLang="zh-CN" sz="2000" b="1">
                <a:solidFill>
                  <a:srgbClr val="031F37"/>
                </a:solidFill>
                <a:latin typeface="楷体" panose="02010609060101010101" pitchFamily="49" charset="-122"/>
                <a:ea typeface="楷体" panose="02010609060101010101" pitchFamily="49" charset="-122"/>
              </a:rPr>
              <a:t>1</a:t>
            </a:r>
            <a:r>
              <a:rPr lang="zh-CN" altLang="en-US" sz="2000" b="1">
                <a:solidFill>
                  <a:srgbClr val="031F37"/>
                </a:solidFill>
                <a:latin typeface="楷体" panose="02010609060101010101" pitchFamily="49" charset="-122"/>
                <a:ea typeface="楷体" panose="02010609060101010101" pitchFamily="49" charset="-122"/>
              </a:rPr>
              <a:t>承担</a:t>
            </a:r>
            <a:r>
              <a:rPr lang="en-US" altLang="zh-CN" sz="2000" b="1">
                <a:solidFill>
                  <a:srgbClr val="031F37"/>
                </a:solidFill>
                <a:latin typeface="楷体" panose="02010609060101010101" pitchFamily="49" charset="-122"/>
                <a:ea typeface="楷体" panose="02010609060101010101" pitchFamily="49" charset="-122"/>
              </a:rPr>
              <a:t>40%</a:t>
            </a:r>
            <a:r>
              <a:rPr lang="zh-CN" altLang="en-US" sz="2000" b="1">
                <a:solidFill>
                  <a:srgbClr val="031F37"/>
                </a:solidFill>
                <a:latin typeface="楷体" panose="02010609060101010101" pitchFamily="49" charset="-122"/>
                <a:ea typeface="楷体" panose="02010609060101010101" pitchFamily="49" charset="-122"/>
              </a:rPr>
              <a:t>，李云祥承担</a:t>
            </a:r>
            <a:r>
              <a:rPr lang="en-US" altLang="zh-CN" sz="2000" b="1">
                <a:solidFill>
                  <a:srgbClr val="031F37"/>
                </a:solidFill>
                <a:latin typeface="楷体" panose="02010609060101010101" pitchFamily="49" charset="-122"/>
                <a:ea typeface="楷体" panose="02010609060101010101" pitchFamily="49" charset="-122"/>
              </a:rPr>
              <a:t>60%</a:t>
            </a:r>
            <a:r>
              <a:rPr lang="zh-CN" altLang="en-US" sz="2000" b="1">
                <a:solidFill>
                  <a:srgbClr val="031F37"/>
                </a:solidFill>
                <a:latin typeface="楷体" panose="02010609060101010101" pitchFamily="49" charset="-122"/>
                <a:ea typeface="楷体" panose="02010609060101010101" pitchFamily="49" charset="-122"/>
              </a:rPr>
              <a:t>；第二条约定“如在支出前述医疗费和康复费后基本伤愈的，则丙方（指都启清）不得以任何理由要求甲方或者乙方额外支付任何款项，亦不得因此实施聚众闹事、煽动罢工、信访及威胁等任何行为，及向甲方或者乙方提起任何诉讼及实施其它任何法律追究行为。同时，乙方不得以任何理由要求甲方支付任何款项，亦不得因此实施聚众闹事、煽动罢工、信访及威胁等任何行为”。</a:t>
            </a:r>
            <a:endParaRPr lang="zh-CN" altLang="en-US" sz="2000" b="1">
              <a:solidFill>
                <a:srgbClr val="031F37"/>
              </a:solidFill>
              <a:latin typeface="楷体" panose="02010609060101010101" pitchFamily="49" charset="-122"/>
              <a:ea typeface="楷体" panose="02010609060101010101" pitchFamily="49" charset="-122"/>
            </a:endParaRPr>
          </a:p>
        </p:txBody>
      </p:sp>
      <p:grpSp>
        <p:nvGrpSpPr>
          <p:cNvPr id="70660" name="组合 11"/>
          <p:cNvGrpSpPr/>
          <p:nvPr/>
        </p:nvGrpSpPr>
        <p:grpSpPr bwMode="auto">
          <a:xfrm>
            <a:off x="76200" y="911225"/>
            <a:ext cx="1620838" cy="574675"/>
            <a:chOff x="2886463" y="1853735"/>
            <a:chExt cx="3869635" cy="1139687"/>
          </a:xfrm>
        </p:grpSpPr>
        <p:sp>
          <p:nvSpPr>
            <p:cNvPr id="31" name="六边形 30"/>
            <p:cNvSpPr/>
            <p:nvPr/>
          </p:nvSpPr>
          <p:spPr>
            <a:xfrm>
              <a:off x="2886463" y="1853735"/>
              <a:ext cx="3869635" cy="1139687"/>
            </a:xfrm>
            <a:prstGeom prst="hexagon">
              <a:avLst/>
            </a:pr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70662" name="稻壳儿 夏至夏末"/>
            <p:cNvSpPr txBox="1">
              <a:spLocks noChangeArrowheads="1"/>
            </p:cNvSpPr>
            <p:nvPr/>
          </p:nvSpPr>
          <p:spPr bwMode="auto">
            <a:xfrm>
              <a:off x="3865552" y="1966847"/>
              <a:ext cx="1911454" cy="913461"/>
            </a:xfrm>
            <a:prstGeom prst="rect">
              <a:avLst/>
            </a:prstGeom>
            <a:noFill/>
            <a:ln w="9525">
              <a:noFill/>
              <a:miter lim="800000"/>
            </a:ln>
          </p:spPr>
          <p:txBody>
            <a:bodyPr wrap="none">
              <a:spAutoFit/>
            </a:bodyPr>
            <a:lstStyle/>
            <a:p>
              <a:pPr defTabSz="913130"/>
              <a:r>
                <a:rPr lang="zh-CN" altLang="en-US" sz="2400" b="1">
                  <a:solidFill>
                    <a:schemeClr val="bg1"/>
                  </a:solidFill>
                  <a:latin typeface="等线" panose="02010600030101010101" pitchFamily="2" charset="-122"/>
                  <a:ea typeface="微软雅黑" panose="020B0503020204020204" pitchFamily="34" charset="-122"/>
                </a:rPr>
                <a:t>事实</a:t>
              </a:r>
              <a:endParaRPr lang="zh-CN" altLang="en-US" sz="2400" b="1">
                <a:solidFill>
                  <a:schemeClr val="bg1"/>
                </a:solidFill>
                <a:latin typeface="等线" panose="02010600030101010101" pitchFamily="2" charset="-122"/>
                <a:ea typeface="微软雅黑" panose="020B0503020204020204" pitchFamily="34" charset="-122"/>
              </a:endParaRPr>
            </a:p>
          </p:txBody>
        </p:sp>
      </p:grpSp>
    </p:spTree>
  </p:cSld>
  <p:clrMapOvr>
    <a:masterClrMapping/>
  </p:clrMapOvr>
  <p:transition spd="slow">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74751" y="256987"/>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grpSp>
        <p:nvGrpSpPr>
          <p:cNvPr id="71682" name="组合 13"/>
          <p:cNvGrpSpPr/>
          <p:nvPr/>
        </p:nvGrpSpPr>
        <p:grpSpPr bwMode="auto">
          <a:xfrm>
            <a:off x="76200" y="865188"/>
            <a:ext cx="1620838" cy="576262"/>
            <a:chOff x="2886463" y="3364483"/>
            <a:chExt cx="3869635" cy="1139687"/>
          </a:xfrm>
        </p:grpSpPr>
        <p:sp>
          <p:nvSpPr>
            <p:cNvPr id="32" name="六边形 31"/>
            <p:cNvSpPr/>
            <p:nvPr/>
          </p:nvSpPr>
          <p:spPr>
            <a:xfrm>
              <a:off x="2886463" y="3364483"/>
              <a:ext cx="3869635" cy="1139687"/>
            </a:xfrm>
            <a:prstGeom prst="hex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71687" name="稻壳儿 夏至夏末"/>
            <p:cNvSpPr txBox="1">
              <a:spLocks noChangeArrowheads="1"/>
            </p:cNvSpPr>
            <p:nvPr/>
          </p:nvSpPr>
          <p:spPr bwMode="auto">
            <a:xfrm>
              <a:off x="3874818" y="3477595"/>
              <a:ext cx="1911454" cy="913461"/>
            </a:xfrm>
            <a:prstGeom prst="rect">
              <a:avLst/>
            </a:prstGeom>
            <a:noFill/>
            <a:ln w="9525">
              <a:noFill/>
              <a:miter lim="800000"/>
            </a:ln>
          </p:spPr>
          <p:txBody>
            <a:bodyPr wrap="none">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判决</a:t>
              </a:r>
              <a:endParaRPr lang="zh-CN" altLang="en-US" sz="2400" b="1">
                <a:solidFill>
                  <a:srgbClr val="031F37"/>
                </a:solidFill>
                <a:latin typeface="等线" panose="02010600030101010101" pitchFamily="2" charset="-122"/>
                <a:ea typeface="微软雅黑" panose="020B0503020204020204" pitchFamily="34" charset="-122"/>
              </a:endParaRPr>
            </a:p>
          </p:txBody>
        </p:sp>
      </p:grpSp>
      <p:sp>
        <p:nvSpPr>
          <p:cNvPr id="71683" name="稻壳儿 夏至夏末"/>
          <p:cNvSpPr txBox="1">
            <a:spLocks noChangeArrowheads="1"/>
          </p:cNvSpPr>
          <p:nvPr/>
        </p:nvSpPr>
        <p:spPr bwMode="auto">
          <a:xfrm>
            <a:off x="1774825" y="938213"/>
            <a:ext cx="9966325" cy="5016500"/>
          </a:xfrm>
          <a:prstGeom prst="rect">
            <a:avLst/>
          </a:prstGeom>
          <a:noFill/>
          <a:ln w="9525">
            <a:noFill/>
            <a:miter lim="800000"/>
          </a:ln>
        </p:spPr>
        <p:txBody>
          <a:bodyPr>
            <a:spAutoFit/>
          </a:bodyPr>
          <a:lstStyle/>
          <a:p>
            <a:pPr indent="457200" defTabSz="913130"/>
            <a:r>
              <a:rPr lang="zh-CN" altLang="en-US" sz="2000" b="1">
                <a:solidFill>
                  <a:srgbClr val="031F37"/>
                </a:solidFill>
                <a:latin typeface="楷体" panose="02010609060101010101" pitchFamily="49" charset="-122"/>
                <a:ea typeface="楷体" panose="02010609060101010101" pitchFamily="49" charset="-122"/>
              </a:rPr>
              <a:t>案件焦点之一，即关于</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三方协议</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的法律效力，法院认为</a:t>
            </a:r>
            <a:r>
              <a:rPr lang="en-US" altLang="zh-CN" sz="2000" b="1">
                <a:solidFill>
                  <a:srgbClr val="031F37"/>
                </a:solidFill>
                <a:latin typeface="楷体" panose="02010609060101010101" pitchFamily="49" charset="-122"/>
                <a:ea typeface="楷体" panose="02010609060101010101" pitchFamily="49" charset="-122"/>
              </a:rPr>
              <a:t>2016</a:t>
            </a:r>
            <a:r>
              <a:rPr lang="zh-CN" altLang="en-US" sz="2000" b="1">
                <a:solidFill>
                  <a:srgbClr val="031F37"/>
                </a:solidFill>
                <a:latin typeface="楷体" panose="02010609060101010101" pitchFamily="49" charset="-122"/>
                <a:ea typeface="楷体" panose="02010609060101010101" pitchFamily="49" charset="-122"/>
              </a:rPr>
              <a:t>年</a:t>
            </a:r>
            <a:r>
              <a:rPr lang="en-US" altLang="zh-CN" sz="2000" b="1">
                <a:solidFill>
                  <a:srgbClr val="031F37"/>
                </a:solidFill>
                <a:latin typeface="楷体" panose="02010609060101010101" pitchFamily="49" charset="-122"/>
                <a:ea typeface="楷体" panose="02010609060101010101" pitchFamily="49" charset="-122"/>
              </a:rPr>
              <a:t>7</a:t>
            </a:r>
            <a:r>
              <a:rPr lang="zh-CN" altLang="en-US" sz="2000" b="1">
                <a:solidFill>
                  <a:srgbClr val="031F37"/>
                </a:solidFill>
                <a:latin typeface="楷体" panose="02010609060101010101" pitchFamily="49" charset="-122"/>
                <a:ea typeface="楷体" panose="02010609060101010101" pitchFamily="49" charset="-122"/>
              </a:rPr>
              <a:t>月</a:t>
            </a:r>
            <a:r>
              <a:rPr lang="en-US" altLang="zh-CN" sz="2000" b="1">
                <a:solidFill>
                  <a:srgbClr val="031F37"/>
                </a:solidFill>
                <a:latin typeface="楷体" panose="02010609060101010101" pitchFamily="49" charset="-122"/>
                <a:ea typeface="楷体" panose="02010609060101010101" pitchFamily="49" charset="-122"/>
              </a:rPr>
              <a:t>22</a:t>
            </a:r>
            <a:r>
              <a:rPr lang="zh-CN" altLang="en-US" sz="2000" b="1">
                <a:solidFill>
                  <a:srgbClr val="031F37"/>
                </a:solidFill>
                <a:latin typeface="楷体" panose="02010609060101010101" pitchFamily="49" charset="-122"/>
                <a:ea typeface="楷体" panose="02010609060101010101" pitchFamily="49" charset="-122"/>
              </a:rPr>
              <a:t>日，王某</a:t>
            </a:r>
            <a:r>
              <a:rPr lang="en-US" altLang="zh-CN" sz="2000" b="1">
                <a:solidFill>
                  <a:srgbClr val="031F37"/>
                </a:solidFill>
                <a:latin typeface="楷体" panose="02010609060101010101" pitchFamily="49" charset="-122"/>
                <a:ea typeface="楷体" panose="02010609060101010101" pitchFamily="49" charset="-122"/>
              </a:rPr>
              <a:t>1</a:t>
            </a:r>
            <a:r>
              <a:rPr lang="zh-CN" altLang="en-US" sz="2000" b="1">
                <a:solidFill>
                  <a:srgbClr val="031F37"/>
                </a:solidFill>
                <a:latin typeface="楷体" panose="02010609060101010101" pitchFamily="49" charset="-122"/>
                <a:ea typeface="楷体" panose="02010609060101010101" pitchFamily="49" charset="-122"/>
              </a:rPr>
              <a:t>、李云祥、都启清签订一份</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三方协议</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，该协议约定的主要内容一是约定由王某</a:t>
            </a:r>
            <a:r>
              <a:rPr lang="en-US" altLang="zh-CN" sz="2000" b="1">
                <a:solidFill>
                  <a:srgbClr val="031F37"/>
                </a:solidFill>
                <a:latin typeface="楷体" panose="02010609060101010101" pitchFamily="49" charset="-122"/>
                <a:ea typeface="楷体" panose="02010609060101010101" pitchFamily="49" charset="-122"/>
              </a:rPr>
              <a:t>1</a:t>
            </a:r>
            <a:r>
              <a:rPr lang="zh-CN" altLang="en-US" sz="2000" b="1">
                <a:solidFill>
                  <a:srgbClr val="031F37"/>
                </a:solidFill>
                <a:latin typeface="楷体" panose="02010609060101010101" pitchFamily="49" charset="-122"/>
                <a:ea typeface="楷体" panose="02010609060101010101" pitchFamily="49" charset="-122"/>
              </a:rPr>
              <a:t>、李云祥按</a:t>
            </a:r>
            <a:r>
              <a:rPr lang="en-US" altLang="zh-CN" sz="2000" b="1">
                <a:solidFill>
                  <a:srgbClr val="031F37"/>
                </a:solidFill>
                <a:latin typeface="楷体" panose="02010609060101010101" pitchFamily="49" charset="-122"/>
                <a:ea typeface="楷体" panose="02010609060101010101" pitchFamily="49" charset="-122"/>
              </a:rPr>
              <a:t>4:6</a:t>
            </a:r>
            <a:r>
              <a:rPr lang="zh-CN" altLang="en-US" sz="2000" b="1">
                <a:solidFill>
                  <a:srgbClr val="031F37"/>
                </a:solidFill>
                <a:latin typeface="楷体" panose="02010609060101010101" pitchFamily="49" charset="-122"/>
                <a:ea typeface="楷体" panose="02010609060101010101" pitchFamily="49" charset="-122"/>
              </a:rPr>
              <a:t>支付医疗费及康复费，二是约定都启清康复后不得请求除已支付医疗费及康复费外的其他款项。对上述协议，本院再审认为该协议无效。首先，关于免除责任部分，按照</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中华人民共和国安全生产法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一百零三条的规定，“生产经营单位与从业人员订立协议，免除或者减轻其对从业人员因生产安全事故伤亡依法应承担的责任的，该协议无效”，从协议约定的内容看，只约定了医疗费及康复费的赔偿方案，排除了诸如误工费、伤残赔偿金、精神损失赔偿等法定赔偿责任，应认定为无效。其次，从上述协议的表述可知，王某</a:t>
            </a:r>
            <a:r>
              <a:rPr lang="en-US" altLang="zh-CN" sz="2000" b="1">
                <a:solidFill>
                  <a:srgbClr val="031F37"/>
                </a:solidFill>
                <a:latin typeface="楷体" panose="02010609060101010101" pitchFamily="49" charset="-122"/>
                <a:ea typeface="楷体" panose="02010609060101010101" pitchFamily="49" charset="-122"/>
              </a:rPr>
              <a:t>1</a:t>
            </a:r>
            <a:r>
              <a:rPr lang="zh-CN" altLang="en-US" sz="2000" b="1">
                <a:solidFill>
                  <a:srgbClr val="031F37"/>
                </a:solidFill>
                <a:latin typeface="楷体" panose="02010609060101010101" pitchFamily="49" charset="-122"/>
                <a:ea typeface="楷体" panose="02010609060101010101" pitchFamily="49" charset="-122"/>
              </a:rPr>
              <a:t>、李云祥约定按</a:t>
            </a:r>
            <a:r>
              <a:rPr lang="en-US" altLang="zh-CN" sz="2000" b="1">
                <a:solidFill>
                  <a:srgbClr val="031F37"/>
                </a:solidFill>
                <a:latin typeface="楷体" panose="02010609060101010101" pitchFamily="49" charset="-122"/>
                <a:ea typeface="楷体" panose="02010609060101010101" pitchFamily="49" charset="-122"/>
              </a:rPr>
              <a:t>4:6</a:t>
            </a:r>
            <a:r>
              <a:rPr lang="zh-CN" altLang="en-US" sz="2000" b="1">
                <a:solidFill>
                  <a:srgbClr val="031F37"/>
                </a:solidFill>
                <a:latin typeface="楷体" panose="02010609060101010101" pitchFamily="49" charset="-122"/>
                <a:ea typeface="楷体" panose="02010609060101010101" pitchFamily="49" charset="-122"/>
              </a:rPr>
              <a:t>支付医疗费及康复费是以都启清放弃其他权利为前提的，既然认定放弃权利部分无效，该约定亦不产生效力。</a:t>
            </a:r>
            <a:endParaRPr lang="en-US" altLang="zh-CN" sz="2000" b="1">
              <a:solidFill>
                <a:srgbClr val="031F37"/>
              </a:solidFill>
              <a:latin typeface="楷体" panose="02010609060101010101" pitchFamily="49" charset="-122"/>
              <a:ea typeface="楷体" panose="02010609060101010101" pitchFamily="49" charset="-122"/>
            </a:endParaRPr>
          </a:p>
          <a:p>
            <a:pPr indent="457200" defTabSz="913130"/>
            <a:r>
              <a:rPr lang="zh-CN" altLang="en-US" sz="2000" b="1">
                <a:solidFill>
                  <a:srgbClr val="031F37"/>
                </a:solidFill>
                <a:latin typeface="楷体" panose="02010609060101010101" pitchFamily="49" charset="-122"/>
                <a:ea typeface="楷体" panose="02010609060101010101" pitchFamily="49" charset="-122"/>
              </a:rPr>
              <a:t>综合考虑事故发生的原因及各方过错，法院认为，味力公司与李云祥内部按</a:t>
            </a:r>
            <a:r>
              <a:rPr lang="en-US" altLang="zh-CN" sz="2000" b="1">
                <a:solidFill>
                  <a:srgbClr val="031F37"/>
                </a:solidFill>
                <a:latin typeface="楷体" panose="02010609060101010101" pitchFamily="49" charset="-122"/>
                <a:ea typeface="楷体" panose="02010609060101010101" pitchFamily="49" charset="-122"/>
              </a:rPr>
              <a:t>4:6</a:t>
            </a:r>
            <a:r>
              <a:rPr lang="zh-CN" altLang="en-US" sz="2000" b="1">
                <a:solidFill>
                  <a:srgbClr val="031F37"/>
                </a:solidFill>
                <a:latin typeface="楷体" panose="02010609060101010101" pitchFamily="49" charset="-122"/>
                <a:ea typeface="楷体" panose="02010609060101010101" pitchFamily="49" charset="-122"/>
              </a:rPr>
              <a:t>比例划分责任为宜。一是，对事故的发生，李云祥无相关资质及缺乏安全管理是主要原因，李云祥应承担主要责任；二是，味力公司的过错仅表现为选任过失，应为次责任；三是，味力公司与李云祥约定按</a:t>
            </a:r>
            <a:r>
              <a:rPr lang="en-US" altLang="zh-CN" sz="2000" b="1">
                <a:solidFill>
                  <a:srgbClr val="031F37"/>
                </a:solidFill>
                <a:latin typeface="楷体" panose="02010609060101010101" pitchFamily="49" charset="-122"/>
                <a:ea typeface="楷体" panose="02010609060101010101" pitchFamily="49" charset="-122"/>
              </a:rPr>
              <a:t>4:6</a:t>
            </a:r>
            <a:r>
              <a:rPr lang="zh-CN" altLang="en-US" sz="2000" b="1">
                <a:solidFill>
                  <a:srgbClr val="031F37"/>
                </a:solidFill>
                <a:latin typeface="楷体" panose="02010609060101010101" pitchFamily="49" charset="-122"/>
                <a:ea typeface="楷体" panose="02010609060101010101" pitchFamily="49" charset="-122"/>
              </a:rPr>
              <a:t>比例承担责任虽因本院认定</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三方协议</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无效而不产生法律效力，但该比例是双方充分协商的结果，也符合双方的意愿和客观事实，可作为划定内部责任的参考。</a:t>
            </a:r>
            <a:endParaRPr lang="zh-CN" altLang="en-US" sz="2000" b="1">
              <a:solidFill>
                <a:srgbClr val="031F37"/>
              </a:solidFill>
              <a:latin typeface="楷体" panose="02010609060101010101" pitchFamily="49" charset="-122"/>
              <a:ea typeface="楷体" panose="02010609060101010101" pitchFamily="49" charset="-122"/>
            </a:endParaRPr>
          </a:p>
        </p:txBody>
      </p:sp>
      <p:pic>
        <p:nvPicPr>
          <p:cNvPr id="4" name="图片 3" descr="图片包含 桌子, 游戏机&#10;&#10;描述已自动生成"/>
          <p:cNvPicPr>
            <a:picLocks noChangeAspect="1"/>
          </p:cNvPicPr>
          <p:nvPr/>
        </p:nvPicPr>
        <p:blipFill>
          <a:blip r:embed="rId1" cstate="print"/>
          <a:stretch>
            <a:fillRect/>
          </a:stretch>
        </p:blipFill>
        <p:spPr>
          <a:xfrm>
            <a:off x="9724268" y="5470837"/>
            <a:ext cx="2467732" cy="1579348"/>
          </a:xfrm>
          <a:prstGeom prst="ellipse">
            <a:avLst/>
          </a:prstGeom>
          <a:ln>
            <a:noFill/>
          </a:ln>
          <a:effectLst>
            <a:softEdge rad="112500"/>
          </a:effectLst>
        </p:spPr>
      </p:pic>
      <p:sp>
        <p:nvSpPr>
          <p:cNvPr id="15" name="矩形 14"/>
          <p:cNvSpPr/>
          <p:nvPr/>
        </p:nvSpPr>
        <p:spPr>
          <a:xfrm rot="10800000" flipV="1">
            <a:off x="1582738" y="69850"/>
            <a:ext cx="7778750" cy="500063"/>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民事案由</a:t>
            </a:r>
            <a:r>
              <a:rPr lang="en-US" altLang="zh-CN" sz="2800" b="1" dirty="0">
                <a:solidFill>
                  <a:srgbClr val="031F37"/>
                </a:solidFill>
                <a:ea typeface="微软雅黑" panose="020B0503020204020204" pitchFamily="34" charset="-122"/>
                <a:cs typeface="+mn-ea"/>
              </a:rPr>
              <a:t>——</a:t>
            </a:r>
            <a:r>
              <a:rPr lang="zh-CN" altLang="en-US" sz="2400" b="1" dirty="0">
                <a:solidFill>
                  <a:srgbClr val="031F37"/>
                </a:solidFill>
                <a:ea typeface="微软雅黑" panose="020B0503020204020204" pitchFamily="34" charset="-122"/>
                <a:cs typeface="+mn-ea"/>
              </a:rPr>
              <a:t>都启清、味力公司、李云祥健康权纠纷案</a:t>
            </a:r>
            <a:endParaRPr lang="en-GB" altLang="zh-CN" sz="2400" b="1" dirty="0">
              <a:solidFill>
                <a:srgbClr val="031F37"/>
              </a:solidFill>
              <a:ea typeface="微软雅黑" panose="020B0503020204020204" pitchFamily="34" charset="-122"/>
              <a:cs typeface="+mn-ea"/>
            </a:endParaRPr>
          </a:p>
        </p:txBody>
      </p:sp>
    </p:spTree>
  </p:cSld>
  <p:clrMapOvr>
    <a:masterClrMapping/>
  </p:clrMapOvr>
  <p:transition spd="slow">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29416" y="149632"/>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2738" y="100013"/>
            <a:ext cx="2057400" cy="439737"/>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400" b="1" dirty="0">
                <a:solidFill>
                  <a:srgbClr val="031F37"/>
                </a:solidFill>
                <a:ea typeface="微软雅黑" panose="020B0503020204020204" pitchFamily="34" charset="-122"/>
                <a:cs typeface="+mn-ea"/>
              </a:rPr>
              <a:t>新旧条文对照</a:t>
            </a:r>
            <a:endParaRPr lang="en-GB" altLang="zh-CN" sz="2400" b="1" dirty="0">
              <a:solidFill>
                <a:srgbClr val="031F37"/>
              </a:solidFill>
              <a:ea typeface="微软雅黑" panose="020B0503020204020204" pitchFamily="34" charset="-122"/>
              <a:cs typeface="+mn-ea"/>
            </a:endParaRPr>
          </a:p>
        </p:txBody>
      </p:sp>
      <p:graphicFrame>
        <p:nvGraphicFramePr>
          <p:cNvPr id="2" name="表格 3"/>
          <p:cNvGraphicFramePr>
            <a:graphicFrameLocks noGrp="1"/>
          </p:cNvGraphicFramePr>
          <p:nvPr/>
        </p:nvGraphicFramePr>
        <p:xfrm>
          <a:off x="331788" y="927100"/>
          <a:ext cx="11529918" cy="3898900"/>
        </p:xfrm>
        <a:graphic>
          <a:graphicData uri="http://schemas.openxmlformats.org/drawingml/2006/table">
            <a:tbl>
              <a:tblPr firstRow="1" bandRow="1">
                <a:tableStyleId>{5C22544A-7EE6-4342-B048-85BDC9FD1C3A}</a:tableStyleId>
              </a:tblPr>
              <a:tblGrid>
                <a:gridCol w="5764959"/>
                <a:gridCol w="5764959"/>
              </a:tblGrid>
              <a:tr h="221915">
                <a:tc>
                  <a:txBody>
                    <a:bodyPr/>
                    <a:lstStyle/>
                    <a:p>
                      <a:pPr algn="ctr"/>
                      <a:r>
                        <a:rPr lang="zh-CN" altLang="en-US" dirty="0"/>
                        <a:t>原</a:t>
                      </a:r>
                      <a:r>
                        <a:rPr lang="en-US" altLang="zh-CN" dirty="0"/>
                        <a:t>《</a:t>
                      </a:r>
                      <a:r>
                        <a:rPr lang="zh-CN" altLang="en-US" dirty="0"/>
                        <a:t>安全生产法</a:t>
                      </a:r>
                      <a:r>
                        <a:rPr lang="en-US" altLang="zh-CN" dirty="0"/>
                        <a:t>》</a:t>
                      </a:r>
                      <a:endParaRPr lang="zh-CN" altLang="en-US" dirty="0"/>
                    </a:p>
                  </a:txBody>
                  <a:tcPr/>
                </a:tc>
                <a:tc>
                  <a:txBody>
                    <a:bodyPr/>
                    <a:lstStyle/>
                    <a:p>
                      <a:pPr algn="ctr"/>
                      <a:r>
                        <a:rPr lang="zh-CN" altLang="en-US" dirty="0"/>
                        <a:t>新</a:t>
                      </a:r>
                      <a:r>
                        <a:rPr lang="en-US" altLang="zh-CN" dirty="0"/>
                        <a:t>《</a:t>
                      </a:r>
                      <a:r>
                        <a:rPr lang="zh-CN" altLang="en-US" dirty="0"/>
                        <a:t>安全生产法</a:t>
                      </a:r>
                      <a:r>
                        <a:rPr lang="en-US" altLang="zh-CN" dirty="0"/>
                        <a:t>》</a:t>
                      </a:r>
                      <a:endParaRPr lang="zh-CN" altLang="en-US" dirty="0"/>
                    </a:p>
                  </a:txBody>
                  <a:tcPr/>
                </a:tc>
              </a:tr>
              <a:tr h="3532650">
                <a:tc>
                  <a:txBody>
                    <a:bodyPr/>
                    <a:lstStyle/>
                    <a:p>
                      <a:pPr>
                        <a:lnSpc>
                          <a:spcPct val="100000"/>
                        </a:lnSpc>
                      </a:pPr>
                      <a:r>
                        <a:rPr lang="zh-CN" altLang="en-US" sz="2000" dirty="0">
                          <a:solidFill>
                            <a:srgbClr val="C00000"/>
                          </a:solidFill>
                          <a:latin typeface="楷体" panose="02010609060101010101" pitchFamily="49" charset="-122"/>
                          <a:ea typeface="楷体" panose="02010609060101010101" pitchFamily="49" charset="-122"/>
                        </a:rPr>
                        <a:t>第一百零三条</a:t>
                      </a:r>
                      <a:r>
                        <a:rPr lang="zh-CN" altLang="en-US" sz="2000" dirty="0">
                          <a:solidFill>
                            <a:schemeClr val="tx1"/>
                          </a:solidFill>
                          <a:latin typeface="楷体" panose="02010609060101010101" pitchFamily="49" charset="-122"/>
                          <a:ea typeface="楷体" panose="02010609060101010101" pitchFamily="49" charset="-122"/>
                        </a:rPr>
                        <a:t>  生产经营单位与从业人员订立协议，免除或者减轻其对从业人员因生产安全事故伤亡依法应承担的责任的，该协议无效；对生产经营单位的主要负责人、个人经营的投资人处二万元以上十万元以下的罚款。</a:t>
                      </a:r>
                      <a:endParaRPr lang="zh-CN" altLang="en-US" sz="2000" dirty="0">
                        <a:solidFill>
                          <a:schemeClr val="tx1"/>
                        </a:solidFill>
                        <a:latin typeface="楷体" panose="02010609060101010101" pitchFamily="49" charset="-122"/>
                        <a:ea typeface="楷体" panose="02010609060101010101" pitchFamily="49" charset="-122"/>
                      </a:endParaRPr>
                    </a:p>
                  </a:txBody>
                  <a:tcPr/>
                </a:tc>
                <a:tc>
                  <a:txBody>
                    <a:bodyPr/>
                    <a:lstStyle/>
                    <a:p>
                      <a:pPr marL="0" algn="l" defTabSz="914400" rtl="0" eaLnBrk="1" latinLnBrk="0" hangingPunct="1">
                        <a:lnSpc>
                          <a:spcPct val="100000"/>
                        </a:lnSpc>
                      </a:pPr>
                      <a:r>
                        <a:rPr lang="zh-CN" altLang="en-US" sz="2000" kern="1200" dirty="0">
                          <a:solidFill>
                            <a:srgbClr val="C00000"/>
                          </a:solidFill>
                          <a:latin typeface="楷体" panose="02010609060101010101" pitchFamily="49" charset="-122"/>
                          <a:ea typeface="楷体" panose="02010609060101010101" pitchFamily="49" charset="-122"/>
                          <a:cs typeface="+mn-cs"/>
                        </a:rPr>
                        <a:t>第一百零六条  </a:t>
                      </a:r>
                      <a:r>
                        <a:rPr lang="zh-CN" altLang="en-US" sz="2000" kern="1200" dirty="0">
                          <a:solidFill>
                            <a:schemeClr val="tx1"/>
                          </a:solidFill>
                          <a:latin typeface="楷体" panose="02010609060101010101" pitchFamily="49" charset="-122"/>
                          <a:ea typeface="楷体" panose="02010609060101010101" pitchFamily="49" charset="-122"/>
                          <a:cs typeface="+mn-cs"/>
                        </a:rPr>
                        <a:t>生产经营单位与从业人员订立协议，免除或者减轻其对从业人员因生产安全事故伤亡依法应承担的责任的，该协议无效；对生产经营单位的主要负责人、个人经营的投资人处二万元以上十万元以下的罚款。</a:t>
                      </a:r>
                      <a:endParaRPr lang="zh-CN" altLang="en-US" sz="2000" kern="1200" dirty="0">
                        <a:solidFill>
                          <a:schemeClr val="tx1"/>
                        </a:solidFill>
                        <a:latin typeface="楷体" panose="02010609060101010101" pitchFamily="49" charset="-122"/>
                        <a:ea typeface="楷体" panose="02010609060101010101" pitchFamily="49" charset="-122"/>
                        <a:cs typeface="+mn-cs"/>
                      </a:endParaRPr>
                    </a:p>
                  </a:txBody>
                  <a:tcPr/>
                </a:tc>
              </a:tr>
            </a:tbl>
          </a:graphicData>
        </a:graphic>
      </p:graphicFrame>
    </p:spTree>
  </p:cSld>
  <p:clrMapOvr>
    <a:masterClrMapping/>
  </p:clrMapOvr>
  <p:transition spd="slow">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92666" y="612952"/>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60513" y="55563"/>
            <a:ext cx="10086975" cy="869950"/>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行政案由</a:t>
            </a:r>
            <a:r>
              <a:rPr lang="en-US" altLang="zh-CN" sz="2800" b="1" dirty="0">
                <a:solidFill>
                  <a:srgbClr val="031F37"/>
                </a:solidFill>
                <a:ea typeface="微软雅黑" panose="020B0503020204020204" pitchFamily="34" charset="-122"/>
                <a:cs typeface="+mn-ea"/>
              </a:rPr>
              <a:t>——</a:t>
            </a:r>
            <a:r>
              <a:rPr lang="zh-CN" altLang="en-US" sz="2400" b="1" dirty="0">
                <a:solidFill>
                  <a:srgbClr val="031F37"/>
                </a:solidFill>
                <a:ea typeface="微软雅黑" panose="020B0503020204020204" pitchFamily="34" charset="-122"/>
                <a:cs typeface="+mn-ea"/>
              </a:rPr>
              <a:t>合肥皖控电器有限公司、合肥市应急管理局、安徽省应急    管理厅行政复议案</a:t>
            </a:r>
            <a:endParaRPr lang="en-GB" altLang="zh-CN" sz="2400" b="1" dirty="0">
              <a:solidFill>
                <a:srgbClr val="031F37"/>
              </a:solidFill>
              <a:ea typeface="微软雅黑" panose="020B0503020204020204" pitchFamily="34" charset="-122"/>
              <a:cs typeface="+mn-ea"/>
            </a:endParaRPr>
          </a:p>
        </p:txBody>
      </p:sp>
      <p:sp>
        <p:nvSpPr>
          <p:cNvPr id="73731" name="稻壳儿 夏至夏末"/>
          <p:cNvSpPr txBox="1">
            <a:spLocks noChangeArrowheads="1"/>
          </p:cNvSpPr>
          <p:nvPr/>
        </p:nvSpPr>
        <p:spPr bwMode="auto">
          <a:xfrm>
            <a:off x="1776413" y="1047750"/>
            <a:ext cx="10244137" cy="5632450"/>
          </a:xfrm>
          <a:prstGeom prst="rect">
            <a:avLst/>
          </a:prstGeom>
          <a:noFill/>
          <a:ln w="9525">
            <a:noFill/>
            <a:miter lim="800000"/>
          </a:ln>
        </p:spPr>
        <p:txBody>
          <a:bodyPr>
            <a:spAutoFit/>
          </a:bodyPr>
          <a:lstStyle/>
          <a:p>
            <a:pPr indent="457200" defTabSz="913130"/>
            <a:r>
              <a:rPr lang="en-US" altLang="zh-CN" sz="2400" b="1">
                <a:solidFill>
                  <a:srgbClr val="031F37"/>
                </a:solidFill>
                <a:latin typeface="楷体" panose="02010609060101010101" pitchFamily="49" charset="-122"/>
                <a:ea typeface="楷体" panose="02010609060101010101" pitchFamily="49" charset="-122"/>
              </a:rPr>
              <a:t>2018</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3</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日，合肥新海塑胶有限公司承租原告合肥皖控电器有限公司位于百帮示范园内的厂房，租赁期限截至</a:t>
            </a:r>
            <a:r>
              <a:rPr lang="en-US" altLang="zh-CN" sz="2400" b="1">
                <a:solidFill>
                  <a:srgbClr val="031F37"/>
                </a:solidFill>
                <a:latin typeface="楷体" panose="02010609060101010101" pitchFamily="49" charset="-122"/>
                <a:ea typeface="楷体" panose="02010609060101010101" pitchFamily="49" charset="-122"/>
              </a:rPr>
              <a:t>2021</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3</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日。</a:t>
            </a:r>
            <a:r>
              <a:rPr lang="en-US" altLang="zh-CN" sz="2400" b="1">
                <a:solidFill>
                  <a:srgbClr val="031F37"/>
                </a:solidFill>
                <a:latin typeface="楷体" panose="02010609060101010101" pitchFamily="49" charset="-122"/>
                <a:ea typeface="楷体" panose="02010609060101010101" pitchFamily="49" charset="-122"/>
              </a:rPr>
              <a:t>2018</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11</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8</a:t>
            </a:r>
            <a:r>
              <a:rPr lang="zh-CN" altLang="en-US" sz="2400" b="1">
                <a:solidFill>
                  <a:srgbClr val="031F37"/>
                </a:solidFill>
                <a:latin typeface="楷体" panose="02010609060101010101" pitchFamily="49" charset="-122"/>
                <a:ea typeface="楷体" panose="02010609060101010101" pitchFamily="49" charset="-122"/>
              </a:rPr>
              <a:t>日，该厂房南侧的简易升降机发生坠落，造成</a:t>
            </a:r>
            <a:r>
              <a:rPr lang="en-US" altLang="zh-CN" sz="2400" b="1">
                <a:solidFill>
                  <a:srgbClr val="031F37"/>
                </a:solidFill>
                <a:latin typeface="楷体" panose="02010609060101010101" pitchFamily="49" charset="-122"/>
                <a:ea typeface="楷体" panose="02010609060101010101" pitchFamily="49" charset="-122"/>
              </a:rPr>
              <a:t>2</a:t>
            </a:r>
            <a:r>
              <a:rPr lang="zh-CN" altLang="en-US" sz="2400" b="1">
                <a:solidFill>
                  <a:srgbClr val="031F37"/>
                </a:solidFill>
                <a:latin typeface="楷体" panose="02010609060101010101" pitchFamily="49" charset="-122"/>
                <a:ea typeface="楷体" panose="02010609060101010101" pitchFamily="49" charset="-122"/>
              </a:rPr>
              <a:t>人死亡。</a:t>
            </a:r>
            <a:r>
              <a:rPr lang="en-US" altLang="zh-CN" sz="2400" b="1">
                <a:solidFill>
                  <a:srgbClr val="031F37"/>
                </a:solidFill>
                <a:latin typeface="楷体" panose="02010609060101010101" pitchFamily="49" charset="-122"/>
                <a:ea typeface="楷体" panose="02010609060101010101" pitchFamily="49" charset="-122"/>
              </a:rPr>
              <a:t>2019</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14</a:t>
            </a:r>
            <a:r>
              <a:rPr lang="zh-CN" altLang="en-US" sz="2400" b="1">
                <a:solidFill>
                  <a:srgbClr val="031F37"/>
                </a:solidFill>
                <a:latin typeface="楷体" panose="02010609060101010101" pitchFamily="49" charset="-122"/>
                <a:ea typeface="楷体" panose="02010609060101010101" pitchFamily="49" charset="-122"/>
              </a:rPr>
              <a:t>日，合肥市安全生产监督管理局决定组织开展事故调查工作。</a:t>
            </a:r>
            <a:r>
              <a:rPr lang="en-US" altLang="zh-CN" sz="2400" b="1">
                <a:solidFill>
                  <a:srgbClr val="031F37"/>
                </a:solidFill>
                <a:latin typeface="楷体" panose="02010609060101010101" pitchFamily="49" charset="-122"/>
                <a:ea typeface="楷体" panose="02010609060101010101" pitchFamily="49" charset="-122"/>
              </a:rPr>
              <a:t>2019</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2</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13</a:t>
            </a:r>
            <a:r>
              <a:rPr lang="zh-CN" altLang="en-US" sz="2400" b="1">
                <a:solidFill>
                  <a:srgbClr val="031F37"/>
                </a:solidFill>
                <a:latin typeface="楷体" panose="02010609060101010101" pitchFamily="49" charset="-122"/>
                <a:ea typeface="楷体" panose="02010609060101010101" pitchFamily="49" charset="-122"/>
              </a:rPr>
              <a:t>日，事故调查组形成</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新站高新区合肥新海塑胶有限公司“</a:t>
            </a:r>
            <a:r>
              <a:rPr lang="en-US" altLang="zh-CN" sz="2400" b="1">
                <a:solidFill>
                  <a:srgbClr val="031F37"/>
                </a:solidFill>
                <a:latin typeface="楷体" panose="02010609060101010101" pitchFamily="49" charset="-122"/>
                <a:ea typeface="楷体" panose="02010609060101010101" pitchFamily="49" charset="-122"/>
              </a:rPr>
              <a:t>11·8”</a:t>
            </a:r>
            <a:r>
              <a:rPr lang="zh-CN" altLang="en-US" sz="2400" b="1">
                <a:solidFill>
                  <a:srgbClr val="031F37"/>
                </a:solidFill>
                <a:latin typeface="楷体" panose="02010609060101010101" pitchFamily="49" charset="-122"/>
                <a:ea typeface="楷体" panose="02010609060101010101" pitchFamily="49" charset="-122"/>
              </a:rPr>
              <a:t>物体打击事故调查报告</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内容包括：该事故属于一起生产安全责任事故，原告合肥皖控电器有限公司未严格落实安全生产主体责任，未建立安全生产责任制，未组织制定并实施本单位安全生产教育和培训计划；未将承租单位的安全生产工作纳入统一协调、管理；提供给合肥新海塑胶有限公司使用的简易升降机不符合</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简易升降机安全规程</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的要求；拒不执行安全监管部门的监管指令，对事故的发生负有重要责任，依据</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中华人民共和国安全生产法</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第一百零九条第（一）项的规定，建议对原告合肥皖控电器有限公司处以</a:t>
            </a:r>
            <a:r>
              <a:rPr lang="en-US" altLang="zh-CN" sz="2400" b="1">
                <a:solidFill>
                  <a:srgbClr val="031F37"/>
                </a:solidFill>
                <a:latin typeface="楷体" panose="02010609060101010101" pitchFamily="49" charset="-122"/>
                <a:ea typeface="楷体" panose="02010609060101010101" pitchFamily="49" charset="-122"/>
              </a:rPr>
              <a:t>35</a:t>
            </a:r>
            <a:r>
              <a:rPr lang="zh-CN" altLang="en-US" sz="2400" b="1">
                <a:solidFill>
                  <a:srgbClr val="031F37"/>
                </a:solidFill>
                <a:latin typeface="楷体" panose="02010609060101010101" pitchFamily="49" charset="-122"/>
                <a:ea typeface="楷体" panose="02010609060101010101" pitchFamily="49" charset="-122"/>
              </a:rPr>
              <a:t>万元的罚款。</a:t>
            </a:r>
            <a:r>
              <a:rPr lang="en-US" altLang="zh-CN" sz="2400" b="1">
                <a:solidFill>
                  <a:srgbClr val="031F37"/>
                </a:solidFill>
                <a:latin typeface="楷体" panose="02010609060101010101" pitchFamily="49" charset="-122"/>
                <a:ea typeface="楷体" panose="02010609060101010101" pitchFamily="49" charset="-122"/>
              </a:rPr>
              <a:t>2019</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3</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16</a:t>
            </a:r>
            <a:r>
              <a:rPr lang="zh-CN" altLang="en-US" sz="2400" b="1">
                <a:solidFill>
                  <a:srgbClr val="031F37"/>
                </a:solidFill>
                <a:latin typeface="楷体" panose="02010609060101010101" pitchFamily="49" charset="-122"/>
                <a:ea typeface="楷体" panose="02010609060101010101" pitchFamily="49" charset="-122"/>
              </a:rPr>
              <a:t>日，合肥市人民政府作出批复，原则同意该调查报告对事故原因与性质的认定，要求依据上述法律规定，对原告合肥皖控电器有限公司处以</a:t>
            </a:r>
            <a:r>
              <a:rPr lang="en-US" altLang="zh-CN" sz="2400" b="1">
                <a:solidFill>
                  <a:srgbClr val="031F37"/>
                </a:solidFill>
                <a:latin typeface="楷体" panose="02010609060101010101" pitchFamily="49" charset="-122"/>
                <a:ea typeface="楷体" panose="02010609060101010101" pitchFamily="49" charset="-122"/>
              </a:rPr>
              <a:t>35</a:t>
            </a:r>
            <a:r>
              <a:rPr lang="zh-CN" altLang="en-US" sz="2400" b="1">
                <a:solidFill>
                  <a:srgbClr val="031F37"/>
                </a:solidFill>
                <a:latin typeface="楷体" panose="02010609060101010101" pitchFamily="49" charset="-122"/>
                <a:ea typeface="楷体" panose="02010609060101010101" pitchFamily="49" charset="-122"/>
              </a:rPr>
              <a:t>万元的罚款。</a:t>
            </a:r>
            <a:endParaRPr lang="zh-CN" altLang="en-US" sz="2400" b="1">
              <a:solidFill>
                <a:srgbClr val="031F37"/>
              </a:solidFill>
              <a:latin typeface="楷体" panose="02010609060101010101" pitchFamily="49" charset="-122"/>
              <a:ea typeface="楷体" panose="02010609060101010101" pitchFamily="49" charset="-122"/>
            </a:endParaRPr>
          </a:p>
        </p:txBody>
      </p:sp>
      <p:grpSp>
        <p:nvGrpSpPr>
          <p:cNvPr id="73732" name="组合 11"/>
          <p:cNvGrpSpPr/>
          <p:nvPr/>
        </p:nvGrpSpPr>
        <p:grpSpPr bwMode="auto">
          <a:xfrm>
            <a:off x="76200" y="1095375"/>
            <a:ext cx="1620838" cy="576263"/>
            <a:chOff x="2886463" y="1853735"/>
            <a:chExt cx="3869635" cy="1139687"/>
          </a:xfrm>
        </p:grpSpPr>
        <p:sp>
          <p:nvSpPr>
            <p:cNvPr id="31" name="六边形 30"/>
            <p:cNvSpPr/>
            <p:nvPr/>
          </p:nvSpPr>
          <p:spPr>
            <a:xfrm>
              <a:off x="2886463" y="1853735"/>
              <a:ext cx="3869635" cy="1139687"/>
            </a:xfrm>
            <a:prstGeom prst="hexagon">
              <a:avLst/>
            </a:pr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73734" name="稻壳儿 夏至夏末"/>
            <p:cNvSpPr txBox="1">
              <a:spLocks noChangeArrowheads="1"/>
            </p:cNvSpPr>
            <p:nvPr/>
          </p:nvSpPr>
          <p:spPr bwMode="auto">
            <a:xfrm>
              <a:off x="3865552" y="1966847"/>
              <a:ext cx="1911454" cy="913461"/>
            </a:xfrm>
            <a:prstGeom prst="rect">
              <a:avLst/>
            </a:prstGeom>
            <a:noFill/>
            <a:ln w="9525">
              <a:noFill/>
              <a:miter lim="800000"/>
            </a:ln>
          </p:spPr>
          <p:txBody>
            <a:bodyPr wrap="none">
              <a:spAutoFit/>
            </a:bodyPr>
            <a:lstStyle/>
            <a:p>
              <a:pPr defTabSz="913130"/>
              <a:r>
                <a:rPr lang="zh-CN" altLang="en-US" sz="2400" b="1">
                  <a:solidFill>
                    <a:schemeClr val="bg1"/>
                  </a:solidFill>
                  <a:latin typeface="等线" panose="02010600030101010101" pitchFamily="2" charset="-122"/>
                  <a:ea typeface="微软雅黑" panose="020B0503020204020204" pitchFamily="34" charset="-122"/>
                </a:rPr>
                <a:t>事实</a:t>
              </a:r>
              <a:endParaRPr lang="zh-CN" altLang="en-US" sz="2400" b="1">
                <a:solidFill>
                  <a:schemeClr val="bg1"/>
                </a:solidFill>
                <a:latin typeface="等线" panose="02010600030101010101" pitchFamily="2" charset="-122"/>
                <a:ea typeface="微软雅黑" panose="020B0503020204020204" pitchFamily="34" charset="-122"/>
              </a:endParaRPr>
            </a:p>
          </p:txBody>
        </p:sp>
      </p:grpSp>
    </p:spTree>
  </p:cSld>
  <p:clrMapOvr>
    <a:masterClrMapping/>
  </p:clrMapOvr>
  <p:transition spd="slow">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74750" y="584937"/>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74754" name="稻壳儿 夏至夏末"/>
          <p:cNvSpPr txBox="1">
            <a:spLocks noChangeArrowheads="1"/>
          </p:cNvSpPr>
          <p:nvPr/>
        </p:nvSpPr>
        <p:spPr bwMode="auto">
          <a:xfrm>
            <a:off x="1765300" y="1327150"/>
            <a:ext cx="10085388" cy="5262563"/>
          </a:xfrm>
          <a:prstGeom prst="rect">
            <a:avLst/>
          </a:prstGeom>
          <a:noFill/>
          <a:ln w="9525">
            <a:noFill/>
            <a:miter lim="800000"/>
          </a:ln>
        </p:spPr>
        <p:txBody>
          <a:bodyPr>
            <a:spAutoFit/>
          </a:bodyPr>
          <a:lstStyle/>
          <a:p>
            <a:pPr indent="457200" defTabSz="913130"/>
            <a:r>
              <a:rPr lang="en-US" altLang="zh-CN" sz="2400" b="1">
                <a:solidFill>
                  <a:srgbClr val="031F37"/>
                </a:solidFill>
                <a:latin typeface="楷体" panose="02010609060101010101" pitchFamily="49" charset="-122"/>
                <a:ea typeface="楷体" panose="02010609060101010101" pitchFamily="49" charset="-122"/>
              </a:rPr>
              <a:t>2019</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4</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日，被告合肥市应急管理局告知原告合肥皖控电器有限公司：依据</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中华人民共和国安全生产法</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第一百零九条第（一）项的规定，拟对其处以罚款</a:t>
            </a:r>
            <a:r>
              <a:rPr lang="en-US" altLang="zh-CN" sz="2400" b="1">
                <a:solidFill>
                  <a:srgbClr val="031F37"/>
                </a:solidFill>
                <a:latin typeface="楷体" panose="02010609060101010101" pitchFamily="49" charset="-122"/>
                <a:ea typeface="楷体" panose="02010609060101010101" pitchFamily="49" charset="-122"/>
              </a:rPr>
              <a:t>35</a:t>
            </a:r>
            <a:r>
              <a:rPr lang="zh-CN" altLang="en-US" sz="2400" b="1">
                <a:solidFill>
                  <a:srgbClr val="031F37"/>
                </a:solidFill>
                <a:latin typeface="楷体" panose="02010609060101010101" pitchFamily="49" charset="-122"/>
                <a:ea typeface="楷体" panose="02010609060101010101" pitchFamily="49" charset="-122"/>
              </a:rPr>
              <a:t>万元，其有权进行陈述和申辩，并有权要求举行听证。</a:t>
            </a:r>
            <a:r>
              <a:rPr lang="en-US" altLang="zh-CN" sz="2400" b="1">
                <a:solidFill>
                  <a:srgbClr val="031F37"/>
                </a:solidFill>
                <a:latin typeface="楷体" panose="02010609060101010101" pitchFamily="49" charset="-122"/>
                <a:ea typeface="楷体" panose="02010609060101010101" pitchFamily="49" charset="-122"/>
              </a:rPr>
              <a:t>2019</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4</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17</a:t>
            </a:r>
            <a:r>
              <a:rPr lang="zh-CN" altLang="en-US" sz="2400" b="1">
                <a:solidFill>
                  <a:srgbClr val="031F37"/>
                </a:solidFill>
                <a:latin typeface="楷体" panose="02010609060101010101" pitchFamily="49" charset="-122"/>
                <a:ea typeface="楷体" panose="02010609060101010101" pitchFamily="49" charset="-122"/>
              </a:rPr>
              <a:t>日，根据原告合肥皖控电器有限公司的申请，被告合肥市应急管理局举行听证会。</a:t>
            </a:r>
            <a:r>
              <a:rPr lang="en-US" altLang="zh-CN" sz="2400" b="1">
                <a:solidFill>
                  <a:srgbClr val="031F37"/>
                </a:solidFill>
                <a:latin typeface="楷体" panose="02010609060101010101" pitchFamily="49" charset="-122"/>
                <a:ea typeface="楷体" panose="02010609060101010101" pitchFamily="49" charset="-122"/>
              </a:rPr>
              <a:t>2019</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5</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16</a:t>
            </a:r>
            <a:r>
              <a:rPr lang="zh-CN" altLang="en-US" sz="2400" b="1">
                <a:solidFill>
                  <a:srgbClr val="031F37"/>
                </a:solidFill>
                <a:latin typeface="楷体" panose="02010609060101010101" pitchFamily="49" charset="-122"/>
                <a:ea typeface="楷体" panose="02010609060101010101" pitchFamily="49" charset="-122"/>
              </a:rPr>
              <a:t>日，被告合肥市应急管理局作出（合新）应急罚</a:t>
            </a:r>
            <a:r>
              <a:rPr lang="en-US" altLang="zh-CN" sz="2400" b="1">
                <a:solidFill>
                  <a:srgbClr val="031F37"/>
                </a:solidFill>
                <a:latin typeface="楷体" panose="02010609060101010101" pitchFamily="49" charset="-122"/>
                <a:ea typeface="楷体" panose="02010609060101010101" pitchFamily="49" charset="-122"/>
              </a:rPr>
              <a:t>[2019]10-3</a:t>
            </a:r>
            <a:r>
              <a:rPr lang="zh-CN" altLang="en-US" sz="2400" b="1">
                <a:solidFill>
                  <a:srgbClr val="031F37"/>
                </a:solidFill>
                <a:latin typeface="楷体" panose="02010609060101010101" pitchFamily="49" charset="-122"/>
                <a:ea typeface="楷体" panose="02010609060101010101" pitchFamily="49" charset="-122"/>
              </a:rPr>
              <a:t>号行政处罚决定书，决定对原告合肥皖控电器有限公司处以罚款</a:t>
            </a:r>
            <a:r>
              <a:rPr lang="en-US" altLang="zh-CN" sz="2400" b="1">
                <a:solidFill>
                  <a:srgbClr val="031F37"/>
                </a:solidFill>
                <a:latin typeface="楷体" panose="02010609060101010101" pitchFamily="49" charset="-122"/>
                <a:ea typeface="楷体" panose="02010609060101010101" pitchFamily="49" charset="-122"/>
              </a:rPr>
              <a:t>35</a:t>
            </a:r>
            <a:r>
              <a:rPr lang="zh-CN" altLang="en-US" sz="2400" b="1">
                <a:solidFill>
                  <a:srgbClr val="031F37"/>
                </a:solidFill>
                <a:latin typeface="楷体" panose="02010609060101010101" pitchFamily="49" charset="-122"/>
                <a:ea typeface="楷体" panose="02010609060101010101" pitchFamily="49" charset="-122"/>
              </a:rPr>
              <a:t>万元。</a:t>
            </a:r>
            <a:r>
              <a:rPr lang="en-US" altLang="zh-CN" sz="2400" b="1">
                <a:solidFill>
                  <a:srgbClr val="031F37"/>
                </a:solidFill>
                <a:latin typeface="楷体" panose="02010609060101010101" pitchFamily="49" charset="-122"/>
                <a:ea typeface="楷体" panose="02010609060101010101" pitchFamily="49" charset="-122"/>
              </a:rPr>
              <a:t>2019</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6</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22</a:t>
            </a:r>
            <a:r>
              <a:rPr lang="zh-CN" altLang="en-US" sz="2400" b="1">
                <a:solidFill>
                  <a:srgbClr val="031F37"/>
                </a:solidFill>
                <a:latin typeface="楷体" panose="02010609060101010101" pitchFamily="49" charset="-122"/>
                <a:ea typeface="楷体" panose="02010609060101010101" pitchFamily="49" charset="-122"/>
              </a:rPr>
              <a:t>日，被告安徽省应急管理厅受理原告合肥皖控电器有限公司提出的行政复议申请。</a:t>
            </a:r>
            <a:r>
              <a:rPr lang="en-US" altLang="zh-CN" sz="2400" b="1">
                <a:solidFill>
                  <a:srgbClr val="031F37"/>
                </a:solidFill>
                <a:latin typeface="楷体" panose="02010609060101010101" pitchFamily="49" charset="-122"/>
                <a:ea typeface="楷体" panose="02010609060101010101" pitchFamily="49" charset="-122"/>
              </a:rPr>
              <a:t>2019</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7</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1</a:t>
            </a:r>
            <a:r>
              <a:rPr lang="zh-CN" altLang="en-US" sz="2400" b="1">
                <a:solidFill>
                  <a:srgbClr val="031F37"/>
                </a:solidFill>
                <a:latin typeface="楷体" panose="02010609060101010101" pitchFamily="49" charset="-122"/>
                <a:ea typeface="楷体" panose="02010609060101010101" pitchFamily="49" charset="-122"/>
              </a:rPr>
              <a:t>日，被告安徽省应急管理厅将申请书副本发送被告合肥市应急管理局。</a:t>
            </a:r>
            <a:r>
              <a:rPr lang="en-US" altLang="zh-CN" sz="2400" b="1">
                <a:solidFill>
                  <a:srgbClr val="031F37"/>
                </a:solidFill>
                <a:latin typeface="楷体" panose="02010609060101010101" pitchFamily="49" charset="-122"/>
                <a:ea typeface="楷体" panose="02010609060101010101" pitchFamily="49" charset="-122"/>
              </a:rPr>
              <a:t>2019</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7</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9</a:t>
            </a:r>
            <a:r>
              <a:rPr lang="zh-CN" altLang="en-US" sz="2400" b="1">
                <a:solidFill>
                  <a:srgbClr val="031F37"/>
                </a:solidFill>
                <a:latin typeface="楷体" panose="02010609060101010101" pitchFamily="49" charset="-122"/>
                <a:ea typeface="楷体" panose="02010609060101010101" pitchFamily="49" charset="-122"/>
              </a:rPr>
              <a:t>日，被告合肥市应急管理局提出书面答复。</a:t>
            </a:r>
            <a:r>
              <a:rPr lang="en-US" altLang="zh-CN" sz="2400" b="1">
                <a:solidFill>
                  <a:srgbClr val="031F37"/>
                </a:solidFill>
                <a:latin typeface="楷体" panose="02010609060101010101" pitchFamily="49" charset="-122"/>
                <a:ea typeface="楷体" panose="02010609060101010101" pitchFamily="49" charset="-122"/>
              </a:rPr>
              <a:t>2019</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8</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9</a:t>
            </a:r>
            <a:r>
              <a:rPr lang="zh-CN" altLang="en-US" sz="2400" b="1">
                <a:solidFill>
                  <a:srgbClr val="031F37"/>
                </a:solidFill>
                <a:latin typeface="楷体" panose="02010609060101010101" pitchFamily="49" charset="-122"/>
                <a:ea typeface="楷体" panose="02010609060101010101" pitchFamily="49" charset="-122"/>
              </a:rPr>
              <a:t>日，被告安徽省应急管理厅作出省应急复决字</a:t>
            </a:r>
            <a:r>
              <a:rPr lang="en-US" altLang="zh-CN" sz="2400" b="1">
                <a:solidFill>
                  <a:srgbClr val="031F37"/>
                </a:solidFill>
                <a:latin typeface="楷体" panose="02010609060101010101" pitchFamily="49" charset="-122"/>
                <a:ea typeface="楷体" panose="02010609060101010101" pitchFamily="49" charset="-122"/>
              </a:rPr>
              <a:t>[2019]1</a:t>
            </a:r>
            <a:r>
              <a:rPr lang="zh-CN" altLang="en-US" sz="2400" b="1">
                <a:solidFill>
                  <a:srgbClr val="031F37"/>
                </a:solidFill>
                <a:latin typeface="楷体" panose="02010609060101010101" pitchFamily="49" charset="-122"/>
                <a:ea typeface="楷体" panose="02010609060101010101" pitchFamily="49" charset="-122"/>
              </a:rPr>
              <a:t>号行政复议决定书，维持原行政行为。</a:t>
            </a:r>
            <a:r>
              <a:rPr lang="en-US" altLang="zh-CN" sz="2400" b="1">
                <a:solidFill>
                  <a:srgbClr val="031F37"/>
                </a:solidFill>
                <a:latin typeface="楷体" panose="02010609060101010101" pitchFamily="49" charset="-122"/>
                <a:ea typeface="楷体" panose="02010609060101010101" pitchFamily="49" charset="-122"/>
              </a:rPr>
              <a:t>2019</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8</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14</a:t>
            </a:r>
            <a:r>
              <a:rPr lang="zh-CN" altLang="en-US" sz="2400" b="1">
                <a:solidFill>
                  <a:srgbClr val="031F37"/>
                </a:solidFill>
                <a:latin typeface="楷体" panose="02010609060101010101" pitchFamily="49" charset="-122"/>
                <a:ea typeface="楷体" panose="02010609060101010101" pitchFamily="49" charset="-122"/>
              </a:rPr>
              <a:t>日，被告安徽省应急管理厅将该行政复议决定书邮寄送达原告合肥皖控电器有限公司。</a:t>
            </a:r>
            <a:r>
              <a:rPr lang="en-US" altLang="zh-CN" sz="2400" b="1">
                <a:solidFill>
                  <a:srgbClr val="031F37"/>
                </a:solidFill>
                <a:latin typeface="楷体" panose="02010609060101010101" pitchFamily="49" charset="-122"/>
                <a:ea typeface="楷体" panose="02010609060101010101" pitchFamily="49" charset="-122"/>
              </a:rPr>
              <a:t>2019</a:t>
            </a:r>
            <a:r>
              <a:rPr lang="zh-CN" altLang="en-US" sz="2400" b="1">
                <a:solidFill>
                  <a:srgbClr val="031F37"/>
                </a:solidFill>
                <a:latin typeface="楷体" panose="02010609060101010101" pitchFamily="49" charset="-122"/>
                <a:ea typeface="楷体" panose="02010609060101010101" pitchFamily="49" charset="-122"/>
              </a:rPr>
              <a:t>年</a:t>
            </a:r>
            <a:r>
              <a:rPr lang="en-US" altLang="zh-CN" sz="2400" b="1">
                <a:solidFill>
                  <a:srgbClr val="031F37"/>
                </a:solidFill>
                <a:latin typeface="楷体" panose="02010609060101010101" pitchFamily="49" charset="-122"/>
                <a:ea typeface="楷体" panose="02010609060101010101" pitchFamily="49" charset="-122"/>
              </a:rPr>
              <a:t>8</a:t>
            </a:r>
            <a:r>
              <a:rPr lang="zh-CN" altLang="en-US" sz="2400" b="1">
                <a:solidFill>
                  <a:srgbClr val="031F37"/>
                </a:solidFill>
                <a:latin typeface="楷体" panose="02010609060101010101" pitchFamily="49" charset="-122"/>
                <a:ea typeface="楷体" panose="02010609060101010101" pitchFamily="49" charset="-122"/>
              </a:rPr>
              <a:t>月</a:t>
            </a:r>
            <a:r>
              <a:rPr lang="en-US" altLang="zh-CN" sz="2400" b="1">
                <a:solidFill>
                  <a:srgbClr val="031F37"/>
                </a:solidFill>
                <a:latin typeface="楷体" panose="02010609060101010101" pitchFamily="49" charset="-122"/>
                <a:ea typeface="楷体" panose="02010609060101010101" pitchFamily="49" charset="-122"/>
              </a:rPr>
              <a:t>29</a:t>
            </a:r>
            <a:r>
              <a:rPr lang="zh-CN" altLang="en-US" sz="2400" b="1">
                <a:solidFill>
                  <a:srgbClr val="031F37"/>
                </a:solidFill>
                <a:latin typeface="楷体" panose="02010609060101010101" pitchFamily="49" charset="-122"/>
                <a:ea typeface="楷体" panose="02010609060101010101" pitchFamily="49" charset="-122"/>
              </a:rPr>
              <a:t>日，原告合肥皖控电器有限公司不服该复议决定，向法院提起行政诉讼。</a:t>
            </a:r>
            <a:endParaRPr lang="zh-CN" altLang="en-US" sz="2400" b="1">
              <a:solidFill>
                <a:srgbClr val="031F37"/>
              </a:solidFill>
              <a:latin typeface="楷体" panose="02010609060101010101" pitchFamily="49" charset="-122"/>
              <a:ea typeface="楷体" panose="02010609060101010101" pitchFamily="49" charset="-122"/>
            </a:endParaRPr>
          </a:p>
        </p:txBody>
      </p:sp>
      <p:grpSp>
        <p:nvGrpSpPr>
          <p:cNvPr id="74755" name="组合 11"/>
          <p:cNvGrpSpPr/>
          <p:nvPr/>
        </p:nvGrpSpPr>
        <p:grpSpPr bwMode="auto">
          <a:xfrm>
            <a:off x="76200" y="1466850"/>
            <a:ext cx="1620838" cy="576263"/>
            <a:chOff x="2886463" y="1853735"/>
            <a:chExt cx="3869635" cy="1139687"/>
          </a:xfrm>
        </p:grpSpPr>
        <p:sp>
          <p:nvSpPr>
            <p:cNvPr id="31" name="六边形 30"/>
            <p:cNvSpPr/>
            <p:nvPr/>
          </p:nvSpPr>
          <p:spPr>
            <a:xfrm>
              <a:off x="2886463" y="1853735"/>
              <a:ext cx="3869635" cy="1139687"/>
            </a:xfrm>
            <a:prstGeom prst="hexagon">
              <a:avLst/>
            </a:pr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74758" name="稻壳儿 夏至夏末"/>
            <p:cNvSpPr txBox="1">
              <a:spLocks noChangeArrowheads="1"/>
            </p:cNvSpPr>
            <p:nvPr/>
          </p:nvSpPr>
          <p:spPr bwMode="auto">
            <a:xfrm>
              <a:off x="3865552" y="1966847"/>
              <a:ext cx="1911454" cy="913461"/>
            </a:xfrm>
            <a:prstGeom prst="rect">
              <a:avLst/>
            </a:prstGeom>
            <a:noFill/>
            <a:ln w="9525">
              <a:noFill/>
              <a:miter lim="800000"/>
            </a:ln>
          </p:spPr>
          <p:txBody>
            <a:bodyPr wrap="none">
              <a:spAutoFit/>
            </a:bodyPr>
            <a:lstStyle/>
            <a:p>
              <a:pPr defTabSz="913130"/>
              <a:r>
                <a:rPr lang="zh-CN" altLang="en-US" sz="2400" b="1">
                  <a:solidFill>
                    <a:schemeClr val="bg1"/>
                  </a:solidFill>
                  <a:latin typeface="等线" panose="02010600030101010101" pitchFamily="2" charset="-122"/>
                  <a:ea typeface="微软雅黑" panose="020B0503020204020204" pitchFamily="34" charset="-122"/>
                </a:rPr>
                <a:t>事实</a:t>
              </a:r>
              <a:endParaRPr lang="zh-CN" altLang="en-US" sz="2400" b="1">
                <a:solidFill>
                  <a:schemeClr val="bg1"/>
                </a:solidFill>
                <a:latin typeface="等线" panose="02010600030101010101" pitchFamily="2" charset="-122"/>
                <a:ea typeface="微软雅黑" panose="020B0503020204020204" pitchFamily="34" charset="-122"/>
              </a:endParaRPr>
            </a:p>
          </p:txBody>
        </p:sp>
      </p:grpSp>
      <p:sp>
        <p:nvSpPr>
          <p:cNvPr id="14" name="矩形 13"/>
          <p:cNvSpPr/>
          <p:nvPr/>
        </p:nvSpPr>
        <p:spPr>
          <a:xfrm rot="10800000" flipV="1">
            <a:off x="1560513" y="55563"/>
            <a:ext cx="10086975" cy="869950"/>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行政案由</a:t>
            </a:r>
            <a:r>
              <a:rPr lang="en-US" altLang="zh-CN" sz="2800" b="1" dirty="0">
                <a:solidFill>
                  <a:srgbClr val="031F37"/>
                </a:solidFill>
                <a:ea typeface="微软雅黑" panose="020B0503020204020204" pitchFamily="34" charset="-122"/>
                <a:cs typeface="+mn-ea"/>
              </a:rPr>
              <a:t>——</a:t>
            </a:r>
            <a:r>
              <a:rPr lang="zh-CN" altLang="en-US" sz="2400" b="1" dirty="0">
                <a:solidFill>
                  <a:srgbClr val="031F37"/>
                </a:solidFill>
                <a:ea typeface="微软雅黑" panose="020B0503020204020204" pitchFamily="34" charset="-122"/>
                <a:cs typeface="+mn-ea"/>
              </a:rPr>
              <a:t>合肥皖控电器有限公司、合肥市应急管理局、安徽省应急    管理厅行政复议案</a:t>
            </a:r>
            <a:endParaRPr lang="en-GB" altLang="zh-CN" sz="2400" b="1" dirty="0">
              <a:solidFill>
                <a:srgbClr val="031F37"/>
              </a:solidFill>
              <a:ea typeface="微软雅黑" panose="020B0503020204020204" pitchFamily="34" charset="-122"/>
              <a:cs typeface="+mn-ea"/>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43649" y="595771"/>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5913" y="436563"/>
            <a:ext cx="3214687" cy="500062"/>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修正背景</a:t>
            </a:r>
            <a:endParaRPr lang="en-GB" altLang="zh-CN" sz="2800" b="1" dirty="0">
              <a:solidFill>
                <a:srgbClr val="031F37"/>
              </a:solidFill>
              <a:ea typeface="微软雅黑" panose="020B0503020204020204" pitchFamily="34" charset="-122"/>
              <a:cs typeface="+mn-ea"/>
            </a:endParaRPr>
          </a:p>
        </p:txBody>
      </p:sp>
      <p:sp>
        <p:nvSpPr>
          <p:cNvPr id="20483" name="TextBox 76"/>
          <p:cNvSpPr txBox="1">
            <a:spLocks noChangeArrowheads="1"/>
          </p:cNvSpPr>
          <p:nvPr/>
        </p:nvSpPr>
        <p:spPr bwMode="auto">
          <a:xfrm>
            <a:off x="792163" y="1441450"/>
            <a:ext cx="10607675" cy="3416300"/>
          </a:xfrm>
          <a:prstGeom prst="rect">
            <a:avLst/>
          </a:prstGeom>
          <a:noFill/>
          <a:ln w="9525">
            <a:noFill/>
            <a:miter lim="800000"/>
          </a:ln>
        </p:spPr>
        <p:txBody>
          <a:bodyPr>
            <a:spAutoFit/>
          </a:bodyPr>
          <a:lstStyle/>
          <a:p>
            <a:pPr indent="457200"/>
            <a:r>
              <a:rPr lang="zh-CN" altLang="en-US" sz="2400" b="1">
                <a:solidFill>
                  <a:srgbClr val="031F37"/>
                </a:solidFill>
                <a:latin typeface="楷体" panose="02010609060101010101" pitchFamily="49" charset="-122"/>
                <a:ea typeface="楷体" panose="02010609060101010101" pitchFamily="49" charset="-122"/>
              </a:rPr>
              <a:t>另外，党的十八大以来，党中央强调要牢固树立新发展理念，坚持底线思维，强化风险意识，应急管理部肩负着防范化解重大安全风险的职责使命，成立以来在推动应急管理事业法治化工作中取得重要进展，有力地维护了人民群众生命财产安全和社会稳定。</a:t>
            </a:r>
            <a:endParaRPr lang="zh-CN" altLang="en-US" sz="2400" b="1">
              <a:solidFill>
                <a:srgbClr val="031F37"/>
              </a:solidFill>
              <a:latin typeface="楷体" panose="02010609060101010101" pitchFamily="49" charset="-122"/>
              <a:ea typeface="楷体" panose="02010609060101010101" pitchFamily="49" charset="-122"/>
            </a:endParaRPr>
          </a:p>
          <a:p>
            <a:pPr indent="457200"/>
            <a:r>
              <a:rPr lang="zh-CN" altLang="en-US" sz="2400" b="1">
                <a:solidFill>
                  <a:srgbClr val="031F37"/>
                </a:solidFill>
                <a:latin typeface="楷体" panose="02010609060101010101" pitchFamily="49" charset="-122"/>
                <a:ea typeface="楷体" panose="02010609060101010101" pitchFamily="49" charset="-122"/>
              </a:rPr>
              <a:t>全国人大常委会法工委高度重视应急管理和安全生产相关立法修法工作，将</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安全生产法</a:t>
            </a:r>
            <a:r>
              <a:rPr lang="en-US" altLang="zh-CN" sz="2400" b="1">
                <a:solidFill>
                  <a:srgbClr val="031F37"/>
                </a:solidFill>
                <a:latin typeface="楷体" panose="02010609060101010101" pitchFamily="49" charset="-122"/>
                <a:ea typeface="楷体" panose="02010609060101010101" pitchFamily="49" charset="-122"/>
              </a:rPr>
              <a:t>》</a:t>
            </a:r>
            <a:r>
              <a:rPr lang="zh-CN" altLang="en-US" sz="2400" b="1">
                <a:solidFill>
                  <a:srgbClr val="031F37"/>
                </a:solidFill>
                <a:latin typeface="楷体" panose="02010609060101010101" pitchFamily="49" charset="-122"/>
                <a:ea typeface="楷体" panose="02010609060101010101" pitchFamily="49" charset="-122"/>
              </a:rPr>
              <a:t>修改列入立法计划，法工委相关对口部门要进一步加强与应急管理部法制部门沟通，密切配合，其他相关立法修法工作要与时俱进，注重运用法治思维解决突出问题，积极回应社会关切热点，坚持以良法促进发展保障善治，切实增强人民群众的获得感、幸福感、安全感。</a:t>
            </a:r>
            <a:endParaRPr lang="zh-CN" altLang="en-US" sz="2400" b="1">
              <a:solidFill>
                <a:srgbClr val="031F37"/>
              </a:solidFill>
              <a:latin typeface="楷体" panose="02010609060101010101" pitchFamily="49" charset="-122"/>
              <a:ea typeface="楷体" panose="02010609060101010101" pitchFamily="49" charset="-122"/>
            </a:endParaRPr>
          </a:p>
        </p:txBody>
      </p:sp>
    </p:spTree>
  </p:cSld>
  <p:clrMapOvr>
    <a:masterClrMapping/>
  </p:clrMapOvr>
  <p:transition spd="slow">
    <p:push dir="u"/>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6584" y="613521"/>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grpSp>
        <p:nvGrpSpPr>
          <p:cNvPr id="75778" name="组合 13"/>
          <p:cNvGrpSpPr/>
          <p:nvPr/>
        </p:nvGrpSpPr>
        <p:grpSpPr bwMode="auto">
          <a:xfrm>
            <a:off x="76200" y="1222375"/>
            <a:ext cx="1620838" cy="576263"/>
            <a:chOff x="2886463" y="3364483"/>
            <a:chExt cx="3869635" cy="1139687"/>
          </a:xfrm>
        </p:grpSpPr>
        <p:sp>
          <p:nvSpPr>
            <p:cNvPr id="32" name="六边形 31"/>
            <p:cNvSpPr/>
            <p:nvPr/>
          </p:nvSpPr>
          <p:spPr>
            <a:xfrm>
              <a:off x="2886463" y="3364483"/>
              <a:ext cx="3869635" cy="1139687"/>
            </a:xfrm>
            <a:prstGeom prst="hex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75782" name="稻壳儿 夏至夏末"/>
            <p:cNvSpPr txBox="1">
              <a:spLocks noChangeArrowheads="1"/>
            </p:cNvSpPr>
            <p:nvPr/>
          </p:nvSpPr>
          <p:spPr bwMode="auto">
            <a:xfrm>
              <a:off x="3874818" y="3477595"/>
              <a:ext cx="1911454" cy="913461"/>
            </a:xfrm>
            <a:prstGeom prst="rect">
              <a:avLst/>
            </a:prstGeom>
            <a:noFill/>
            <a:ln w="9525">
              <a:noFill/>
              <a:miter lim="800000"/>
            </a:ln>
          </p:spPr>
          <p:txBody>
            <a:bodyPr wrap="none">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判决</a:t>
              </a:r>
              <a:endParaRPr lang="zh-CN" altLang="en-US" sz="2400" b="1">
                <a:solidFill>
                  <a:srgbClr val="031F37"/>
                </a:solidFill>
                <a:latin typeface="等线" panose="02010600030101010101" pitchFamily="2" charset="-122"/>
                <a:ea typeface="微软雅黑" panose="020B0503020204020204" pitchFamily="34" charset="-122"/>
              </a:endParaRPr>
            </a:p>
          </p:txBody>
        </p:sp>
      </p:grpSp>
      <p:sp>
        <p:nvSpPr>
          <p:cNvPr id="75779" name="稻壳儿 夏至夏末"/>
          <p:cNvSpPr txBox="1">
            <a:spLocks noChangeArrowheads="1"/>
          </p:cNvSpPr>
          <p:nvPr/>
        </p:nvSpPr>
        <p:spPr bwMode="auto">
          <a:xfrm>
            <a:off x="1773238" y="1125538"/>
            <a:ext cx="9967912" cy="5632450"/>
          </a:xfrm>
          <a:prstGeom prst="rect">
            <a:avLst/>
          </a:prstGeom>
          <a:noFill/>
          <a:ln w="9525">
            <a:noFill/>
            <a:miter lim="800000"/>
          </a:ln>
        </p:spPr>
        <p:txBody>
          <a:bodyPr>
            <a:spAutoFit/>
          </a:bodyPr>
          <a:lstStyle/>
          <a:p>
            <a:pPr indent="457200" defTabSz="913130"/>
            <a:r>
              <a:rPr lang="zh-CN" altLang="en-US" sz="2000" b="1">
                <a:solidFill>
                  <a:srgbClr val="031F37"/>
                </a:solidFill>
                <a:latin typeface="楷体" panose="02010609060101010101" pitchFamily="49" charset="-122"/>
                <a:ea typeface="楷体" panose="02010609060101010101" pitchFamily="49" charset="-122"/>
              </a:rPr>
              <a:t>法院认为，</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中华人民共和国行政诉讼法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七十九条规定：“复议机关与作出原行政行为的行政机关为共同被告的案件，人民法院应当对复议决定和原行政行为一并作出裁判。”本案中，针对被诉行政行为的司法审查，据此分为两个部分：一、原行政行为是否合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生产安全事故报告和调查处理条例</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三十二条第二款规定：“有关机关应当按照人民政府的批复，依照法律、行政法规规定的权限和程序，对事故发生单位和有关人员进行行政处罚，对负有事故责任的国家工作人员进行处分。”该条例第四十三条第一款规定：“本条例规定的罚款的行政处罚，由安全生产监督管理部门决定。”</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中华人民共和国安全生产法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第一百零九条第（一）项规定：“发生生产安全事故，对负有责任的生产经营单位除要求其依法承担相应的赔偿等责任外，由安全生产监督管理部门依照下列规定处以罚款</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一）发生一般事故的，处二十万元以上一百万元以下的罚款。”本案中，合肥市人民政府作为事故发生地设区的市级人民政府，依法可以授权有关部门组织事故调查组对涉案事故进行调查处理。调查工作结束后，合肥市人民政府的批复业已明确指出原告对涉案事故的发生负有重要责任，要求有关机关依法对其作出行政处罚。被告合肥市应急管理局作为具有行政处罚权的有关机关，按照合肥市人民政府的上述批复，依照</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中华人民共和国行政处罚法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规定的程序与上述法律规定的权限，对原告处以</a:t>
            </a:r>
            <a:r>
              <a:rPr lang="en-US" altLang="zh-CN" sz="2000" b="1">
                <a:solidFill>
                  <a:srgbClr val="031F37"/>
                </a:solidFill>
                <a:latin typeface="楷体" panose="02010609060101010101" pitchFamily="49" charset="-122"/>
                <a:ea typeface="楷体" panose="02010609060101010101" pitchFamily="49" charset="-122"/>
              </a:rPr>
              <a:t>35</a:t>
            </a:r>
            <a:r>
              <a:rPr lang="zh-CN" altLang="en-US" sz="2000" b="1">
                <a:solidFill>
                  <a:srgbClr val="031F37"/>
                </a:solidFill>
                <a:latin typeface="楷体" panose="02010609060101010101" pitchFamily="49" charset="-122"/>
                <a:ea typeface="楷体" panose="02010609060101010101" pitchFamily="49" charset="-122"/>
              </a:rPr>
              <a:t>万元罚款，并无违法之处。</a:t>
            </a:r>
            <a:r>
              <a:rPr lang="en-US" altLang="zh-CN" sz="2000" b="1">
                <a:solidFill>
                  <a:srgbClr val="031F37"/>
                </a:solidFill>
                <a:latin typeface="楷体" panose="02010609060101010101" pitchFamily="49" charset="-122"/>
                <a:ea typeface="楷体" panose="02010609060101010101" pitchFamily="49" charset="-122"/>
              </a:rPr>
              <a:t>2</a:t>
            </a:r>
            <a:r>
              <a:rPr lang="zh-CN" altLang="en-US" sz="2000" b="1">
                <a:solidFill>
                  <a:srgbClr val="031F37"/>
                </a:solidFill>
                <a:latin typeface="楷体" panose="02010609060101010101" pitchFamily="49" charset="-122"/>
                <a:ea typeface="楷体" panose="02010609060101010101" pitchFamily="49" charset="-122"/>
              </a:rPr>
              <a:t>、本案中，被告安徽省应急管理厅作为行政复议机关，自受理行政复议申请之日起，至作出并送达行政复议决定之日，其所实施的复议行为不违反</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中华人民共和国行政复议法</a:t>
            </a:r>
            <a:r>
              <a:rPr lang="en-US" altLang="zh-CN" sz="2000" b="1">
                <a:solidFill>
                  <a:srgbClr val="031F37"/>
                </a:solidFill>
                <a:latin typeface="楷体" panose="02010609060101010101" pitchFamily="49" charset="-122"/>
                <a:ea typeface="楷体" panose="02010609060101010101" pitchFamily="49" charset="-122"/>
              </a:rPr>
              <a:t>》</a:t>
            </a:r>
            <a:r>
              <a:rPr lang="zh-CN" altLang="en-US" sz="2000" b="1">
                <a:solidFill>
                  <a:srgbClr val="031F37"/>
                </a:solidFill>
                <a:latin typeface="楷体" panose="02010609060101010101" pitchFamily="49" charset="-122"/>
                <a:ea typeface="楷体" panose="02010609060101010101" pitchFamily="49" charset="-122"/>
              </a:rPr>
              <a:t>的规定。</a:t>
            </a:r>
            <a:endParaRPr lang="zh-CN" altLang="en-US" sz="2000" b="1">
              <a:solidFill>
                <a:srgbClr val="031F37"/>
              </a:solidFill>
              <a:latin typeface="楷体" panose="02010609060101010101" pitchFamily="49" charset="-122"/>
              <a:ea typeface="楷体" panose="02010609060101010101" pitchFamily="49" charset="-122"/>
            </a:endParaRPr>
          </a:p>
        </p:txBody>
      </p:sp>
      <p:sp>
        <p:nvSpPr>
          <p:cNvPr id="16" name="矩形 15"/>
          <p:cNvSpPr/>
          <p:nvPr/>
        </p:nvSpPr>
        <p:spPr>
          <a:xfrm rot="10800000" flipV="1">
            <a:off x="1560513" y="55563"/>
            <a:ext cx="10086975" cy="869950"/>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行政案由</a:t>
            </a:r>
            <a:r>
              <a:rPr lang="en-US" altLang="zh-CN" sz="2800" b="1" dirty="0">
                <a:solidFill>
                  <a:srgbClr val="031F37"/>
                </a:solidFill>
                <a:ea typeface="微软雅黑" panose="020B0503020204020204" pitchFamily="34" charset="-122"/>
                <a:cs typeface="+mn-ea"/>
              </a:rPr>
              <a:t>——</a:t>
            </a:r>
            <a:r>
              <a:rPr lang="zh-CN" altLang="en-US" sz="2400" b="1" dirty="0">
                <a:solidFill>
                  <a:srgbClr val="031F37"/>
                </a:solidFill>
                <a:ea typeface="微软雅黑" panose="020B0503020204020204" pitchFamily="34" charset="-122"/>
                <a:cs typeface="+mn-ea"/>
              </a:rPr>
              <a:t>合肥皖控电器有限公司、合肥市应急管理局、安徽省应急    管理厅行政复议案</a:t>
            </a:r>
            <a:endParaRPr lang="en-GB" altLang="zh-CN" sz="2400" b="1" dirty="0">
              <a:solidFill>
                <a:srgbClr val="031F37"/>
              </a:solidFill>
              <a:ea typeface="微软雅黑" panose="020B0503020204020204" pitchFamily="34" charset="-122"/>
              <a:cs typeface="+mn-ea"/>
            </a:endParaRPr>
          </a:p>
        </p:txBody>
      </p:sp>
    </p:spTree>
  </p:cSld>
  <p:clrMapOvr>
    <a:masterClrMapping/>
  </p:clrMapOvr>
  <p:transition spd="slow">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29416" y="149632"/>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2738" y="100013"/>
            <a:ext cx="2081212" cy="439737"/>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400" b="1" dirty="0">
                <a:solidFill>
                  <a:srgbClr val="031F37"/>
                </a:solidFill>
                <a:ea typeface="微软雅黑" panose="020B0503020204020204" pitchFamily="34" charset="-122"/>
                <a:cs typeface="+mn-ea"/>
              </a:rPr>
              <a:t>新旧条文对照</a:t>
            </a:r>
            <a:endParaRPr lang="en-GB" altLang="zh-CN" sz="2400" b="1" dirty="0">
              <a:solidFill>
                <a:srgbClr val="031F37"/>
              </a:solidFill>
              <a:ea typeface="微软雅黑" panose="020B0503020204020204" pitchFamily="34" charset="-122"/>
              <a:cs typeface="+mn-ea"/>
            </a:endParaRPr>
          </a:p>
        </p:txBody>
      </p:sp>
      <p:graphicFrame>
        <p:nvGraphicFramePr>
          <p:cNvPr id="2" name="表格 3"/>
          <p:cNvGraphicFramePr>
            <a:graphicFrameLocks noGrp="1"/>
          </p:cNvGraphicFramePr>
          <p:nvPr/>
        </p:nvGraphicFramePr>
        <p:xfrm>
          <a:off x="331788" y="927100"/>
          <a:ext cx="11529918" cy="5334000"/>
        </p:xfrm>
        <a:graphic>
          <a:graphicData uri="http://schemas.openxmlformats.org/drawingml/2006/table">
            <a:tbl>
              <a:tblPr firstRow="1" bandRow="1">
                <a:tableStyleId>{5C22544A-7EE6-4342-B048-85BDC9FD1C3A}</a:tableStyleId>
              </a:tblPr>
              <a:tblGrid>
                <a:gridCol w="5764959"/>
                <a:gridCol w="5764959"/>
              </a:tblGrid>
              <a:tr h="221915">
                <a:tc>
                  <a:txBody>
                    <a:bodyPr/>
                    <a:lstStyle/>
                    <a:p>
                      <a:pPr algn="ctr"/>
                      <a:r>
                        <a:rPr lang="zh-CN" altLang="en-US" dirty="0"/>
                        <a:t>原</a:t>
                      </a:r>
                      <a:r>
                        <a:rPr lang="en-US" altLang="zh-CN" dirty="0"/>
                        <a:t>《</a:t>
                      </a:r>
                      <a:r>
                        <a:rPr lang="zh-CN" altLang="en-US" dirty="0"/>
                        <a:t>安全生产法</a:t>
                      </a:r>
                      <a:r>
                        <a:rPr lang="en-US" altLang="zh-CN" dirty="0"/>
                        <a:t>》</a:t>
                      </a:r>
                      <a:endParaRPr lang="zh-CN" altLang="en-US" dirty="0"/>
                    </a:p>
                  </a:txBody>
                  <a:tcPr/>
                </a:tc>
                <a:tc>
                  <a:txBody>
                    <a:bodyPr/>
                    <a:lstStyle/>
                    <a:p>
                      <a:pPr algn="ctr"/>
                      <a:r>
                        <a:rPr lang="zh-CN" altLang="en-US" dirty="0"/>
                        <a:t>新</a:t>
                      </a:r>
                      <a:r>
                        <a:rPr lang="en-US" altLang="zh-CN" dirty="0"/>
                        <a:t>《</a:t>
                      </a:r>
                      <a:r>
                        <a:rPr lang="zh-CN" altLang="en-US" dirty="0"/>
                        <a:t>安全生产法</a:t>
                      </a:r>
                      <a:r>
                        <a:rPr lang="en-US" altLang="zh-CN" dirty="0"/>
                        <a:t>》</a:t>
                      </a:r>
                      <a:endParaRPr lang="zh-CN" altLang="en-US" dirty="0"/>
                    </a:p>
                  </a:txBody>
                  <a:tcPr/>
                </a:tc>
              </a:tr>
              <a:tr h="3532650">
                <a:tc>
                  <a:txBody>
                    <a:bodyPr/>
                    <a:lstStyle/>
                    <a:p>
                      <a:pPr>
                        <a:lnSpc>
                          <a:spcPct val="100000"/>
                        </a:lnSpc>
                      </a:pPr>
                      <a:r>
                        <a:rPr lang="zh-CN" altLang="en-US" sz="2000" dirty="0">
                          <a:solidFill>
                            <a:srgbClr val="C00000"/>
                          </a:solidFill>
                          <a:latin typeface="楷体" panose="02010609060101010101" pitchFamily="49" charset="-122"/>
                          <a:ea typeface="楷体" panose="02010609060101010101" pitchFamily="49" charset="-122"/>
                        </a:rPr>
                        <a:t>第一百零九条   </a:t>
                      </a:r>
                      <a:r>
                        <a:rPr lang="zh-CN" altLang="en-US" sz="2000" dirty="0">
                          <a:solidFill>
                            <a:schemeClr val="tx1"/>
                          </a:solidFill>
                          <a:latin typeface="楷体" panose="02010609060101010101" pitchFamily="49" charset="-122"/>
                          <a:ea typeface="楷体" panose="02010609060101010101" pitchFamily="49" charset="-122"/>
                        </a:rPr>
                        <a:t>发生生产安全事故，对负有责任的生产经营单位除要求其依法承担相应的赔偿等责任外，由安全生产监督管理部门依照下列规定处以罚款：</a:t>
                      </a:r>
                      <a:endParaRPr lang="zh-CN" altLang="en-US" sz="2000" dirty="0">
                        <a:solidFill>
                          <a:schemeClr val="tx1"/>
                        </a:solidFill>
                        <a:latin typeface="楷体" panose="02010609060101010101" pitchFamily="49" charset="-122"/>
                        <a:ea typeface="楷体" panose="02010609060101010101" pitchFamily="49" charset="-122"/>
                      </a:endParaRPr>
                    </a:p>
                    <a:p>
                      <a:pPr>
                        <a:lnSpc>
                          <a:spcPct val="100000"/>
                        </a:lnSpc>
                      </a:pPr>
                      <a:r>
                        <a:rPr lang="zh-CN" altLang="en-US" sz="2000" dirty="0">
                          <a:solidFill>
                            <a:schemeClr val="tx1"/>
                          </a:solidFill>
                          <a:latin typeface="楷体" panose="02010609060101010101" pitchFamily="49" charset="-122"/>
                          <a:ea typeface="楷体" panose="02010609060101010101" pitchFamily="49" charset="-122"/>
                        </a:rPr>
                        <a:t>（一）发生一般事故的，处二十万元以上五十万元以下的罚款；</a:t>
                      </a:r>
                      <a:endParaRPr lang="zh-CN" altLang="en-US" sz="2000" dirty="0">
                        <a:solidFill>
                          <a:schemeClr val="tx1"/>
                        </a:solidFill>
                        <a:latin typeface="楷体" panose="02010609060101010101" pitchFamily="49" charset="-122"/>
                        <a:ea typeface="楷体" panose="02010609060101010101" pitchFamily="49" charset="-122"/>
                      </a:endParaRPr>
                    </a:p>
                    <a:p>
                      <a:pPr>
                        <a:lnSpc>
                          <a:spcPct val="100000"/>
                        </a:lnSpc>
                      </a:pPr>
                      <a:r>
                        <a:rPr lang="zh-CN" altLang="en-US" sz="2000" dirty="0">
                          <a:solidFill>
                            <a:schemeClr val="tx1"/>
                          </a:solidFill>
                          <a:latin typeface="楷体" panose="02010609060101010101" pitchFamily="49" charset="-122"/>
                          <a:ea typeface="楷体" panose="02010609060101010101" pitchFamily="49" charset="-122"/>
                        </a:rPr>
                        <a:t>（二）发生较大事故的，处五十万元以上一百万元以下的罚款；</a:t>
                      </a:r>
                      <a:endParaRPr lang="zh-CN" altLang="en-US" sz="2000" dirty="0">
                        <a:solidFill>
                          <a:schemeClr val="tx1"/>
                        </a:solidFill>
                        <a:latin typeface="楷体" panose="02010609060101010101" pitchFamily="49" charset="-122"/>
                        <a:ea typeface="楷体" panose="02010609060101010101" pitchFamily="49" charset="-122"/>
                      </a:endParaRPr>
                    </a:p>
                    <a:p>
                      <a:pPr>
                        <a:lnSpc>
                          <a:spcPct val="100000"/>
                        </a:lnSpc>
                      </a:pPr>
                      <a:r>
                        <a:rPr lang="zh-CN" altLang="en-US" sz="2000" dirty="0">
                          <a:solidFill>
                            <a:schemeClr val="tx1"/>
                          </a:solidFill>
                          <a:latin typeface="楷体" panose="02010609060101010101" pitchFamily="49" charset="-122"/>
                          <a:ea typeface="楷体" panose="02010609060101010101" pitchFamily="49" charset="-122"/>
                        </a:rPr>
                        <a:t>（三）发生重大事故的，处一百万元以上五百万元以下的罚款；</a:t>
                      </a:r>
                      <a:endParaRPr lang="zh-CN" altLang="en-US" sz="2000" dirty="0">
                        <a:solidFill>
                          <a:schemeClr val="tx1"/>
                        </a:solidFill>
                        <a:latin typeface="楷体" panose="02010609060101010101" pitchFamily="49" charset="-122"/>
                        <a:ea typeface="楷体" panose="02010609060101010101" pitchFamily="49" charset="-122"/>
                      </a:endParaRPr>
                    </a:p>
                    <a:p>
                      <a:pPr>
                        <a:lnSpc>
                          <a:spcPct val="100000"/>
                        </a:lnSpc>
                      </a:pPr>
                      <a:r>
                        <a:rPr lang="zh-CN" altLang="en-US" sz="2000" dirty="0">
                          <a:solidFill>
                            <a:schemeClr val="tx1"/>
                          </a:solidFill>
                          <a:latin typeface="楷体" panose="02010609060101010101" pitchFamily="49" charset="-122"/>
                          <a:ea typeface="楷体" panose="02010609060101010101" pitchFamily="49" charset="-122"/>
                        </a:rPr>
                        <a:t>（四）发生特别重大事故的，处五百万元以上一千万元以下的罚款；情节特别严重的，处一千万元以上二千万元以下的罚款。</a:t>
                      </a:r>
                      <a:endParaRPr lang="zh-CN" altLang="en-US" sz="2000" dirty="0">
                        <a:solidFill>
                          <a:schemeClr val="tx1"/>
                        </a:solidFill>
                        <a:latin typeface="楷体" panose="02010609060101010101" pitchFamily="49" charset="-122"/>
                        <a:ea typeface="楷体" panose="02010609060101010101" pitchFamily="49" charset="-122"/>
                      </a:endParaRPr>
                    </a:p>
                  </a:txBody>
                  <a:tcPr/>
                </a:tc>
                <a:tc>
                  <a:txBody>
                    <a:bodyPr/>
                    <a:lstStyle/>
                    <a:p>
                      <a:pPr marL="0" algn="l" defTabSz="914400" rtl="0" eaLnBrk="1" latinLnBrk="0" hangingPunct="1">
                        <a:lnSpc>
                          <a:spcPct val="100000"/>
                        </a:lnSpc>
                      </a:pPr>
                      <a:r>
                        <a:rPr lang="zh-CN" altLang="en-US" sz="2000" kern="1200" dirty="0">
                          <a:solidFill>
                            <a:srgbClr val="C00000"/>
                          </a:solidFill>
                          <a:latin typeface="楷体" panose="02010609060101010101" pitchFamily="49" charset="-122"/>
                          <a:ea typeface="楷体" panose="02010609060101010101" pitchFamily="49" charset="-122"/>
                          <a:cs typeface="+mn-cs"/>
                        </a:rPr>
                        <a:t>第一百一十四条  </a:t>
                      </a:r>
                      <a:r>
                        <a:rPr lang="zh-CN" altLang="en-US" sz="2000" kern="1200" dirty="0">
                          <a:solidFill>
                            <a:schemeClr val="tx1"/>
                          </a:solidFill>
                          <a:latin typeface="楷体" panose="02010609060101010101" pitchFamily="49" charset="-122"/>
                          <a:ea typeface="楷体" panose="02010609060101010101" pitchFamily="49" charset="-122"/>
                          <a:cs typeface="+mn-cs"/>
                        </a:rPr>
                        <a:t>发生生产安全事故，对负有责任的生产经营单位除要求其依法承担相应的赔偿等责任外，由应急管理部门依照下列规定处以罚款</a:t>
                      </a:r>
                      <a:r>
                        <a:rPr lang="en-US" altLang="zh-CN" sz="2000" kern="1200" dirty="0">
                          <a:solidFill>
                            <a:schemeClr val="tx1"/>
                          </a:solidFill>
                          <a:latin typeface="楷体" panose="02010609060101010101" pitchFamily="49" charset="-122"/>
                          <a:ea typeface="楷体" panose="02010609060101010101" pitchFamily="49" charset="-122"/>
                          <a:cs typeface="+mn-cs"/>
                        </a:rPr>
                        <a:t>:</a:t>
                      </a:r>
                      <a:endParaRPr lang="en-US" altLang="zh-CN" sz="2000" kern="1200" dirty="0">
                        <a:solidFill>
                          <a:schemeClr val="tx1"/>
                        </a:solidFill>
                        <a:latin typeface="楷体" panose="02010609060101010101" pitchFamily="49" charset="-122"/>
                        <a:ea typeface="楷体" panose="02010609060101010101" pitchFamily="49" charset="-122"/>
                        <a:cs typeface="+mn-cs"/>
                      </a:endParaRPr>
                    </a:p>
                    <a:p>
                      <a:pPr marL="0" algn="l" defTabSz="914400" rtl="0" eaLnBrk="1" latinLnBrk="0" hangingPunct="1">
                        <a:lnSpc>
                          <a:spcPct val="100000"/>
                        </a:lnSpc>
                      </a:pPr>
                      <a:r>
                        <a:rPr lang="zh-CN" altLang="en-US" sz="2000" kern="1200" dirty="0">
                          <a:solidFill>
                            <a:schemeClr val="tx1"/>
                          </a:solidFill>
                          <a:latin typeface="楷体" panose="02010609060101010101" pitchFamily="49" charset="-122"/>
                          <a:ea typeface="楷体" panose="02010609060101010101" pitchFamily="49" charset="-122"/>
                          <a:cs typeface="+mn-cs"/>
                        </a:rPr>
                        <a:t>（一）发生一般事故的，处三十万元以上一百万元以下的罚款；</a:t>
                      </a:r>
                      <a:endParaRPr lang="zh-CN" altLang="en-US" sz="2000" kern="1200" dirty="0">
                        <a:solidFill>
                          <a:schemeClr val="tx1"/>
                        </a:solidFill>
                        <a:latin typeface="楷体" panose="02010609060101010101" pitchFamily="49" charset="-122"/>
                        <a:ea typeface="楷体" panose="02010609060101010101" pitchFamily="49" charset="-122"/>
                        <a:cs typeface="+mn-cs"/>
                      </a:endParaRPr>
                    </a:p>
                    <a:p>
                      <a:pPr marL="0" algn="l" defTabSz="914400" rtl="0" eaLnBrk="1" latinLnBrk="0" hangingPunct="1">
                        <a:lnSpc>
                          <a:spcPct val="100000"/>
                        </a:lnSpc>
                      </a:pPr>
                      <a:r>
                        <a:rPr lang="zh-CN" altLang="en-US" sz="2000" kern="1200" dirty="0">
                          <a:solidFill>
                            <a:schemeClr val="tx1"/>
                          </a:solidFill>
                          <a:latin typeface="楷体" panose="02010609060101010101" pitchFamily="49" charset="-122"/>
                          <a:ea typeface="楷体" panose="02010609060101010101" pitchFamily="49" charset="-122"/>
                          <a:cs typeface="+mn-cs"/>
                        </a:rPr>
                        <a:t>（二）发生较大事故的，处一百万元以上二百万元以下的罚款；</a:t>
                      </a:r>
                      <a:endParaRPr lang="zh-CN" altLang="en-US" sz="2000" kern="1200" dirty="0">
                        <a:solidFill>
                          <a:schemeClr val="tx1"/>
                        </a:solidFill>
                        <a:latin typeface="楷体" panose="02010609060101010101" pitchFamily="49" charset="-122"/>
                        <a:ea typeface="楷体" panose="02010609060101010101" pitchFamily="49" charset="-122"/>
                        <a:cs typeface="+mn-cs"/>
                      </a:endParaRPr>
                    </a:p>
                    <a:p>
                      <a:pPr marL="0" algn="l" defTabSz="914400" rtl="0" eaLnBrk="1" latinLnBrk="0" hangingPunct="1">
                        <a:lnSpc>
                          <a:spcPct val="100000"/>
                        </a:lnSpc>
                      </a:pPr>
                      <a:r>
                        <a:rPr lang="zh-CN" altLang="en-US" sz="2000" kern="1200" dirty="0">
                          <a:solidFill>
                            <a:schemeClr val="tx1"/>
                          </a:solidFill>
                          <a:latin typeface="楷体" panose="02010609060101010101" pitchFamily="49" charset="-122"/>
                          <a:ea typeface="楷体" panose="02010609060101010101" pitchFamily="49" charset="-122"/>
                          <a:cs typeface="+mn-cs"/>
                        </a:rPr>
                        <a:t>（三）发生重大事故的，处二百万元以上一千万元以下的罚款；</a:t>
                      </a:r>
                      <a:endParaRPr lang="zh-CN" altLang="en-US" sz="2000" kern="1200" dirty="0">
                        <a:solidFill>
                          <a:schemeClr val="tx1"/>
                        </a:solidFill>
                        <a:latin typeface="楷体" panose="02010609060101010101" pitchFamily="49" charset="-122"/>
                        <a:ea typeface="楷体" panose="02010609060101010101" pitchFamily="49" charset="-122"/>
                        <a:cs typeface="+mn-cs"/>
                      </a:endParaRPr>
                    </a:p>
                    <a:p>
                      <a:pPr marL="0" algn="l" defTabSz="914400" rtl="0" eaLnBrk="1" latinLnBrk="0" hangingPunct="1">
                        <a:lnSpc>
                          <a:spcPct val="100000"/>
                        </a:lnSpc>
                      </a:pPr>
                      <a:r>
                        <a:rPr lang="zh-CN" altLang="en-US" sz="2000" kern="1200" dirty="0">
                          <a:solidFill>
                            <a:schemeClr val="tx1"/>
                          </a:solidFill>
                          <a:latin typeface="楷体" panose="02010609060101010101" pitchFamily="49" charset="-122"/>
                          <a:ea typeface="楷体" panose="02010609060101010101" pitchFamily="49" charset="-122"/>
                          <a:cs typeface="+mn-cs"/>
                        </a:rPr>
                        <a:t>（四）发生特别重大事故的，处一千万元以上二千万元以下的罚款。</a:t>
                      </a:r>
                      <a:endParaRPr lang="zh-CN" altLang="en-US" sz="2000" kern="1200" dirty="0">
                        <a:solidFill>
                          <a:schemeClr val="tx1"/>
                        </a:solidFill>
                        <a:latin typeface="楷体" panose="02010609060101010101" pitchFamily="49" charset="-122"/>
                        <a:ea typeface="楷体" panose="02010609060101010101" pitchFamily="49" charset="-122"/>
                        <a:cs typeface="+mn-cs"/>
                      </a:endParaRPr>
                    </a:p>
                    <a:p>
                      <a:pPr marL="0" algn="l" defTabSz="914400" rtl="0" eaLnBrk="1" latinLnBrk="0" hangingPunct="1">
                        <a:lnSpc>
                          <a:spcPct val="100000"/>
                        </a:lnSpc>
                      </a:pPr>
                      <a:r>
                        <a:rPr lang="zh-CN" altLang="en-US" sz="2000" kern="1200" dirty="0">
                          <a:solidFill>
                            <a:schemeClr val="tx1"/>
                          </a:solidFill>
                          <a:latin typeface="楷体" panose="02010609060101010101" pitchFamily="49" charset="-122"/>
                          <a:ea typeface="楷体" panose="02010609060101010101" pitchFamily="49" charset="-122"/>
                          <a:cs typeface="+mn-cs"/>
                        </a:rPr>
                        <a:t>  发生生产安全事故，情节特别严重、影响特别恶劣的，应急管理部门可以按照前款罚款数额的二倍以上五倍以下对负有责任的生产经营单位处以罚款。</a:t>
                      </a:r>
                      <a:endParaRPr lang="zh-CN" altLang="en-US" sz="2000" kern="1200" dirty="0">
                        <a:solidFill>
                          <a:schemeClr val="tx1"/>
                        </a:solidFill>
                        <a:latin typeface="楷体" panose="02010609060101010101" pitchFamily="49" charset="-122"/>
                        <a:ea typeface="楷体" panose="02010609060101010101" pitchFamily="49" charset="-122"/>
                        <a:cs typeface="+mn-cs"/>
                      </a:endParaRPr>
                    </a:p>
                  </a:txBody>
                  <a:tcPr/>
                </a:tc>
              </a:tr>
            </a:tbl>
          </a:graphicData>
        </a:graphic>
      </p:graphicFrame>
    </p:spTree>
  </p:cSld>
  <p:clrMapOvr>
    <a:masterClrMapping/>
  </p:clrMapOvr>
  <p:transition spd="slow">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825" name="组合 1"/>
          <p:cNvGrpSpPr/>
          <p:nvPr/>
        </p:nvGrpSpPr>
        <p:grpSpPr bwMode="auto">
          <a:xfrm>
            <a:off x="309563" y="468313"/>
            <a:ext cx="2439987" cy="790575"/>
            <a:chOff x="1455007" y="1116248"/>
            <a:chExt cx="3887013" cy="790018"/>
          </a:xfrm>
        </p:grpSpPr>
        <p:sp>
          <p:nvSpPr>
            <p:cNvPr id="23" name="任意多边形: 形状 22"/>
            <p:cNvSpPr/>
            <p:nvPr/>
          </p:nvSpPr>
          <p:spPr>
            <a:xfrm flipH="1">
              <a:off x="1455007" y="1116248"/>
              <a:ext cx="3887013" cy="790018"/>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5" name="Text Placeholder 4"/>
            <p:cNvSpPr txBox="1"/>
            <p:nvPr/>
          </p:nvSpPr>
          <p:spPr>
            <a:xfrm>
              <a:off x="1786300" y="1236813"/>
              <a:ext cx="3555720" cy="502882"/>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zh-CN" altLang="en-US" sz="4400" b="1" dirty="0">
                  <a:solidFill>
                    <a:srgbClr val="002E5C"/>
                  </a:solidFill>
                  <a:ea typeface="微软雅黑" panose="020B0503020204020204" pitchFamily="34" charset="-122"/>
                  <a:cs typeface="+mn-ea"/>
                </a:rPr>
                <a:t>结束语</a:t>
              </a:r>
              <a:endParaRPr lang="en-GB" sz="2800" b="1" dirty="0">
                <a:solidFill>
                  <a:srgbClr val="002E5C"/>
                </a:solidFill>
                <a:ea typeface="微软雅黑" panose="020B0503020204020204" pitchFamily="34" charset="-122"/>
                <a:cs typeface="+mn-ea"/>
              </a:endParaRPr>
            </a:p>
          </p:txBody>
        </p:sp>
      </p:grpSp>
      <p:sp>
        <p:nvSpPr>
          <p:cNvPr id="18" name="TextBox 4"/>
          <p:cNvSpPr txBox="1"/>
          <p:nvPr/>
        </p:nvSpPr>
        <p:spPr>
          <a:xfrm>
            <a:off x="4078288" y="1827213"/>
            <a:ext cx="7505700" cy="5238750"/>
          </a:xfrm>
          <a:prstGeom prst="rect">
            <a:avLst/>
          </a:prstGeom>
          <a:noFill/>
        </p:spPr>
        <p:txBody>
          <a:bodyPr lIns="68584" tIns="34291" rIns="68584" bIns="3429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gn="just" eaLnBrk="0" fontAlgn="auto" hangingPunct="0">
              <a:spcBef>
                <a:spcPts val="0"/>
              </a:spcBef>
              <a:spcAft>
                <a:spcPts val="0"/>
              </a:spcAft>
              <a:defRPr/>
            </a:pPr>
            <a:r>
              <a:rPr lang="en-US" altLang="zh-CN" sz="2400" b="1" dirty="0">
                <a:solidFill>
                  <a:srgbClr val="031F37"/>
                </a:solidFill>
                <a:latin typeface="楷体" panose="02010609060101010101" pitchFamily="49" charset="-122"/>
                <a:ea typeface="楷体" panose="02010609060101010101" pitchFamily="49" charset="-122"/>
                <a:cs typeface="+mn-ea"/>
              </a:rPr>
              <a:t>9</a:t>
            </a:r>
            <a:r>
              <a:rPr lang="zh-CN" altLang="en-US" sz="2400" b="1" dirty="0">
                <a:solidFill>
                  <a:srgbClr val="031F37"/>
                </a:solidFill>
                <a:latin typeface="楷体" panose="02010609060101010101" pitchFamily="49" charset="-122"/>
                <a:ea typeface="楷体" panose="02010609060101010101" pitchFamily="49" charset="-122"/>
                <a:cs typeface="+mn-ea"/>
              </a:rPr>
              <a:t>月</a:t>
            </a:r>
            <a:r>
              <a:rPr lang="en-US" altLang="zh-CN" sz="2400" b="1" dirty="0">
                <a:solidFill>
                  <a:srgbClr val="031F37"/>
                </a:solidFill>
                <a:latin typeface="楷体" panose="02010609060101010101" pitchFamily="49" charset="-122"/>
                <a:ea typeface="楷体" panose="02010609060101010101" pitchFamily="49" charset="-122"/>
                <a:cs typeface="+mn-ea"/>
              </a:rPr>
              <a:t>1</a:t>
            </a:r>
            <a:r>
              <a:rPr lang="zh-CN" altLang="en-US" sz="2400" b="1" dirty="0">
                <a:solidFill>
                  <a:srgbClr val="031F37"/>
                </a:solidFill>
                <a:latin typeface="楷体" panose="02010609060101010101" pitchFamily="49" charset="-122"/>
                <a:ea typeface="楷体" panose="02010609060101010101" pitchFamily="49" charset="-122"/>
                <a:cs typeface="+mn-ea"/>
              </a:rPr>
              <a:t>日，新修订的</a:t>
            </a:r>
            <a:r>
              <a:rPr lang="en-US" altLang="zh-CN" sz="2400" b="1" dirty="0">
                <a:solidFill>
                  <a:srgbClr val="031F37"/>
                </a:solidFill>
                <a:latin typeface="楷体" panose="02010609060101010101" pitchFamily="49" charset="-122"/>
                <a:ea typeface="楷体" panose="02010609060101010101" pitchFamily="49" charset="-122"/>
                <a:cs typeface="+mn-ea"/>
              </a:rPr>
              <a:t>《</a:t>
            </a:r>
            <a:r>
              <a:rPr lang="zh-CN" altLang="en-US" sz="2400" b="1" dirty="0">
                <a:solidFill>
                  <a:srgbClr val="031F37"/>
                </a:solidFill>
                <a:latin typeface="楷体" panose="02010609060101010101" pitchFamily="49" charset="-122"/>
                <a:ea typeface="楷体" panose="02010609060101010101" pitchFamily="49" charset="-122"/>
                <a:cs typeface="+mn-ea"/>
              </a:rPr>
              <a:t>安全生产法</a:t>
            </a:r>
            <a:r>
              <a:rPr lang="en-US" altLang="zh-CN" sz="2400" b="1" dirty="0">
                <a:solidFill>
                  <a:srgbClr val="031F37"/>
                </a:solidFill>
                <a:latin typeface="楷体" panose="02010609060101010101" pitchFamily="49" charset="-122"/>
                <a:ea typeface="楷体" panose="02010609060101010101" pitchFamily="49" charset="-122"/>
                <a:cs typeface="+mn-ea"/>
              </a:rPr>
              <a:t>》</a:t>
            </a:r>
            <a:r>
              <a:rPr lang="zh-CN" altLang="en-US" sz="2400" b="1" dirty="0">
                <a:solidFill>
                  <a:srgbClr val="031F37"/>
                </a:solidFill>
                <a:latin typeface="楷体" panose="02010609060101010101" pitchFamily="49" charset="-122"/>
                <a:ea typeface="楷体" panose="02010609060101010101" pitchFamily="49" charset="-122"/>
                <a:cs typeface="+mn-ea"/>
              </a:rPr>
              <a:t>正式施行。“史上最严安全生产法律”和“全员安全生产责任制”时代来临。</a:t>
            </a:r>
            <a:endParaRPr lang="en-US" altLang="zh-CN" sz="2400" b="1" dirty="0">
              <a:solidFill>
                <a:srgbClr val="031F37"/>
              </a:solidFill>
              <a:latin typeface="楷体" panose="02010609060101010101" pitchFamily="49" charset="-122"/>
              <a:ea typeface="楷体" panose="02010609060101010101" pitchFamily="49" charset="-122"/>
              <a:cs typeface="+mn-ea"/>
            </a:endParaRPr>
          </a:p>
          <a:p>
            <a:pPr indent="457200" algn="just" eaLnBrk="0" fontAlgn="auto" hangingPunct="0">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cs typeface="+mn-ea"/>
              </a:rPr>
              <a:t>此次安全生产法修改，修改力度大、涉及条文多，较大幅度地对安全生产法进行完善。修改后的安全生产法明确安全生产工作应坚持“三管三必须”，即安全生产工作实行管行业必须管安全、管业务必须管安全、管生产经营必须管安全，同时，在完善安全生产原则要求、落实生产经营单位主体责任、明确政府及监管部门职责、强化安全生产预防措施等方面也新增多处内容。</a:t>
            </a:r>
            <a:endParaRPr lang="en-US" altLang="zh-CN" sz="2400" b="1" dirty="0">
              <a:solidFill>
                <a:srgbClr val="031F37"/>
              </a:solidFill>
              <a:latin typeface="楷体" panose="02010609060101010101" pitchFamily="49" charset="-122"/>
              <a:ea typeface="楷体" panose="02010609060101010101" pitchFamily="49" charset="-122"/>
              <a:cs typeface="+mn-ea"/>
            </a:endParaRPr>
          </a:p>
          <a:p>
            <a:pPr indent="457200" algn="just" eaLnBrk="0" fontAlgn="auto" hangingPunct="0">
              <a:spcBef>
                <a:spcPts val="0"/>
              </a:spcBef>
              <a:spcAft>
                <a:spcPts val="0"/>
              </a:spcAft>
              <a:defRPr/>
            </a:pPr>
            <a:r>
              <a:rPr lang="zh-CN" altLang="en-US" sz="2400" b="1" dirty="0">
                <a:solidFill>
                  <a:srgbClr val="031F37"/>
                </a:solidFill>
                <a:latin typeface="楷体" panose="02010609060101010101" pitchFamily="49" charset="-122"/>
                <a:ea typeface="楷体" panose="02010609060101010101" pitchFamily="49" charset="-122"/>
                <a:cs typeface="+mn-ea"/>
              </a:rPr>
              <a:t>我们期待新</a:t>
            </a:r>
            <a:r>
              <a:rPr lang="en-US" altLang="zh-CN" sz="2400" b="1" dirty="0">
                <a:solidFill>
                  <a:srgbClr val="031F37"/>
                </a:solidFill>
                <a:latin typeface="楷体" panose="02010609060101010101" pitchFamily="49" charset="-122"/>
                <a:ea typeface="楷体" panose="02010609060101010101" pitchFamily="49" charset="-122"/>
                <a:cs typeface="+mn-ea"/>
              </a:rPr>
              <a:t>《</a:t>
            </a:r>
            <a:r>
              <a:rPr lang="zh-CN" altLang="en-US" sz="2400" b="1" dirty="0">
                <a:solidFill>
                  <a:srgbClr val="031F37"/>
                </a:solidFill>
                <a:latin typeface="楷体" panose="02010609060101010101" pitchFamily="49" charset="-122"/>
                <a:ea typeface="楷体" panose="02010609060101010101" pitchFamily="49" charset="-122"/>
                <a:cs typeface="+mn-ea"/>
              </a:rPr>
              <a:t>安全生产法</a:t>
            </a:r>
            <a:r>
              <a:rPr lang="en-US" altLang="zh-CN" sz="2400" b="1" dirty="0">
                <a:solidFill>
                  <a:srgbClr val="031F37"/>
                </a:solidFill>
                <a:latin typeface="楷体" panose="02010609060101010101" pitchFamily="49" charset="-122"/>
                <a:ea typeface="楷体" panose="02010609060101010101" pitchFamily="49" charset="-122"/>
                <a:cs typeface="+mn-ea"/>
              </a:rPr>
              <a:t>》</a:t>
            </a:r>
            <a:r>
              <a:rPr lang="zh-CN" altLang="en-US" sz="2400" b="1" dirty="0">
                <a:solidFill>
                  <a:srgbClr val="031F37"/>
                </a:solidFill>
                <a:latin typeface="楷体" panose="02010609060101010101" pitchFamily="49" charset="-122"/>
                <a:ea typeface="楷体" panose="02010609060101010101" pitchFamily="49" charset="-122"/>
                <a:cs typeface="+mn-ea"/>
              </a:rPr>
              <a:t>的新规定、新要求，能在实践中得到很好的落实，筑牢生产安全的基石，守好安全生产的底线！</a:t>
            </a:r>
            <a:endParaRPr lang="en-US" altLang="zh-CN" sz="2400" b="1" dirty="0">
              <a:solidFill>
                <a:srgbClr val="031F37"/>
              </a:solidFill>
              <a:latin typeface="楷体" panose="02010609060101010101" pitchFamily="49" charset="-122"/>
              <a:ea typeface="楷体" panose="02010609060101010101" pitchFamily="49" charset="-122"/>
              <a:cs typeface="+mn-ea"/>
            </a:endParaRPr>
          </a:p>
          <a:p>
            <a:pPr indent="457200" algn="just" eaLnBrk="0" fontAlgn="auto" hangingPunct="0">
              <a:spcBef>
                <a:spcPts val="0"/>
              </a:spcBef>
              <a:spcAft>
                <a:spcPts val="0"/>
              </a:spcAft>
              <a:defRPr/>
            </a:pPr>
            <a:endParaRPr lang="zh-CN" altLang="en-US" sz="2400" b="1" dirty="0">
              <a:solidFill>
                <a:srgbClr val="031F37"/>
              </a:solidFill>
              <a:latin typeface="楷体" panose="02010609060101010101" pitchFamily="49" charset="-122"/>
              <a:ea typeface="楷体" panose="02010609060101010101" pitchFamily="49" charset="-122"/>
              <a:cs typeface="+mn-ea"/>
            </a:endParaRPr>
          </a:p>
        </p:txBody>
      </p:sp>
      <p:cxnSp>
        <p:nvCxnSpPr>
          <p:cNvPr id="19" name="直接连接符 18"/>
          <p:cNvCxnSpPr/>
          <p:nvPr/>
        </p:nvCxnSpPr>
        <p:spPr>
          <a:xfrm>
            <a:off x="1595438" y="1539875"/>
            <a:ext cx="9386887" cy="0"/>
          </a:xfrm>
          <a:prstGeom prst="line">
            <a:avLst/>
          </a:prstGeom>
          <a:ln>
            <a:solidFill>
              <a:srgbClr val="031F37"/>
            </a:solidFill>
          </a:ln>
        </p:spPr>
        <p:style>
          <a:lnRef idx="1">
            <a:schemeClr val="accent1"/>
          </a:lnRef>
          <a:fillRef idx="0">
            <a:schemeClr val="accent1"/>
          </a:fillRef>
          <a:effectRef idx="0">
            <a:schemeClr val="accent1"/>
          </a:effectRef>
          <a:fontRef idx="minor">
            <a:schemeClr val="tx1"/>
          </a:fontRef>
        </p:style>
      </p:cxnSp>
      <p:pic>
        <p:nvPicPr>
          <p:cNvPr id="4" name="图片 3" descr="徽标, 公司名称&#10;&#10;描述已自动生成"/>
          <p:cNvPicPr>
            <a:picLocks noChangeAspect="1"/>
          </p:cNvPicPr>
          <p:nvPr/>
        </p:nvPicPr>
        <p:blipFill>
          <a:blip r:embed="rId1" cstate="print"/>
          <a:stretch>
            <a:fillRect/>
          </a:stretch>
        </p:blipFill>
        <p:spPr>
          <a:xfrm>
            <a:off x="309874" y="2131582"/>
            <a:ext cx="3230594" cy="3521348"/>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形状 28"/>
          <p:cNvSpPr/>
          <p:nvPr/>
        </p:nvSpPr>
        <p:spPr>
          <a:xfrm>
            <a:off x="6883400" y="0"/>
            <a:ext cx="5308600" cy="6858000"/>
          </a:xfrm>
          <a:custGeom>
            <a:avLst/>
            <a:gdLst>
              <a:gd name="connsiteX0" fmla="*/ 1390188 w 5309163"/>
              <a:gd name="connsiteY0" fmla="*/ 0 h 6858000"/>
              <a:gd name="connsiteX1" fmla="*/ 5309163 w 5309163"/>
              <a:gd name="connsiteY1" fmla="*/ 0 h 6858000"/>
              <a:gd name="connsiteX2" fmla="*/ 5309163 w 5309163"/>
              <a:gd name="connsiteY2" fmla="*/ 6858000 h 6858000"/>
              <a:gd name="connsiteX3" fmla="*/ 0 w 5309163"/>
              <a:gd name="connsiteY3" fmla="*/ 6858000 h 6858000"/>
              <a:gd name="connsiteX4" fmla="*/ 1390188 w 530916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9163" h="6858000">
                <a:moveTo>
                  <a:pt x="1390188" y="0"/>
                </a:moveTo>
                <a:lnTo>
                  <a:pt x="5309163" y="0"/>
                </a:lnTo>
                <a:lnTo>
                  <a:pt x="5309163" y="6858000"/>
                </a:lnTo>
                <a:lnTo>
                  <a:pt x="0" y="6858000"/>
                </a:lnTo>
                <a:lnTo>
                  <a:pt x="1390188" y="0"/>
                </a:lnTo>
                <a:close/>
              </a:path>
            </a:pathLst>
          </a:cu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ea typeface="微软雅黑" panose="020B0503020204020204" pitchFamily="34" charset="-122"/>
            </a:endParaRPr>
          </a:p>
        </p:txBody>
      </p:sp>
      <p:sp>
        <p:nvSpPr>
          <p:cNvPr id="16" name="任意多边形: 形状 15"/>
          <p:cNvSpPr/>
          <p:nvPr/>
        </p:nvSpPr>
        <p:spPr>
          <a:xfrm>
            <a:off x="1292225" y="2351088"/>
            <a:ext cx="8593138" cy="1627187"/>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ea typeface="微软雅黑" panose="020B0503020204020204" pitchFamily="34" charset="-122"/>
            </a:endParaRPr>
          </a:p>
        </p:txBody>
      </p:sp>
      <p:sp>
        <p:nvSpPr>
          <p:cNvPr id="78851" name="文本框 32"/>
          <p:cNvSpPr txBox="1">
            <a:spLocks noChangeArrowheads="1"/>
          </p:cNvSpPr>
          <p:nvPr/>
        </p:nvSpPr>
        <p:spPr bwMode="auto">
          <a:xfrm>
            <a:off x="2130425" y="2441575"/>
            <a:ext cx="6916738" cy="1446213"/>
          </a:xfrm>
          <a:prstGeom prst="rect">
            <a:avLst/>
          </a:prstGeom>
          <a:noFill/>
          <a:ln w="9525">
            <a:noFill/>
            <a:miter lim="800000"/>
          </a:ln>
        </p:spPr>
        <p:txBody>
          <a:bodyPr>
            <a:spAutoFit/>
          </a:bodyPr>
          <a:lstStyle/>
          <a:p>
            <a:pPr algn="dist"/>
            <a:r>
              <a:rPr lang="zh-CN" altLang="en-US" sz="8800" b="1">
                <a:solidFill>
                  <a:srgbClr val="031F37"/>
                </a:solidFill>
                <a:latin typeface="微软雅黑" panose="020B0503020204020204" pitchFamily="34" charset="-122"/>
                <a:ea typeface="微软雅黑" panose="020B0503020204020204" pitchFamily="34" charset="-122"/>
              </a:rPr>
              <a:t>谢谢观看</a:t>
            </a:r>
            <a:endParaRPr lang="zh-CN" altLang="en-US" sz="8800" b="1">
              <a:solidFill>
                <a:srgbClr val="031F37"/>
              </a:solidFill>
              <a:latin typeface="微软雅黑" panose="020B0503020204020204" pitchFamily="34" charset="-122"/>
              <a:ea typeface="微软雅黑" panose="020B0503020204020204" pitchFamily="34" charset="-122"/>
            </a:endParaRPr>
          </a:p>
        </p:txBody>
      </p:sp>
      <p:pic>
        <p:nvPicPr>
          <p:cNvPr id="4" name="Shape">
            <a:hlinkClick r:id="" action="ppaction://media"/>
          </p:cNvPr>
          <p:cNvPicPr>
            <a:picLocks noChangeAspect="1"/>
          </p:cNvPicPr>
          <p:nvPr>
            <a:audioFile r:link="rId1"/>
          </p:nvPr>
        </p:nvPicPr>
        <p:blipFill>
          <a:blip r:embed="rId2"/>
          <a:srcRect/>
          <a:stretch>
            <a:fillRect/>
          </a:stretch>
        </p:blipFill>
        <p:spPr bwMode="auto">
          <a:xfrm>
            <a:off x="-304800" y="-609600"/>
            <a:ext cx="609600" cy="609600"/>
          </a:xfrm>
          <a:prstGeom prst="rect">
            <a:avLst/>
          </a:prstGeom>
          <a:noFill/>
          <a:ln w="9525">
            <a:noFill/>
            <a:miter lim="800000"/>
            <a:headEnd/>
            <a:tailEnd/>
          </a:ln>
        </p:spPr>
      </p:pic>
    </p:spTree>
  </p:cSld>
  <p:clrMapOvr>
    <a:masterClrMapping/>
  </p:clrMapOvr>
  <p:transition spd="med">
    <p:pull/>
  </p:transition>
  <p:timing>
    <p:tnLst>
      <p:par>
        <p:cTn id="1" dur="indefinite" restart="never" nodeType="tmRoot">
          <p:childTnLst>
            <p:audio>
              <p:cMediaNode vol="80000" numSld="999" showWhenStopped="0">
                <p:cTn id="2" repeatCount="indefinite" fill="remove"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43649" y="595771"/>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5913" y="436563"/>
            <a:ext cx="3214687" cy="500062"/>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修正历程</a:t>
            </a:r>
            <a:endParaRPr lang="en-GB" altLang="zh-CN" sz="2800" b="1" dirty="0">
              <a:solidFill>
                <a:srgbClr val="031F37"/>
              </a:solidFill>
              <a:ea typeface="微软雅黑" panose="020B0503020204020204" pitchFamily="34" charset="-122"/>
              <a:cs typeface="+mn-ea"/>
            </a:endParaRPr>
          </a:p>
        </p:txBody>
      </p:sp>
      <p:cxnSp>
        <p:nvCxnSpPr>
          <p:cNvPr id="58" name="直接连接符 57"/>
          <p:cNvCxnSpPr/>
          <p:nvPr/>
        </p:nvCxnSpPr>
        <p:spPr>
          <a:xfrm>
            <a:off x="4795838" y="3749675"/>
            <a:ext cx="1463675" cy="0"/>
          </a:xfrm>
          <a:prstGeom prst="line">
            <a:avLst/>
          </a:prstGeom>
          <a:ln>
            <a:solidFill>
              <a:srgbClr val="031F37"/>
            </a:solidFill>
          </a:ln>
        </p:spPr>
        <p:style>
          <a:lnRef idx="1">
            <a:schemeClr val="accent1"/>
          </a:lnRef>
          <a:fillRef idx="0">
            <a:schemeClr val="accent1"/>
          </a:fillRef>
          <a:effectRef idx="0">
            <a:schemeClr val="accent1"/>
          </a:effectRef>
          <a:fontRef idx="minor">
            <a:schemeClr val="tx1"/>
          </a:fontRef>
        </p:style>
      </p:cxnSp>
      <p:sp>
        <p:nvSpPr>
          <p:cNvPr id="66" name="文本框 31"/>
          <p:cNvSpPr txBox="1"/>
          <p:nvPr/>
        </p:nvSpPr>
        <p:spPr>
          <a:xfrm>
            <a:off x="1789113" y="1863725"/>
            <a:ext cx="4237037" cy="1016000"/>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000" b="1" dirty="0">
                <a:solidFill>
                  <a:srgbClr val="031F37"/>
                </a:solidFill>
                <a:ea typeface="微软雅黑" panose="020B0503020204020204" pitchFamily="34" charset="-122"/>
                <a:cs typeface="+mn-ea"/>
              </a:rPr>
              <a:t>2002</a:t>
            </a:r>
            <a:r>
              <a:rPr lang="zh-CN" altLang="en-US" sz="2000" b="1" dirty="0">
                <a:solidFill>
                  <a:srgbClr val="031F37"/>
                </a:solidFill>
                <a:ea typeface="微软雅黑" panose="020B0503020204020204" pitchFamily="34" charset="-122"/>
                <a:cs typeface="+mn-ea"/>
              </a:rPr>
              <a:t>年</a:t>
            </a:r>
            <a:r>
              <a:rPr lang="en-US" altLang="zh-CN" sz="2000" b="1" dirty="0">
                <a:solidFill>
                  <a:srgbClr val="031F37"/>
                </a:solidFill>
                <a:ea typeface="微软雅黑" panose="020B0503020204020204" pitchFamily="34" charset="-122"/>
                <a:cs typeface="+mn-ea"/>
              </a:rPr>
              <a:t>6</a:t>
            </a:r>
            <a:r>
              <a:rPr lang="zh-CN" altLang="en-US" sz="2000" b="1" dirty="0">
                <a:solidFill>
                  <a:srgbClr val="031F37"/>
                </a:solidFill>
                <a:ea typeface="微软雅黑" panose="020B0503020204020204" pitchFamily="34" charset="-122"/>
                <a:cs typeface="+mn-ea"/>
              </a:rPr>
              <a:t>月</a:t>
            </a:r>
            <a:r>
              <a:rPr lang="en-US" altLang="zh-CN" sz="2000" b="1" dirty="0">
                <a:solidFill>
                  <a:srgbClr val="031F37"/>
                </a:solidFill>
                <a:ea typeface="微软雅黑" panose="020B0503020204020204" pitchFamily="34" charset="-122"/>
                <a:cs typeface="+mn-ea"/>
              </a:rPr>
              <a:t>29</a:t>
            </a:r>
            <a:r>
              <a:rPr lang="zh-CN" altLang="en-US" sz="2000" b="1" dirty="0">
                <a:solidFill>
                  <a:srgbClr val="031F37"/>
                </a:solidFill>
                <a:ea typeface="微软雅黑" panose="020B0503020204020204" pitchFamily="34" charset="-122"/>
                <a:cs typeface="+mn-ea"/>
              </a:rPr>
              <a:t>日第九届全国人民代表大会常务委员会第二十八次会议通过，</a:t>
            </a:r>
            <a:r>
              <a:rPr lang="en-US" altLang="zh-CN" sz="2000" b="1" dirty="0">
                <a:solidFill>
                  <a:srgbClr val="031F37"/>
                </a:solidFill>
                <a:ea typeface="微软雅黑" panose="020B0503020204020204" pitchFamily="34" charset="-122"/>
                <a:cs typeface="+mn-ea"/>
              </a:rPr>
              <a:t>2002</a:t>
            </a:r>
            <a:r>
              <a:rPr lang="zh-CN" altLang="en-US" sz="2000" b="1" dirty="0">
                <a:solidFill>
                  <a:srgbClr val="031F37"/>
                </a:solidFill>
                <a:ea typeface="微软雅黑" panose="020B0503020204020204" pitchFamily="34" charset="-122"/>
                <a:cs typeface="+mn-ea"/>
              </a:rPr>
              <a:t>年</a:t>
            </a:r>
            <a:r>
              <a:rPr lang="en-US" altLang="zh-CN" sz="2000" b="1" dirty="0">
                <a:solidFill>
                  <a:srgbClr val="031F37"/>
                </a:solidFill>
                <a:ea typeface="微软雅黑" panose="020B0503020204020204" pitchFamily="34" charset="-122"/>
                <a:cs typeface="+mn-ea"/>
              </a:rPr>
              <a:t>11</a:t>
            </a:r>
            <a:r>
              <a:rPr lang="zh-CN" altLang="en-US" sz="2000" b="1" dirty="0">
                <a:solidFill>
                  <a:srgbClr val="031F37"/>
                </a:solidFill>
                <a:ea typeface="微软雅黑" panose="020B0503020204020204" pitchFamily="34" charset="-122"/>
                <a:cs typeface="+mn-ea"/>
              </a:rPr>
              <a:t>月</a:t>
            </a:r>
            <a:r>
              <a:rPr lang="en-US" altLang="zh-CN" sz="2000" b="1" dirty="0">
                <a:solidFill>
                  <a:srgbClr val="031F37"/>
                </a:solidFill>
                <a:ea typeface="微软雅黑" panose="020B0503020204020204" pitchFamily="34" charset="-122"/>
                <a:cs typeface="+mn-ea"/>
              </a:rPr>
              <a:t>1</a:t>
            </a:r>
            <a:r>
              <a:rPr lang="zh-CN" altLang="en-US" sz="2000" b="1" dirty="0">
                <a:solidFill>
                  <a:srgbClr val="031F37"/>
                </a:solidFill>
                <a:ea typeface="微软雅黑" panose="020B0503020204020204" pitchFamily="34" charset="-122"/>
                <a:cs typeface="+mn-ea"/>
              </a:rPr>
              <a:t>日实施。</a:t>
            </a:r>
            <a:endParaRPr lang="zh-CN" altLang="en-US" sz="2000" b="1" dirty="0">
              <a:solidFill>
                <a:srgbClr val="031F37"/>
              </a:solidFill>
              <a:ea typeface="微软雅黑" panose="020B0503020204020204" pitchFamily="34" charset="-122"/>
              <a:cs typeface="+mn-ea"/>
            </a:endParaRPr>
          </a:p>
        </p:txBody>
      </p:sp>
      <p:sp>
        <p:nvSpPr>
          <p:cNvPr id="64" name="文本框 34"/>
          <p:cNvSpPr txBox="1"/>
          <p:nvPr/>
        </p:nvSpPr>
        <p:spPr>
          <a:xfrm>
            <a:off x="2524125" y="4676775"/>
            <a:ext cx="4237038" cy="1322388"/>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000" b="1" dirty="0">
                <a:solidFill>
                  <a:srgbClr val="031F37"/>
                </a:solidFill>
                <a:latin typeface="微软雅黑" panose="020B0503020204020204" pitchFamily="34" charset="-122"/>
                <a:ea typeface="微软雅黑" panose="020B0503020204020204" pitchFamily="34" charset="-122"/>
                <a:cs typeface="+mn-ea"/>
              </a:rPr>
              <a:t>根据</a:t>
            </a:r>
            <a:r>
              <a:rPr lang="en-US" altLang="zh-CN" sz="2000" b="1" dirty="0">
                <a:solidFill>
                  <a:srgbClr val="031F37"/>
                </a:solidFill>
                <a:latin typeface="微软雅黑" panose="020B0503020204020204" pitchFamily="34" charset="-122"/>
                <a:ea typeface="微软雅黑" panose="020B0503020204020204" pitchFamily="34" charset="-122"/>
                <a:cs typeface="+mn-ea"/>
              </a:rPr>
              <a:t>2009</a:t>
            </a:r>
            <a:r>
              <a:rPr lang="zh-CN" altLang="en-US" sz="2000" b="1" dirty="0">
                <a:solidFill>
                  <a:srgbClr val="031F37"/>
                </a:solidFill>
                <a:latin typeface="微软雅黑" panose="020B0503020204020204" pitchFamily="34" charset="-122"/>
                <a:ea typeface="微软雅黑" panose="020B0503020204020204" pitchFamily="34" charset="-122"/>
                <a:cs typeface="+mn-ea"/>
              </a:rPr>
              <a:t>年</a:t>
            </a:r>
            <a:r>
              <a:rPr lang="en-US" altLang="zh-CN" sz="2000" b="1" dirty="0">
                <a:solidFill>
                  <a:srgbClr val="031F37"/>
                </a:solidFill>
                <a:latin typeface="微软雅黑" panose="020B0503020204020204" pitchFamily="34" charset="-122"/>
                <a:ea typeface="微软雅黑" panose="020B0503020204020204" pitchFamily="34" charset="-122"/>
                <a:cs typeface="+mn-ea"/>
              </a:rPr>
              <a:t>8</a:t>
            </a:r>
            <a:r>
              <a:rPr lang="zh-CN" altLang="en-US" sz="2000" b="1" dirty="0">
                <a:solidFill>
                  <a:srgbClr val="031F37"/>
                </a:solidFill>
                <a:latin typeface="微软雅黑" panose="020B0503020204020204" pitchFamily="34" charset="-122"/>
                <a:ea typeface="微软雅黑" panose="020B0503020204020204" pitchFamily="34" charset="-122"/>
                <a:cs typeface="+mn-ea"/>
              </a:rPr>
              <a:t>月</a:t>
            </a:r>
            <a:r>
              <a:rPr lang="en-US" altLang="zh-CN" sz="2000" b="1" dirty="0">
                <a:solidFill>
                  <a:srgbClr val="031F37"/>
                </a:solidFill>
                <a:latin typeface="微软雅黑" panose="020B0503020204020204" pitchFamily="34" charset="-122"/>
                <a:ea typeface="微软雅黑" panose="020B0503020204020204" pitchFamily="34" charset="-122"/>
                <a:cs typeface="+mn-ea"/>
              </a:rPr>
              <a:t>27</a:t>
            </a:r>
            <a:r>
              <a:rPr lang="zh-CN" altLang="en-US" sz="2000" b="1" dirty="0">
                <a:solidFill>
                  <a:srgbClr val="031F37"/>
                </a:solidFill>
                <a:latin typeface="微软雅黑" panose="020B0503020204020204" pitchFamily="34" charset="-122"/>
                <a:ea typeface="微软雅黑" panose="020B0503020204020204" pitchFamily="34" charset="-122"/>
                <a:cs typeface="+mn-ea"/>
              </a:rPr>
              <a:t>日第十一届全国人民代表大会常务委员会第十次会议关于</a:t>
            </a:r>
            <a:r>
              <a:rPr lang="en-US" altLang="zh-CN" sz="2000" b="1" dirty="0">
                <a:solidFill>
                  <a:srgbClr val="031F37"/>
                </a:solidFill>
                <a:latin typeface="微软雅黑" panose="020B0503020204020204" pitchFamily="34" charset="-122"/>
                <a:ea typeface="微软雅黑" panose="020B0503020204020204" pitchFamily="34" charset="-122"/>
                <a:cs typeface="+mn-ea"/>
              </a:rPr>
              <a:t>《</a:t>
            </a:r>
            <a:r>
              <a:rPr lang="zh-CN" altLang="en-US" sz="2000" b="1" dirty="0">
                <a:solidFill>
                  <a:srgbClr val="031F37"/>
                </a:solidFill>
                <a:latin typeface="微软雅黑" panose="020B0503020204020204" pitchFamily="34" charset="-122"/>
                <a:ea typeface="微软雅黑" panose="020B0503020204020204" pitchFamily="34" charset="-122"/>
                <a:cs typeface="+mn-ea"/>
              </a:rPr>
              <a:t>关于修改部分法律的决定</a:t>
            </a:r>
            <a:r>
              <a:rPr lang="en-US" altLang="zh-CN" sz="2000" b="1" dirty="0">
                <a:solidFill>
                  <a:srgbClr val="031F37"/>
                </a:solidFill>
                <a:latin typeface="微软雅黑" panose="020B0503020204020204" pitchFamily="34" charset="-122"/>
                <a:ea typeface="微软雅黑" panose="020B0503020204020204" pitchFamily="34" charset="-122"/>
                <a:cs typeface="+mn-ea"/>
              </a:rPr>
              <a:t>》</a:t>
            </a:r>
            <a:r>
              <a:rPr lang="zh-CN" altLang="en-US" sz="2000" b="1" dirty="0">
                <a:solidFill>
                  <a:srgbClr val="031F37"/>
                </a:solidFill>
                <a:latin typeface="微软雅黑" panose="020B0503020204020204" pitchFamily="34" charset="-122"/>
                <a:ea typeface="微软雅黑" panose="020B0503020204020204" pitchFamily="34" charset="-122"/>
                <a:cs typeface="+mn-ea"/>
              </a:rPr>
              <a:t>第一次修正，</a:t>
            </a:r>
            <a:r>
              <a:rPr lang="en-US" altLang="zh-CN" sz="2000" b="1" dirty="0">
                <a:solidFill>
                  <a:srgbClr val="031F37"/>
                </a:solidFill>
                <a:latin typeface="微软雅黑" panose="020B0503020204020204" pitchFamily="34" charset="-122"/>
                <a:ea typeface="微软雅黑" panose="020B0503020204020204" pitchFamily="34" charset="-122"/>
                <a:cs typeface="+mn-ea"/>
              </a:rPr>
              <a:t>2009</a:t>
            </a:r>
            <a:r>
              <a:rPr lang="zh-CN" altLang="en-US" sz="2000" b="1" dirty="0">
                <a:solidFill>
                  <a:srgbClr val="031F37"/>
                </a:solidFill>
                <a:latin typeface="微软雅黑" panose="020B0503020204020204" pitchFamily="34" charset="-122"/>
                <a:ea typeface="微软雅黑" panose="020B0503020204020204" pitchFamily="34" charset="-122"/>
                <a:cs typeface="+mn-ea"/>
              </a:rPr>
              <a:t>年</a:t>
            </a:r>
            <a:r>
              <a:rPr lang="en-US" altLang="zh-CN" sz="2000" b="1" dirty="0">
                <a:solidFill>
                  <a:srgbClr val="031F37"/>
                </a:solidFill>
                <a:latin typeface="微软雅黑" panose="020B0503020204020204" pitchFamily="34" charset="-122"/>
                <a:ea typeface="微软雅黑" panose="020B0503020204020204" pitchFamily="34" charset="-122"/>
                <a:cs typeface="+mn-ea"/>
              </a:rPr>
              <a:t>8</a:t>
            </a:r>
            <a:r>
              <a:rPr lang="zh-CN" altLang="en-US" sz="2000" b="1" dirty="0">
                <a:solidFill>
                  <a:srgbClr val="031F37"/>
                </a:solidFill>
                <a:latin typeface="微软雅黑" panose="020B0503020204020204" pitchFamily="34" charset="-122"/>
                <a:ea typeface="微软雅黑" panose="020B0503020204020204" pitchFamily="34" charset="-122"/>
                <a:cs typeface="+mn-ea"/>
              </a:rPr>
              <a:t>月</a:t>
            </a:r>
            <a:r>
              <a:rPr lang="en-US" altLang="zh-CN" sz="2000" b="1" dirty="0">
                <a:solidFill>
                  <a:srgbClr val="031F37"/>
                </a:solidFill>
                <a:latin typeface="微软雅黑" panose="020B0503020204020204" pitchFamily="34" charset="-122"/>
                <a:ea typeface="微软雅黑" panose="020B0503020204020204" pitchFamily="34" charset="-122"/>
                <a:cs typeface="+mn-ea"/>
              </a:rPr>
              <a:t>27</a:t>
            </a:r>
            <a:r>
              <a:rPr lang="zh-CN" altLang="en-US" sz="2000" b="1" dirty="0">
                <a:solidFill>
                  <a:srgbClr val="031F37"/>
                </a:solidFill>
                <a:latin typeface="微软雅黑" panose="020B0503020204020204" pitchFamily="34" charset="-122"/>
                <a:ea typeface="微软雅黑" panose="020B0503020204020204" pitchFamily="34" charset="-122"/>
                <a:cs typeface="+mn-ea"/>
              </a:rPr>
              <a:t>日实施。</a:t>
            </a:r>
            <a:endParaRPr lang="zh-CN" altLang="en-US" sz="2000" b="1" dirty="0">
              <a:solidFill>
                <a:srgbClr val="031F37"/>
              </a:solidFill>
              <a:latin typeface="微软雅黑" panose="020B0503020204020204" pitchFamily="34" charset="-122"/>
              <a:ea typeface="微软雅黑" panose="020B0503020204020204" pitchFamily="34" charset="-122"/>
              <a:cs typeface="+mn-ea"/>
            </a:endParaRPr>
          </a:p>
        </p:txBody>
      </p:sp>
      <p:cxnSp>
        <p:nvCxnSpPr>
          <p:cNvPr id="41" name="直接箭头连接符 40"/>
          <p:cNvCxnSpPr/>
          <p:nvPr/>
        </p:nvCxnSpPr>
        <p:spPr>
          <a:xfrm flipV="1">
            <a:off x="1522413" y="1878013"/>
            <a:ext cx="0" cy="1128712"/>
          </a:xfrm>
          <a:prstGeom prst="straightConnector1">
            <a:avLst/>
          </a:prstGeom>
          <a:ln w="28575">
            <a:solidFill>
              <a:srgbClr val="031F37"/>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a:off x="2171700" y="4667250"/>
            <a:ext cx="0" cy="1128713"/>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21512" name="组合 3"/>
          <p:cNvGrpSpPr/>
          <p:nvPr/>
        </p:nvGrpSpPr>
        <p:grpSpPr bwMode="auto">
          <a:xfrm>
            <a:off x="3568700" y="3197225"/>
            <a:ext cx="1204913" cy="1366838"/>
            <a:chOff x="4500937" y="3197790"/>
            <a:chExt cx="1205153" cy="1365824"/>
          </a:xfrm>
        </p:grpSpPr>
        <p:sp>
          <p:nvSpPr>
            <p:cNvPr id="21532" name="Oval 8"/>
            <p:cNvSpPr>
              <a:spLocks noChangeArrowheads="1"/>
            </p:cNvSpPr>
            <p:nvPr/>
          </p:nvSpPr>
          <p:spPr bwMode="auto">
            <a:xfrm>
              <a:off x="4500937" y="3197790"/>
              <a:ext cx="1205153" cy="1219882"/>
            </a:xfrm>
            <a:prstGeom prst="ellipse">
              <a:avLst/>
            </a:prstGeom>
            <a:solidFill>
              <a:srgbClr val="FFC000"/>
            </a:solidFill>
            <a:ln w="9525">
              <a:noFill/>
              <a:round/>
            </a:ln>
          </p:spPr>
          <p:txBody>
            <a:bodyPr/>
            <a:lstStyle/>
            <a:p>
              <a:endParaRPr lang="en-US" altLang="zh-CN">
                <a:solidFill>
                  <a:srgbClr val="031F37"/>
                </a:solidFill>
                <a:latin typeface="等线" panose="02010600030101010101" pitchFamily="2" charset="-122"/>
                <a:ea typeface="微软雅黑" panose="020B0503020204020204" pitchFamily="34" charset="-122"/>
              </a:endParaRPr>
            </a:p>
          </p:txBody>
        </p:sp>
        <p:sp>
          <p:nvSpPr>
            <p:cNvPr id="44" name="等腰三角形 43"/>
            <p:cNvSpPr/>
            <p:nvPr/>
          </p:nvSpPr>
          <p:spPr>
            <a:xfrm flipV="1">
              <a:off x="5045558" y="4463675"/>
              <a:ext cx="115910" cy="99939"/>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grpSp>
      <p:grpSp>
        <p:nvGrpSpPr>
          <p:cNvPr id="21513" name="组合 1"/>
          <p:cNvGrpSpPr/>
          <p:nvPr/>
        </p:nvGrpSpPr>
        <p:grpSpPr bwMode="auto">
          <a:xfrm>
            <a:off x="869950" y="3038475"/>
            <a:ext cx="1204913" cy="1379538"/>
            <a:chOff x="1922513" y="3037791"/>
            <a:chExt cx="1205153" cy="1379881"/>
          </a:xfrm>
        </p:grpSpPr>
        <p:sp>
          <p:nvSpPr>
            <p:cNvPr id="21530" name="Oval 8"/>
            <p:cNvSpPr>
              <a:spLocks noChangeArrowheads="1"/>
            </p:cNvSpPr>
            <p:nvPr/>
          </p:nvSpPr>
          <p:spPr bwMode="auto">
            <a:xfrm>
              <a:off x="1922513" y="3197790"/>
              <a:ext cx="1205153" cy="1219882"/>
            </a:xfrm>
            <a:prstGeom prst="ellipse">
              <a:avLst/>
            </a:prstGeom>
            <a:solidFill>
              <a:srgbClr val="031F37"/>
            </a:solidFill>
            <a:ln w="9525">
              <a:noFill/>
              <a:round/>
            </a:ln>
          </p:spPr>
          <p:txBody>
            <a:bodyPr/>
            <a:lstStyle/>
            <a:p>
              <a:endParaRPr lang="en-US" altLang="zh-CN">
                <a:solidFill>
                  <a:srgbClr val="031F37"/>
                </a:solidFill>
                <a:latin typeface="等线" panose="02010600030101010101" pitchFamily="2" charset="-122"/>
                <a:ea typeface="微软雅黑" panose="020B0503020204020204" pitchFamily="34" charset="-122"/>
              </a:endParaRPr>
            </a:p>
          </p:txBody>
        </p:sp>
        <p:sp>
          <p:nvSpPr>
            <p:cNvPr id="43" name="等腰三角形 42"/>
            <p:cNvSpPr/>
            <p:nvPr/>
          </p:nvSpPr>
          <p:spPr>
            <a:xfrm>
              <a:off x="2467134" y="3037791"/>
              <a:ext cx="115910" cy="100038"/>
            </a:xfrm>
            <a:prstGeom prst="triangle">
              <a:avLst/>
            </a:pr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grpSp>
      <p:sp>
        <p:nvSpPr>
          <p:cNvPr id="62" name="文本框 53"/>
          <p:cNvSpPr txBox="1"/>
          <p:nvPr/>
        </p:nvSpPr>
        <p:spPr>
          <a:xfrm>
            <a:off x="6854825" y="1804988"/>
            <a:ext cx="4835525" cy="132397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000" b="1" dirty="0">
                <a:solidFill>
                  <a:srgbClr val="031F37"/>
                </a:solidFill>
                <a:latin typeface="微软雅黑" panose="020B0503020204020204" pitchFamily="34" charset="-122"/>
                <a:ea typeface="微软雅黑" panose="020B0503020204020204" pitchFamily="34" charset="-122"/>
                <a:cs typeface="+mn-ea"/>
              </a:rPr>
              <a:t>根据</a:t>
            </a:r>
            <a:r>
              <a:rPr lang="en-US" altLang="zh-CN" sz="2000" b="1" dirty="0">
                <a:solidFill>
                  <a:srgbClr val="031F37"/>
                </a:solidFill>
                <a:latin typeface="微软雅黑" panose="020B0503020204020204" pitchFamily="34" charset="-122"/>
                <a:ea typeface="微软雅黑" panose="020B0503020204020204" pitchFamily="34" charset="-122"/>
                <a:cs typeface="+mn-ea"/>
              </a:rPr>
              <a:t>2014</a:t>
            </a:r>
            <a:r>
              <a:rPr lang="zh-CN" altLang="en-US" sz="2000" b="1" dirty="0">
                <a:solidFill>
                  <a:srgbClr val="031F37"/>
                </a:solidFill>
                <a:latin typeface="微软雅黑" panose="020B0503020204020204" pitchFamily="34" charset="-122"/>
                <a:ea typeface="微软雅黑" panose="020B0503020204020204" pitchFamily="34" charset="-122"/>
                <a:cs typeface="+mn-ea"/>
              </a:rPr>
              <a:t>年</a:t>
            </a:r>
            <a:r>
              <a:rPr lang="en-US" altLang="zh-CN" sz="2000" b="1" dirty="0">
                <a:solidFill>
                  <a:srgbClr val="031F37"/>
                </a:solidFill>
                <a:latin typeface="微软雅黑" panose="020B0503020204020204" pitchFamily="34" charset="-122"/>
                <a:ea typeface="微软雅黑" panose="020B0503020204020204" pitchFamily="34" charset="-122"/>
                <a:cs typeface="+mn-ea"/>
              </a:rPr>
              <a:t>8</a:t>
            </a:r>
            <a:r>
              <a:rPr lang="zh-CN" altLang="en-US" sz="2000" b="1" dirty="0">
                <a:solidFill>
                  <a:srgbClr val="031F37"/>
                </a:solidFill>
                <a:latin typeface="微软雅黑" panose="020B0503020204020204" pitchFamily="34" charset="-122"/>
                <a:ea typeface="微软雅黑" panose="020B0503020204020204" pitchFamily="34" charset="-122"/>
                <a:cs typeface="+mn-ea"/>
              </a:rPr>
              <a:t>月</a:t>
            </a:r>
            <a:r>
              <a:rPr lang="en-US" altLang="zh-CN" sz="2000" b="1" dirty="0">
                <a:solidFill>
                  <a:srgbClr val="031F37"/>
                </a:solidFill>
                <a:latin typeface="微软雅黑" panose="020B0503020204020204" pitchFamily="34" charset="-122"/>
                <a:ea typeface="微软雅黑" panose="020B0503020204020204" pitchFamily="34" charset="-122"/>
                <a:cs typeface="+mn-ea"/>
              </a:rPr>
              <a:t>31</a:t>
            </a:r>
            <a:r>
              <a:rPr lang="zh-CN" altLang="en-US" sz="2000" b="1" dirty="0">
                <a:solidFill>
                  <a:srgbClr val="031F37"/>
                </a:solidFill>
                <a:latin typeface="微软雅黑" panose="020B0503020204020204" pitchFamily="34" charset="-122"/>
                <a:ea typeface="微软雅黑" panose="020B0503020204020204" pitchFamily="34" charset="-122"/>
                <a:cs typeface="+mn-ea"/>
              </a:rPr>
              <a:t>日第十二届全国人民代表大会常务委员会第十次会议</a:t>
            </a:r>
            <a:r>
              <a:rPr lang="en-US" altLang="zh-CN" sz="2000" b="1" dirty="0">
                <a:solidFill>
                  <a:srgbClr val="031F37"/>
                </a:solidFill>
                <a:latin typeface="微软雅黑" panose="020B0503020204020204" pitchFamily="34" charset="-122"/>
                <a:ea typeface="微软雅黑" panose="020B0503020204020204" pitchFamily="34" charset="-122"/>
                <a:cs typeface="+mn-ea"/>
              </a:rPr>
              <a:t>《</a:t>
            </a:r>
            <a:r>
              <a:rPr lang="zh-CN" altLang="en-US" sz="2000" b="1" dirty="0">
                <a:solidFill>
                  <a:srgbClr val="031F37"/>
                </a:solidFill>
                <a:latin typeface="微软雅黑" panose="020B0503020204020204" pitchFamily="34" charset="-122"/>
                <a:ea typeface="微软雅黑" panose="020B0503020204020204" pitchFamily="34" charset="-122"/>
                <a:cs typeface="+mn-ea"/>
              </a:rPr>
              <a:t>关于修改</a:t>
            </a:r>
            <a:r>
              <a:rPr lang="en-US" altLang="zh-CN" sz="2000" b="1" dirty="0">
                <a:solidFill>
                  <a:srgbClr val="031F37"/>
                </a:solidFill>
                <a:latin typeface="微软雅黑" panose="020B0503020204020204" pitchFamily="34" charset="-122"/>
                <a:ea typeface="微软雅黑" panose="020B0503020204020204" pitchFamily="34" charset="-122"/>
                <a:cs typeface="+mn-ea"/>
              </a:rPr>
              <a:t>《</a:t>
            </a:r>
            <a:r>
              <a:rPr lang="zh-CN" altLang="en-US" sz="2000" b="1" dirty="0">
                <a:solidFill>
                  <a:srgbClr val="031F37"/>
                </a:solidFill>
                <a:latin typeface="微软雅黑" panose="020B0503020204020204" pitchFamily="34" charset="-122"/>
                <a:ea typeface="微软雅黑" panose="020B0503020204020204" pitchFamily="34" charset="-122"/>
                <a:cs typeface="+mn-ea"/>
              </a:rPr>
              <a:t>中华人民共和国安全生产法</a:t>
            </a:r>
            <a:r>
              <a:rPr lang="en-US" altLang="zh-CN" sz="2000" b="1" dirty="0">
                <a:solidFill>
                  <a:srgbClr val="031F37"/>
                </a:solidFill>
                <a:latin typeface="微软雅黑" panose="020B0503020204020204" pitchFamily="34" charset="-122"/>
                <a:ea typeface="微软雅黑" panose="020B0503020204020204" pitchFamily="34" charset="-122"/>
                <a:cs typeface="+mn-ea"/>
              </a:rPr>
              <a:t>》</a:t>
            </a:r>
            <a:r>
              <a:rPr lang="zh-CN" altLang="en-US" sz="2000" b="1" dirty="0">
                <a:solidFill>
                  <a:srgbClr val="031F37"/>
                </a:solidFill>
                <a:latin typeface="微软雅黑" panose="020B0503020204020204" pitchFamily="34" charset="-122"/>
                <a:ea typeface="微软雅黑" panose="020B0503020204020204" pitchFamily="34" charset="-122"/>
                <a:cs typeface="+mn-ea"/>
              </a:rPr>
              <a:t>的决定</a:t>
            </a:r>
            <a:r>
              <a:rPr lang="en-US" altLang="zh-CN" sz="2000" b="1" dirty="0">
                <a:solidFill>
                  <a:srgbClr val="031F37"/>
                </a:solidFill>
                <a:latin typeface="微软雅黑" panose="020B0503020204020204" pitchFamily="34" charset="-122"/>
                <a:ea typeface="微软雅黑" panose="020B0503020204020204" pitchFamily="34" charset="-122"/>
                <a:cs typeface="+mn-ea"/>
              </a:rPr>
              <a:t>》</a:t>
            </a:r>
            <a:r>
              <a:rPr lang="zh-CN" altLang="en-US" sz="2000" b="1" dirty="0">
                <a:solidFill>
                  <a:srgbClr val="031F37"/>
                </a:solidFill>
                <a:latin typeface="微软雅黑" panose="020B0503020204020204" pitchFamily="34" charset="-122"/>
                <a:ea typeface="微软雅黑" panose="020B0503020204020204" pitchFamily="34" charset="-122"/>
                <a:cs typeface="+mn-ea"/>
              </a:rPr>
              <a:t>第二次修正，</a:t>
            </a:r>
            <a:r>
              <a:rPr lang="en-US" altLang="zh-CN" sz="2000" b="1" dirty="0">
                <a:solidFill>
                  <a:srgbClr val="031F37"/>
                </a:solidFill>
                <a:latin typeface="微软雅黑" panose="020B0503020204020204" pitchFamily="34" charset="-122"/>
                <a:ea typeface="微软雅黑" panose="020B0503020204020204" pitchFamily="34" charset="-122"/>
                <a:cs typeface="+mn-ea"/>
              </a:rPr>
              <a:t>2014</a:t>
            </a:r>
            <a:r>
              <a:rPr lang="zh-CN" altLang="en-US" sz="2000" b="1" dirty="0">
                <a:solidFill>
                  <a:srgbClr val="031F37"/>
                </a:solidFill>
                <a:latin typeface="微软雅黑" panose="020B0503020204020204" pitchFamily="34" charset="-122"/>
                <a:ea typeface="微软雅黑" panose="020B0503020204020204" pitchFamily="34" charset="-122"/>
                <a:cs typeface="+mn-ea"/>
              </a:rPr>
              <a:t>年</a:t>
            </a:r>
            <a:r>
              <a:rPr lang="en-US" altLang="zh-CN" sz="2000" b="1" dirty="0">
                <a:solidFill>
                  <a:srgbClr val="031F37"/>
                </a:solidFill>
                <a:latin typeface="微软雅黑" panose="020B0503020204020204" pitchFamily="34" charset="-122"/>
                <a:ea typeface="微软雅黑" panose="020B0503020204020204" pitchFamily="34" charset="-122"/>
                <a:cs typeface="+mn-ea"/>
              </a:rPr>
              <a:t>12</a:t>
            </a:r>
            <a:r>
              <a:rPr lang="zh-CN" altLang="en-US" sz="2000" b="1" dirty="0">
                <a:solidFill>
                  <a:srgbClr val="031F37"/>
                </a:solidFill>
                <a:latin typeface="微软雅黑" panose="020B0503020204020204" pitchFamily="34" charset="-122"/>
                <a:ea typeface="微软雅黑" panose="020B0503020204020204" pitchFamily="34" charset="-122"/>
                <a:cs typeface="+mn-ea"/>
              </a:rPr>
              <a:t>月</a:t>
            </a:r>
            <a:r>
              <a:rPr lang="en-US" altLang="zh-CN" sz="2000" b="1" dirty="0">
                <a:solidFill>
                  <a:srgbClr val="031F37"/>
                </a:solidFill>
                <a:latin typeface="微软雅黑" panose="020B0503020204020204" pitchFamily="34" charset="-122"/>
                <a:ea typeface="微软雅黑" panose="020B0503020204020204" pitchFamily="34" charset="-122"/>
                <a:cs typeface="+mn-ea"/>
              </a:rPr>
              <a:t>1</a:t>
            </a:r>
            <a:r>
              <a:rPr lang="zh-CN" altLang="en-US" sz="2000" b="1" dirty="0">
                <a:solidFill>
                  <a:srgbClr val="031F37"/>
                </a:solidFill>
                <a:latin typeface="微软雅黑" panose="020B0503020204020204" pitchFamily="34" charset="-122"/>
                <a:ea typeface="微软雅黑" panose="020B0503020204020204" pitchFamily="34" charset="-122"/>
                <a:cs typeface="+mn-ea"/>
              </a:rPr>
              <a:t>日实施。</a:t>
            </a:r>
            <a:endParaRPr lang="zh-CN" altLang="en-US" sz="2000" b="1" dirty="0">
              <a:solidFill>
                <a:srgbClr val="031F37"/>
              </a:solidFill>
              <a:latin typeface="微软雅黑" panose="020B0503020204020204" pitchFamily="34" charset="-122"/>
              <a:ea typeface="微软雅黑" panose="020B0503020204020204" pitchFamily="34" charset="-122"/>
              <a:cs typeface="+mn-ea"/>
            </a:endParaRPr>
          </a:p>
        </p:txBody>
      </p:sp>
      <p:sp>
        <p:nvSpPr>
          <p:cNvPr id="60" name="文本框 56"/>
          <p:cNvSpPr txBox="1"/>
          <p:nvPr/>
        </p:nvSpPr>
        <p:spPr>
          <a:xfrm>
            <a:off x="7261225" y="4652963"/>
            <a:ext cx="4289425" cy="1630362"/>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000" b="1" dirty="0">
                <a:solidFill>
                  <a:srgbClr val="031F37"/>
                </a:solidFill>
                <a:latin typeface="微软雅黑" panose="020B0503020204020204" pitchFamily="34" charset="-122"/>
                <a:ea typeface="微软雅黑" panose="020B0503020204020204" pitchFamily="34" charset="-122"/>
                <a:cs typeface="+mn-ea"/>
              </a:rPr>
              <a:t>2021</a:t>
            </a:r>
            <a:r>
              <a:rPr lang="zh-CN" altLang="en-US" sz="2000" b="1" dirty="0">
                <a:solidFill>
                  <a:srgbClr val="031F37"/>
                </a:solidFill>
                <a:latin typeface="微软雅黑" panose="020B0503020204020204" pitchFamily="34" charset="-122"/>
                <a:ea typeface="微软雅黑" panose="020B0503020204020204" pitchFamily="34" charset="-122"/>
                <a:cs typeface="+mn-ea"/>
              </a:rPr>
              <a:t>年</a:t>
            </a:r>
            <a:r>
              <a:rPr lang="en-US" altLang="zh-CN" sz="2000" b="1" dirty="0">
                <a:solidFill>
                  <a:srgbClr val="031F37"/>
                </a:solidFill>
                <a:latin typeface="微软雅黑" panose="020B0503020204020204" pitchFamily="34" charset="-122"/>
                <a:ea typeface="微软雅黑" panose="020B0503020204020204" pitchFamily="34" charset="-122"/>
                <a:cs typeface="+mn-ea"/>
              </a:rPr>
              <a:t>6</a:t>
            </a:r>
            <a:r>
              <a:rPr lang="zh-CN" altLang="en-US" sz="2000" b="1" dirty="0">
                <a:solidFill>
                  <a:srgbClr val="031F37"/>
                </a:solidFill>
                <a:latin typeface="微软雅黑" panose="020B0503020204020204" pitchFamily="34" charset="-122"/>
                <a:ea typeface="微软雅黑" panose="020B0503020204020204" pitchFamily="34" charset="-122"/>
                <a:cs typeface="+mn-ea"/>
              </a:rPr>
              <a:t>月</a:t>
            </a:r>
            <a:r>
              <a:rPr lang="en-US" altLang="zh-CN" sz="2000" b="1" dirty="0">
                <a:solidFill>
                  <a:srgbClr val="031F37"/>
                </a:solidFill>
                <a:latin typeface="微软雅黑" panose="020B0503020204020204" pitchFamily="34" charset="-122"/>
                <a:ea typeface="微软雅黑" panose="020B0503020204020204" pitchFamily="34" charset="-122"/>
                <a:cs typeface="+mn-ea"/>
              </a:rPr>
              <a:t>10</a:t>
            </a:r>
            <a:r>
              <a:rPr lang="zh-CN" altLang="en-US" sz="2000" b="1" dirty="0">
                <a:solidFill>
                  <a:srgbClr val="031F37"/>
                </a:solidFill>
                <a:latin typeface="微软雅黑" panose="020B0503020204020204" pitchFamily="34" charset="-122"/>
                <a:ea typeface="微软雅黑" panose="020B0503020204020204" pitchFamily="34" charset="-122"/>
                <a:cs typeface="+mn-ea"/>
              </a:rPr>
              <a:t>日第十三届全国人民代表大会常务委员会第二十九次会议通过全国人民代表大会常务委员会关于修改</a:t>
            </a:r>
            <a:r>
              <a:rPr lang="en-US" altLang="zh-CN" sz="2000" b="1" dirty="0">
                <a:solidFill>
                  <a:srgbClr val="031F37"/>
                </a:solidFill>
                <a:latin typeface="微软雅黑" panose="020B0503020204020204" pitchFamily="34" charset="-122"/>
                <a:ea typeface="微软雅黑" panose="020B0503020204020204" pitchFamily="34" charset="-122"/>
                <a:cs typeface="+mn-ea"/>
              </a:rPr>
              <a:t>《</a:t>
            </a:r>
            <a:r>
              <a:rPr lang="zh-CN" altLang="en-US" sz="2000" b="1" dirty="0">
                <a:solidFill>
                  <a:srgbClr val="031F37"/>
                </a:solidFill>
                <a:latin typeface="微软雅黑" panose="020B0503020204020204" pitchFamily="34" charset="-122"/>
                <a:ea typeface="微软雅黑" panose="020B0503020204020204" pitchFamily="34" charset="-122"/>
                <a:cs typeface="+mn-ea"/>
              </a:rPr>
              <a:t>中华人民共和国安全生产法</a:t>
            </a:r>
            <a:r>
              <a:rPr lang="en-US" altLang="zh-CN" sz="2000" b="1" dirty="0">
                <a:solidFill>
                  <a:srgbClr val="031F37"/>
                </a:solidFill>
                <a:latin typeface="微软雅黑" panose="020B0503020204020204" pitchFamily="34" charset="-122"/>
                <a:ea typeface="微软雅黑" panose="020B0503020204020204" pitchFamily="34" charset="-122"/>
                <a:cs typeface="+mn-ea"/>
              </a:rPr>
              <a:t>》</a:t>
            </a:r>
            <a:r>
              <a:rPr lang="zh-CN" altLang="en-US" sz="2000" b="1" dirty="0">
                <a:solidFill>
                  <a:srgbClr val="031F37"/>
                </a:solidFill>
                <a:latin typeface="微软雅黑" panose="020B0503020204020204" pitchFamily="34" charset="-122"/>
                <a:ea typeface="微软雅黑" panose="020B0503020204020204" pitchFamily="34" charset="-122"/>
                <a:cs typeface="+mn-ea"/>
              </a:rPr>
              <a:t>的决定，自</a:t>
            </a:r>
            <a:r>
              <a:rPr lang="en-US" altLang="zh-CN" sz="2000" b="1" dirty="0">
                <a:solidFill>
                  <a:srgbClr val="031F37"/>
                </a:solidFill>
                <a:latin typeface="微软雅黑" panose="020B0503020204020204" pitchFamily="34" charset="-122"/>
                <a:ea typeface="微软雅黑" panose="020B0503020204020204" pitchFamily="34" charset="-122"/>
                <a:cs typeface="+mn-ea"/>
              </a:rPr>
              <a:t>2021</a:t>
            </a:r>
            <a:r>
              <a:rPr lang="zh-CN" altLang="en-US" sz="2000" b="1" dirty="0">
                <a:solidFill>
                  <a:srgbClr val="031F37"/>
                </a:solidFill>
                <a:latin typeface="微软雅黑" panose="020B0503020204020204" pitchFamily="34" charset="-122"/>
                <a:ea typeface="微软雅黑" panose="020B0503020204020204" pitchFamily="34" charset="-122"/>
                <a:cs typeface="+mn-ea"/>
              </a:rPr>
              <a:t>年</a:t>
            </a:r>
            <a:r>
              <a:rPr lang="en-US" altLang="zh-CN" sz="2000" b="1" dirty="0">
                <a:solidFill>
                  <a:srgbClr val="031F37"/>
                </a:solidFill>
                <a:latin typeface="微软雅黑" panose="020B0503020204020204" pitchFamily="34" charset="-122"/>
                <a:ea typeface="微软雅黑" panose="020B0503020204020204" pitchFamily="34" charset="-122"/>
                <a:cs typeface="+mn-ea"/>
              </a:rPr>
              <a:t>9</a:t>
            </a:r>
            <a:r>
              <a:rPr lang="zh-CN" altLang="en-US" sz="2000" b="1" dirty="0">
                <a:solidFill>
                  <a:srgbClr val="031F37"/>
                </a:solidFill>
                <a:latin typeface="微软雅黑" panose="020B0503020204020204" pitchFamily="34" charset="-122"/>
                <a:ea typeface="微软雅黑" panose="020B0503020204020204" pitchFamily="34" charset="-122"/>
                <a:cs typeface="+mn-ea"/>
              </a:rPr>
              <a:t>月</a:t>
            </a:r>
            <a:r>
              <a:rPr lang="en-US" altLang="zh-CN" sz="2000" b="1" dirty="0">
                <a:solidFill>
                  <a:srgbClr val="031F37"/>
                </a:solidFill>
                <a:latin typeface="微软雅黑" panose="020B0503020204020204" pitchFamily="34" charset="-122"/>
                <a:ea typeface="微软雅黑" panose="020B0503020204020204" pitchFamily="34" charset="-122"/>
                <a:cs typeface="+mn-ea"/>
              </a:rPr>
              <a:t>1</a:t>
            </a:r>
            <a:r>
              <a:rPr lang="zh-CN" altLang="en-US" sz="2000" b="1" dirty="0">
                <a:solidFill>
                  <a:srgbClr val="031F37"/>
                </a:solidFill>
                <a:latin typeface="微软雅黑" panose="020B0503020204020204" pitchFamily="34" charset="-122"/>
                <a:ea typeface="微软雅黑" panose="020B0503020204020204" pitchFamily="34" charset="-122"/>
                <a:cs typeface="+mn-ea"/>
              </a:rPr>
              <a:t>日起施行。</a:t>
            </a:r>
            <a:endParaRPr lang="zh-CN" altLang="en-US" sz="2000" b="1" dirty="0">
              <a:solidFill>
                <a:srgbClr val="031F37"/>
              </a:solidFill>
              <a:latin typeface="微软雅黑" panose="020B0503020204020204" pitchFamily="34" charset="-122"/>
              <a:ea typeface="微软雅黑" panose="020B0503020204020204" pitchFamily="34" charset="-122"/>
              <a:cs typeface="+mn-ea"/>
            </a:endParaRPr>
          </a:p>
        </p:txBody>
      </p:sp>
      <p:cxnSp>
        <p:nvCxnSpPr>
          <p:cNvPr id="51" name="直接箭头连接符 50"/>
          <p:cNvCxnSpPr/>
          <p:nvPr/>
        </p:nvCxnSpPr>
        <p:spPr>
          <a:xfrm flipV="1">
            <a:off x="6521450" y="1878013"/>
            <a:ext cx="0" cy="1128712"/>
          </a:xfrm>
          <a:prstGeom prst="straightConnector1">
            <a:avLst/>
          </a:prstGeom>
          <a:ln w="28575">
            <a:solidFill>
              <a:srgbClr val="031F37"/>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7486650" y="3749675"/>
            <a:ext cx="1465263" cy="0"/>
          </a:xfrm>
          <a:prstGeom prst="line">
            <a:avLst/>
          </a:prstGeom>
          <a:ln>
            <a:solidFill>
              <a:srgbClr val="031F37"/>
            </a:solidFill>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p:nvPr/>
        </p:nvCxnSpPr>
        <p:spPr>
          <a:xfrm>
            <a:off x="6953250" y="4773613"/>
            <a:ext cx="0" cy="1128712"/>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21519" name="组合 10"/>
          <p:cNvGrpSpPr/>
          <p:nvPr/>
        </p:nvGrpSpPr>
        <p:grpSpPr bwMode="auto">
          <a:xfrm>
            <a:off x="8980488" y="3219450"/>
            <a:ext cx="1204912" cy="1365250"/>
            <a:chOff x="9629531" y="3197790"/>
            <a:chExt cx="1205153" cy="1365824"/>
          </a:xfrm>
        </p:grpSpPr>
        <p:sp>
          <p:nvSpPr>
            <p:cNvPr id="21528" name="Oval 8"/>
            <p:cNvSpPr>
              <a:spLocks noChangeArrowheads="1"/>
            </p:cNvSpPr>
            <p:nvPr/>
          </p:nvSpPr>
          <p:spPr bwMode="auto">
            <a:xfrm>
              <a:off x="9629531" y="3197790"/>
              <a:ext cx="1205153" cy="1219882"/>
            </a:xfrm>
            <a:prstGeom prst="ellipse">
              <a:avLst/>
            </a:prstGeom>
            <a:solidFill>
              <a:srgbClr val="FFC000"/>
            </a:solidFill>
            <a:ln w="9525">
              <a:noFill/>
              <a:round/>
            </a:ln>
          </p:spPr>
          <p:txBody>
            <a:bodyPr/>
            <a:lstStyle/>
            <a:p>
              <a:endParaRPr lang="en-US" altLang="zh-CN">
                <a:solidFill>
                  <a:srgbClr val="031F37"/>
                </a:solidFill>
                <a:latin typeface="等线" panose="02010600030101010101" pitchFamily="2" charset="-122"/>
                <a:ea typeface="微软雅黑" panose="020B0503020204020204" pitchFamily="34" charset="-122"/>
              </a:endParaRPr>
            </a:p>
          </p:txBody>
        </p:sp>
        <p:sp>
          <p:nvSpPr>
            <p:cNvPr id="54" name="等腰三角形 53"/>
            <p:cNvSpPr/>
            <p:nvPr/>
          </p:nvSpPr>
          <p:spPr>
            <a:xfrm flipV="1">
              <a:off x="10174152" y="4463560"/>
              <a:ext cx="115911" cy="10005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grpSp>
      <p:grpSp>
        <p:nvGrpSpPr>
          <p:cNvPr id="21520" name="组合 4"/>
          <p:cNvGrpSpPr/>
          <p:nvPr/>
        </p:nvGrpSpPr>
        <p:grpSpPr bwMode="auto">
          <a:xfrm>
            <a:off x="6281738" y="3059113"/>
            <a:ext cx="1204912" cy="1379537"/>
            <a:chOff x="7051107" y="3037791"/>
            <a:chExt cx="1205153" cy="1379881"/>
          </a:xfrm>
        </p:grpSpPr>
        <p:sp>
          <p:nvSpPr>
            <p:cNvPr id="21526" name="Oval 8"/>
            <p:cNvSpPr>
              <a:spLocks noChangeArrowheads="1"/>
            </p:cNvSpPr>
            <p:nvPr/>
          </p:nvSpPr>
          <p:spPr bwMode="auto">
            <a:xfrm>
              <a:off x="7051107" y="3197790"/>
              <a:ext cx="1205153" cy="1219882"/>
            </a:xfrm>
            <a:prstGeom prst="ellipse">
              <a:avLst/>
            </a:prstGeom>
            <a:solidFill>
              <a:srgbClr val="031F37"/>
            </a:solidFill>
            <a:ln w="9525">
              <a:noFill/>
              <a:round/>
            </a:ln>
          </p:spPr>
          <p:txBody>
            <a:bodyPr/>
            <a:lstStyle/>
            <a:p>
              <a:endParaRPr lang="en-US" altLang="zh-CN">
                <a:solidFill>
                  <a:srgbClr val="031F37"/>
                </a:solidFill>
                <a:latin typeface="等线" panose="02010600030101010101" pitchFamily="2" charset="-122"/>
                <a:ea typeface="微软雅黑" panose="020B0503020204020204" pitchFamily="34" charset="-122"/>
              </a:endParaRPr>
            </a:p>
          </p:txBody>
        </p:sp>
        <p:sp>
          <p:nvSpPr>
            <p:cNvPr id="53" name="等腰三角形 52"/>
            <p:cNvSpPr/>
            <p:nvPr/>
          </p:nvSpPr>
          <p:spPr>
            <a:xfrm>
              <a:off x="7595728" y="3037791"/>
              <a:ext cx="115911" cy="100037"/>
            </a:xfrm>
            <a:prstGeom prst="triangle">
              <a:avLst/>
            </a:pr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grpSp>
      <p:cxnSp>
        <p:nvCxnSpPr>
          <p:cNvPr id="57" name="直接连接符 56"/>
          <p:cNvCxnSpPr/>
          <p:nvPr/>
        </p:nvCxnSpPr>
        <p:spPr>
          <a:xfrm>
            <a:off x="2092325" y="3749675"/>
            <a:ext cx="1463675" cy="0"/>
          </a:xfrm>
          <a:prstGeom prst="line">
            <a:avLst/>
          </a:prstGeom>
          <a:ln>
            <a:solidFill>
              <a:srgbClr val="031F37"/>
            </a:solidFill>
          </a:ln>
        </p:spPr>
        <p:style>
          <a:lnRef idx="1">
            <a:schemeClr val="accent1"/>
          </a:lnRef>
          <a:fillRef idx="0">
            <a:schemeClr val="accent1"/>
          </a:fillRef>
          <a:effectRef idx="0">
            <a:schemeClr val="accent1"/>
          </a:effectRef>
          <a:fontRef idx="minor">
            <a:schemeClr val="tx1"/>
          </a:fontRef>
        </p:style>
      </p:cxnSp>
      <p:sp>
        <p:nvSpPr>
          <p:cNvPr id="21522" name="文本框 11"/>
          <p:cNvSpPr txBox="1">
            <a:spLocks noChangeArrowheads="1"/>
          </p:cNvSpPr>
          <p:nvPr/>
        </p:nvSpPr>
        <p:spPr bwMode="auto">
          <a:xfrm>
            <a:off x="1155700" y="3570288"/>
            <a:ext cx="696913" cy="523875"/>
          </a:xfrm>
          <a:prstGeom prst="rect">
            <a:avLst/>
          </a:prstGeom>
          <a:noFill/>
          <a:ln w="9525">
            <a:noFill/>
            <a:miter lim="800000"/>
          </a:ln>
        </p:spPr>
        <p:txBody>
          <a:bodyPr>
            <a:spAutoFit/>
          </a:bodyPr>
          <a:lstStyle/>
          <a:p>
            <a:r>
              <a:rPr lang="en-US" altLang="zh-CN" sz="2800" b="1">
                <a:solidFill>
                  <a:schemeClr val="bg1"/>
                </a:solidFill>
                <a:latin typeface="微软雅黑" panose="020B0503020204020204" pitchFamily="34" charset="-122"/>
                <a:ea typeface="微软雅黑" panose="020B0503020204020204" pitchFamily="34" charset="-122"/>
              </a:rPr>
              <a:t>01</a:t>
            </a:r>
            <a:endParaRPr lang="zh-CN" altLang="en-US" sz="2800" b="1">
              <a:solidFill>
                <a:schemeClr val="bg1"/>
              </a:solidFill>
              <a:latin typeface="微软雅黑" panose="020B0503020204020204" pitchFamily="34" charset="-122"/>
              <a:ea typeface="微软雅黑" panose="020B0503020204020204" pitchFamily="34" charset="-122"/>
            </a:endParaRPr>
          </a:p>
        </p:txBody>
      </p:sp>
      <p:sp>
        <p:nvSpPr>
          <p:cNvPr id="21523" name="文本框 13"/>
          <p:cNvSpPr txBox="1">
            <a:spLocks noChangeArrowheads="1"/>
          </p:cNvSpPr>
          <p:nvPr/>
        </p:nvSpPr>
        <p:spPr bwMode="auto">
          <a:xfrm>
            <a:off x="3843338" y="3544888"/>
            <a:ext cx="676275" cy="522287"/>
          </a:xfrm>
          <a:prstGeom prst="rect">
            <a:avLst/>
          </a:prstGeom>
          <a:noFill/>
          <a:ln w="9525">
            <a:noFill/>
            <a:miter lim="800000"/>
          </a:ln>
        </p:spPr>
        <p:txBody>
          <a:bodyPr>
            <a:spAutoFit/>
          </a:bodyPr>
          <a:lstStyle/>
          <a:p>
            <a:r>
              <a:rPr lang="en-US" altLang="zh-CN" sz="2800" b="1">
                <a:latin typeface="微软雅黑" panose="020B0503020204020204" pitchFamily="34" charset="-122"/>
                <a:ea typeface="微软雅黑" panose="020B0503020204020204" pitchFamily="34" charset="-122"/>
              </a:rPr>
              <a:t>02</a:t>
            </a:r>
            <a:endParaRPr lang="zh-CN" altLang="en-US" sz="2800" b="1">
              <a:latin typeface="微软雅黑" panose="020B0503020204020204" pitchFamily="34" charset="-122"/>
              <a:ea typeface="微软雅黑" panose="020B0503020204020204" pitchFamily="34" charset="-122"/>
            </a:endParaRPr>
          </a:p>
        </p:txBody>
      </p:sp>
      <p:sp>
        <p:nvSpPr>
          <p:cNvPr id="21524" name="文本框 67"/>
          <p:cNvSpPr txBox="1">
            <a:spLocks noChangeArrowheads="1"/>
          </p:cNvSpPr>
          <p:nvPr/>
        </p:nvSpPr>
        <p:spPr bwMode="auto">
          <a:xfrm>
            <a:off x="6583363" y="3567113"/>
            <a:ext cx="696912" cy="523875"/>
          </a:xfrm>
          <a:prstGeom prst="rect">
            <a:avLst/>
          </a:prstGeom>
          <a:noFill/>
          <a:ln w="9525">
            <a:noFill/>
            <a:miter lim="800000"/>
          </a:ln>
        </p:spPr>
        <p:txBody>
          <a:bodyPr>
            <a:spAutoFit/>
          </a:bodyPr>
          <a:lstStyle/>
          <a:p>
            <a:r>
              <a:rPr lang="en-US" altLang="zh-CN" sz="2800" b="1">
                <a:solidFill>
                  <a:schemeClr val="bg1"/>
                </a:solidFill>
                <a:latin typeface="微软雅黑" panose="020B0503020204020204" pitchFamily="34" charset="-122"/>
                <a:ea typeface="微软雅黑" panose="020B0503020204020204" pitchFamily="34" charset="-122"/>
              </a:rPr>
              <a:t>03</a:t>
            </a:r>
            <a:endParaRPr lang="zh-CN" altLang="en-US" sz="2800" b="1">
              <a:solidFill>
                <a:schemeClr val="bg1"/>
              </a:solidFill>
              <a:latin typeface="微软雅黑" panose="020B0503020204020204" pitchFamily="34" charset="-122"/>
              <a:ea typeface="微软雅黑" panose="020B0503020204020204" pitchFamily="34" charset="-122"/>
            </a:endParaRPr>
          </a:p>
        </p:txBody>
      </p:sp>
      <p:sp>
        <p:nvSpPr>
          <p:cNvPr id="21525" name="文本框 68"/>
          <p:cNvSpPr txBox="1">
            <a:spLocks noChangeArrowheads="1"/>
          </p:cNvSpPr>
          <p:nvPr/>
        </p:nvSpPr>
        <p:spPr bwMode="auto">
          <a:xfrm>
            <a:off x="9244013" y="3567113"/>
            <a:ext cx="677862" cy="523875"/>
          </a:xfrm>
          <a:prstGeom prst="rect">
            <a:avLst/>
          </a:prstGeom>
          <a:noFill/>
          <a:ln w="9525">
            <a:noFill/>
            <a:miter lim="800000"/>
          </a:ln>
        </p:spPr>
        <p:txBody>
          <a:bodyPr>
            <a:spAutoFit/>
          </a:bodyPr>
          <a:lstStyle/>
          <a:p>
            <a:r>
              <a:rPr lang="en-US" altLang="zh-CN" sz="2800" b="1">
                <a:latin typeface="微软雅黑" panose="020B0503020204020204" pitchFamily="34" charset="-122"/>
                <a:ea typeface="微软雅黑" panose="020B0503020204020204" pitchFamily="34" charset="-122"/>
              </a:rPr>
              <a:t>04</a:t>
            </a:r>
            <a:endParaRPr lang="zh-CN" altLang="en-US" sz="2800" b="1">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形状 11"/>
          <p:cNvSpPr/>
          <p:nvPr/>
        </p:nvSpPr>
        <p:spPr>
          <a:xfrm flipH="1" flipV="1">
            <a:off x="0" y="0"/>
            <a:ext cx="5835650" cy="6858000"/>
          </a:xfrm>
          <a:custGeom>
            <a:avLst/>
            <a:gdLst>
              <a:gd name="connsiteX0" fmla="*/ 1390188 w 5309163"/>
              <a:gd name="connsiteY0" fmla="*/ 0 h 6858000"/>
              <a:gd name="connsiteX1" fmla="*/ 5309163 w 5309163"/>
              <a:gd name="connsiteY1" fmla="*/ 0 h 6858000"/>
              <a:gd name="connsiteX2" fmla="*/ 5309163 w 5309163"/>
              <a:gd name="connsiteY2" fmla="*/ 6858000 h 6858000"/>
              <a:gd name="connsiteX3" fmla="*/ 0 w 5309163"/>
              <a:gd name="connsiteY3" fmla="*/ 6858000 h 6858000"/>
              <a:gd name="connsiteX4" fmla="*/ 1390188 w 530916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9163" h="6858000">
                <a:moveTo>
                  <a:pt x="1390188" y="0"/>
                </a:moveTo>
                <a:lnTo>
                  <a:pt x="5309163" y="0"/>
                </a:lnTo>
                <a:lnTo>
                  <a:pt x="5309163" y="6858000"/>
                </a:lnTo>
                <a:lnTo>
                  <a:pt x="0" y="6858000"/>
                </a:lnTo>
                <a:lnTo>
                  <a:pt x="1390188" y="0"/>
                </a:lnTo>
                <a:close/>
              </a:path>
            </a:pathLst>
          </a:cu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2530" name="文本框 9"/>
          <p:cNvSpPr txBox="1">
            <a:spLocks noChangeArrowheads="1"/>
          </p:cNvSpPr>
          <p:nvPr/>
        </p:nvSpPr>
        <p:spPr bwMode="auto">
          <a:xfrm>
            <a:off x="6010275" y="2298700"/>
            <a:ext cx="6473825" cy="1568450"/>
          </a:xfrm>
          <a:prstGeom prst="rect">
            <a:avLst/>
          </a:prstGeom>
          <a:noFill/>
          <a:ln w="9525">
            <a:noFill/>
            <a:miter lim="800000"/>
          </a:ln>
        </p:spPr>
        <p:txBody>
          <a:bodyPr>
            <a:spAutoFit/>
          </a:bodyPr>
          <a:lstStyle/>
          <a:p>
            <a:pPr algn="ctr"/>
            <a:r>
              <a:rPr lang="zh-CN" altLang="en-US" sz="4800" b="1">
                <a:solidFill>
                  <a:srgbClr val="031F37"/>
                </a:solidFill>
                <a:latin typeface="等线" panose="02010600030101010101" pitchFamily="2" charset="-122"/>
                <a:ea typeface="微软雅黑" panose="020B0503020204020204" pitchFamily="34" charset="-122"/>
                <a:cs typeface="Arial" panose="020B0604020202020204" pitchFamily="34" charset="0"/>
              </a:rPr>
              <a:t>新</a:t>
            </a:r>
            <a:r>
              <a:rPr lang="en-US" altLang="zh-CN" sz="4800" b="1">
                <a:solidFill>
                  <a:srgbClr val="031F37"/>
                </a:solidFill>
                <a:latin typeface="等线" panose="02010600030101010101" pitchFamily="2" charset="-122"/>
                <a:ea typeface="微软雅黑" panose="020B0503020204020204" pitchFamily="34" charset="-122"/>
                <a:cs typeface="Arial" panose="020B0604020202020204" pitchFamily="34" charset="0"/>
              </a:rPr>
              <a:t>《</a:t>
            </a:r>
            <a:r>
              <a:rPr lang="zh-CN" altLang="en-US" sz="4800" b="1">
                <a:solidFill>
                  <a:srgbClr val="031F37"/>
                </a:solidFill>
                <a:latin typeface="等线" panose="02010600030101010101" pitchFamily="2" charset="-122"/>
                <a:ea typeface="微软雅黑" panose="020B0503020204020204" pitchFamily="34" charset="-122"/>
                <a:cs typeface="Arial" panose="020B0604020202020204" pitchFamily="34" charset="0"/>
              </a:rPr>
              <a:t>安全生产法</a:t>
            </a:r>
            <a:r>
              <a:rPr lang="en-US" altLang="zh-CN" sz="4800" b="1">
                <a:solidFill>
                  <a:srgbClr val="031F37"/>
                </a:solidFill>
                <a:latin typeface="等线" panose="02010600030101010101" pitchFamily="2" charset="-122"/>
                <a:ea typeface="微软雅黑" panose="020B0503020204020204" pitchFamily="34" charset="-122"/>
                <a:cs typeface="Arial" panose="020B0604020202020204" pitchFamily="34" charset="0"/>
              </a:rPr>
              <a:t>》</a:t>
            </a:r>
            <a:endParaRPr lang="en-US" altLang="zh-CN" sz="4800" b="1">
              <a:solidFill>
                <a:srgbClr val="031F37"/>
              </a:solidFill>
              <a:latin typeface="等线" panose="02010600030101010101" pitchFamily="2" charset="-122"/>
              <a:ea typeface="微软雅黑" panose="020B0503020204020204" pitchFamily="34" charset="-122"/>
              <a:cs typeface="Arial" panose="020B0604020202020204" pitchFamily="34" charset="0"/>
            </a:endParaRPr>
          </a:p>
          <a:p>
            <a:pPr algn="ctr"/>
            <a:r>
              <a:rPr lang="zh-CN" altLang="en-US" sz="4800" b="1">
                <a:solidFill>
                  <a:srgbClr val="031F37"/>
                </a:solidFill>
                <a:latin typeface="等线" panose="02010600030101010101" pitchFamily="2" charset="-122"/>
                <a:ea typeface="微软雅黑" panose="020B0503020204020204" pitchFamily="34" charset="-122"/>
                <a:cs typeface="Arial" panose="020B0604020202020204" pitchFamily="34" charset="0"/>
              </a:rPr>
              <a:t>概览</a:t>
            </a:r>
            <a:endParaRPr lang="zh-CN" altLang="en-US" sz="4800" b="1">
              <a:solidFill>
                <a:srgbClr val="031F37"/>
              </a:solidFill>
              <a:latin typeface="等线" panose="02010600030101010101" pitchFamily="2" charset="-122"/>
              <a:ea typeface="微软雅黑" panose="020B0503020204020204" pitchFamily="34" charset="-122"/>
              <a:cs typeface="Arial" panose="020B0604020202020204" pitchFamily="34" charset="0"/>
            </a:endParaRPr>
          </a:p>
        </p:txBody>
      </p:sp>
      <p:cxnSp>
        <p:nvCxnSpPr>
          <p:cNvPr id="34" name="直接连接符 33"/>
          <p:cNvCxnSpPr/>
          <p:nvPr/>
        </p:nvCxnSpPr>
        <p:spPr>
          <a:xfrm>
            <a:off x="6777038" y="4141788"/>
            <a:ext cx="4106862" cy="0"/>
          </a:xfrm>
          <a:prstGeom prst="line">
            <a:avLst/>
          </a:prstGeom>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22532" name="组合 9"/>
          <p:cNvGrpSpPr/>
          <p:nvPr/>
        </p:nvGrpSpPr>
        <p:grpSpPr bwMode="auto">
          <a:xfrm>
            <a:off x="4017963" y="2601913"/>
            <a:ext cx="2336800" cy="1539875"/>
            <a:chOff x="5933618" y="1627849"/>
            <a:chExt cx="3951926" cy="2606191"/>
          </a:xfrm>
        </p:grpSpPr>
        <p:sp>
          <p:nvSpPr>
            <p:cNvPr id="11" name="等腰三角形 10"/>
            <p:cNvSpPr/>
            <p:nvPr/>
          </p:nvSpPr>
          <p:spPr>
            <a:xfrm rot="19622149">
              <a:off x="6577954" y="2605842"/>
              <a:ext cx="3116973" cy="1628198"/>
            </a:xfrm>
            <a:prstGeom prst="triangle">
              <a:avLst>
                <a:gd name="adj" fmla="val 50438"/>
              </a:avLst>
            </a:prstGeom>
            <a:solidFill>
              <a:srgbClr val="D6AD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5400" b="1">
                <a:solidFill>
                  <a:srgbClr val="031F37"/>
                </a:solidFill>
                <a:latin typeface="微软雅黑" panose="020B0503020204020204" pitchFamily="34" charset="-122"/>
                <a:ea typeface="微软雅黑" panose="020B0503020204020204" pitchFamily="34" charset="-122"/>
              </a:endParaRPr>
            </a:p>
          </p:txBody>
        </p:sp>
        <p:sp>
          <p:nvSpPr>
            <p:cNvPr id="13" name="任意多边形: 形状 12"/>
            <p:cNvSpPr/>
            <p:nvPr/>
          </p:nvSpPr>
          <p:spPr>
            <a:xfrm>
              <a:off x="5933618" y="1627849"/>
              <a:ext cx="3951926" cy="1628198"/>
            </a:xfrm>
            <a:custGeom>
              <a:avLst/>
              <a:gdLst>
                <a:gd name="connsiteX0" fmla="*/ 750491 w 7927058"/>
                <a:gd name="connsiteY0" fmla="*/ 0 h 1500982"/>
                <a:gd name="connsiteX1" fmla="*/ 2547079 w 7927058"/>
                <a:gd name="connsiteY1" fmla="*/ 0 h 1500982"/>
                <a:gd name="connsiteX2" fmla="*/ 6130470 w 7927058"/>
                <a:gd name="connsiteY2" fmla="*/ 0 h 1500982"/>
                <a:gd name="connsiteX3" fmla="*/ 7927058 w 7927058"/>
                <a:gd name="connsiteY3" fmla="*/ 0 h 1500982"/>
                <a:gd name="connsiteX4" fmla="*/ 7927058 w 7927058"/>
                <a:gd name="connsiteY4" fmla="*/ 1500982 h 1500982"/>
                <a:gd name="connsiteX5" fmla="*/ 6130470 w 7927058"/>
                <a:gd name="connsiteY5" fmla="*/ 1500982 h 1500982"/>
                <a:gd name="connsiteX6" fmla="*/ 6130470 w 7927058"/>
                <a:gd name="connsiteY6" fmla="*/ 1500982 h 1500982"/>
                <a:gd name="connsiteX7" fmla="*/ 750491 w 7927058"/>
                <a:gd name="connsiteY7" fmla="*/ 1500981 h 1500982"/>
                <a:gd name="connsiteX8" fmla="*/ 3875 w 7927058"/>
                <a:gd name="connsiteY8" fmla="*/ 827223 h 1500982"/>
                <a:gd name="connsiteX9" fmla="*/ 0 w 7927058"/>
                <a:gd name="connsiteY9" fmla="*/ 750491 h 1500982"/>
                <a:gd name="connsiteX10" fmla="*/ 3875 w 7927058"/>
                <a:gd name="connsiteY10" fmla="*/ 673758 h 1500982"/>
                <a:gd name="connsiteX11" fmla="*/ 750491 w 7927058"/>
                <a:gd name="connsiteY11" fmla="*/ 0 h 150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27058" h="1500982">
                  <a:moveTo>
                    <a:pt x="750491" y="0"/>
                  </a:moveTo>
                  <a:lnTo>
                    <a:pt x="2547079" y="0"/>
                  </a:lnTo>
                  <a:lnTo>
                    <a:pt x="6130470" y="0"/>
                  </a:lnTo>
                  <a:lnTo>
                    <a:pt x="7927058" y="0"/>
                  </a:lnTo>
                  <a:lnTo>
                    <a:pt x="7927058" y="1500982"/>
                  </a:lnTo>
                  <a:lnTo>
                    <a:pt x="6130470" y="1500982"/>
                  </a:lnTo>
                  <a:lnTo>
                    <a:pt x="6130470" y="1500982"/>
                  </a:lnTo>
                  <a:lnTo>
                    <a:pt x="750491" y="1500981"/>
                  </a:lnTo>
                  <a:cubicBezTo>
                    <a:pt x="361911" y="1500981"/>
                    <a:pt x="42307" y="1205663"/>
                    <a:pt x="3875" y="827223"/>
                  </a:cubicBezTo>
                  <a:lnTo>
                    <a:pt x="0" y="750491"/>
                  </a:lnTo>
                  <a:lnTo>
                    <a:pt x="3875" y="673758"/>
                  </a:lnTo>
                  <a:cubicBezTo>
                    <a:pt x="42307" y="295318"/>
                    <a:pt x="361911" y="0"/>
                    <a:pt x="750491" y="0"/>
                  </a:cubicBezTo>
                  <a:close/>
                </a:path>
              </a:pathLst>
            </a:custGeom>
            <a:solidFill>
              <a:srgbClr val="FFCC00"/>
            </a:solidFill>
            <a:ln>
              <a:no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5400" b="1" dirty="0">
                  <a:solidFill>
                    <a:srgbClr val="031F37"/>
                  </a:solidFill>
                  <a:latin typeface="微软雅黑" panose="020B0503020204020204" pitchFamily="34" charset="-122"/>
                  <a:ea typeface="微软雅黑" panose="020B0503020204020204" pitchFamily="34" charset="-122"/>
                </a:rPr>
                <a:t>02</a:t>
              </a:r>
              <a:endParaRPr lang="zh-CN" altLang="en-US" sz="5400" b="1" dirty="0">
                <a:solidFill>
                  <a:srgbClr val="031F37"/>
                </a:solidFill>
                <a:latin typeface="微软雅黑" panose="020B0503020204020204" pitchFamily="34" charset="-122"/>
                <a:ea typeface="微软雅黑" panose="020B0503020204020204" pitchFamily="34" charset="-122"/>
              </a:endParaRPr>
            </a:p>
          </p:txBody>
        </p:sp>
      </p:gr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43649" y="595771"/>
            <a:ext cx="10806667" cy="340502"/>
            <a:chOff x="743649" y="595771"/>
            <a:chExt cx="10806667" cy="340502"/>
          </a:xfrm>
          <a:solidFill>
            <a:srgbClr val="031F37"/>
          </a:solidFill>
        </p:grpSpPr>
        <p:cxnSp>
          <p:nvCxnSpPr>
            <p:cNvPr id="6" name="直接连接符 5"/>
            <p:cNvCxnSpPr/>
            <p:nvPr/>
          </p:nvCxnSpPr>
          <p:spPr>
            <a:xfrm>
              <a:off x="1388968" y="936273"/>
              <a:ext cx="10161348" cy="0"/>
            </a:xfrm>
            <a:prstGeom prst="line">
              <a:avLst/>
            </a:prstGeom>
            <a:grpFill/>
            <a:ln>
              <a:solidFill>
                <a:srgbClr val="031F37"/>
              </a:solidFill>
            </a:ln>
          </p:spPr>
          <p:style>
            <a:lnRef idx="1">
              <a:schemeClr val="accent1"/>
            </a:lnRef>
            <a:fillRef idx="0">
              <a:schemeClr val="accent1"/>
            </a:fillRef>
            <a:effectRef idx="0">
              <a:schemeClr val="accent1"/>
            </a:effectRef>
            <a:fontRef idx="minor">
              <a:schemeClr val="tx1"/>
            </a:fontRef>
          </p:style>
        </p:cxnSp>
        <p:grpSp>
          <p:nvGrpSpPr>
            <p:cNvPr id="7" name="Group 7"/>
            <p:cNvGrpSpPr/>
            <p:nvPr/>
          </p:nvGrpSpPr>
          <p:grpSpPr bwMode="auto">
            <a:xfrm>
              <a:off x="743649" y="595771"/>
              <a:ext cx="645319" cy="340502"/>
              <a:chOff x="0" y="0"/>
              <a:chExt cx="1041399" cy="549275"/>
            </a:xfrm>
            <a:grpFill/>
          </p:grpSpPr>
          <p:sp>
            <p:nvSpPr>
              <p:cNvPr id="8"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9"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FFC000"/>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srgbClr val="031F37"/>
                  </a:solidFill>
                  <a:ea typeface="微软雅黑" panose="020B0503020204020204" pitchFamily="34" charset="-122"/>
                </a:endParaRPr>
              </a:p>
            </p:txBody>
          </p:sp>
          <p:sp>
            <p:nvSpPr>
              <p:cNvPr id="10"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31F37"/>
                  </a:solidFill>
                  <a:ea typeface="微软雅黑" panose="020B0503020204020204" pitchFamily="34" charset="-122"/>
                </a:endParaRPr>
              </a:p>
            </p:txBody>
          </p:sp>
        </p:grpSp>
      </p:grpSp>
      <p:sp>
        <p:nvSpPr>
          <p:cNvPr id="13" name="矩形 12"/>
          <p:cNvSpPr/>
          <p:nvPr/>
        </p:nvSpPr>
        <p:spPr>
          <a:xfrm rot="10800000" flipV="1">
            <a:off x="1585913" y="436563"/>
            <a:ext cx="3214687" cy="500062"/>
          </a:xfrm>
          <a:prstGeom prst="rect">
            <a:avLst/>
          </a:prstGeom>
          <a:ln w="15875">
            <a:noFill/>
          </a:ln>
        </p:spPr>
        <p:txBody>
          <a:bodyPr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b="1" dirty="0">
                <a:solidFill>
                  <a:srgbClr val="031F37"/>
                </a:solidFill>
                <a:ea typeface="微软雅黑" panose="020B0503020204020204" pitchFamily="34" charset="-122"/>
                <a:cs typeface="+mn-ea"/>
              </a:rPr>
              <a:t>对新法的总体把握</a:t>
            </a:r>
            <a:endParaRPr lang="en-GB" altLang="zh-CN" sz="2800" b="1" dirty="0">
              <a:solidFill>
                <a:srgbClr val="031F37"/>
              </a:solidFill>
              <a:ea typeface="微软雅黑" panose="020B0503020204020204" pitchFamily="34" charset="-122"/>
              <a:cs typeface="+mn-ea"/>
            </a:endParaRPr>
          </a:p>
        </p:txBody>
      </p:sp>
      <p:grpSp>
        <p:nvGrpSpPr>
          <p:cNvPr id="23555" name="组合 22"/>
          <p:cNvGrpSpPr/>
          <p:nvPr/>
        </p:nvGrpSpPr>
        <p:grpSpPr bwMode="auto">
          <a:xfrm>
            <a:off x="466725" y="1392238"/>
            <a:ext cx="2470150" cy="576262"/>
            <a:chOff x="2886463" y="1853735"/>
            <a:chExt cx="4125634" cy="1139687"/>
          </a:xfrm>
        </p:grpSpPr>
        <p:sp>
          <p:nvSpPr>
            <p:cNvPr id="24" name="六边形 23"/>
            <p:cNvSpPr/>
            <p:nvPr/>
          </p:nvSpPr>
          <p:spPr>
            <a:xfrm>
              <a:off x="2886463" y="1853735"/>
              <a:ext cx="3868446" cy="1139687"/>
            </a:xfrm>
            <a:prstGeom prst="hexagon">
              <a:avLst/>
            </a:pr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23566" name="稻壳儿 夏至夏末"/>
            <p:cNvSpPr txBox="1">
              <a:spLocks noChangeArrowheads="1"/>
            </p:cNvSpPr>
            <p:nvPr/>
          </p:nvSpPr>
          <p:spPr bwMode="auto">
            <a:xfrm>
              <a:off x="3630295" y="1974283"/>
              <a:ext cx="3381802" cy="913461"/>
            </a:xfrm>
            <a:prstGeom prst="rect">
              <a:avLst/>
            </a:prstGeom>
            <a:noFill/>
            <a:ln w="9525">
              <a:noFill/>
              <a:miter lim="800000"/>
            </a:ln>
          </p:spPr>
          <p:txBody>
            <a:bodyPr wrap="none">
              <a:spAutoFit/>
            </a:bodyPr>
            <a:lstStyle/>
            <a:p>
              <a:pPr defTabSz="913130"/>
              <a:r>
                <a:rPr lang="zh-CN" altLang="en-US" sz="2400" b="1">
                  <a:solidFill>
                    <a:schemeClr val="bg1"/>
                  </a:solidFill>
                  <a:latin typeface="等线" panose="02010600030101010101" pitchFamily="2" charset="-122"/>
                  <a:ea typeface="微软雅黑" panose="020B0503020204020204" pitchFamily="34" charset="-122"/>
                </a:rPr>
                <a:t>总体宗旨</a:t>
              </a:r>
              <a:endParaRPr lang="zh-CN" altLang="en-US" sz="2400" b="1">
                <a:solidFill>
                  <a:schemeClr val="bg1"/>
                </a:solidFill>
                <a:latin typeface="等线" panose="02010600030101010101" pitchFamily="2" charset="-122"/>
                <a:ea typeface="微软雅黑" panose="020B0503020204020204" pitchFamily="34" charset="-122"/>
              </a:endParaRPr>
            </a:p>
          </p:txBody>
        </p:sp>
      </p:grpSp>
      <p:sp>
        <p:nvSpPr>
          <p:cNvPr id="23556" name="稻壳儿 夏至夏末"/>
          <p:cNvSpPr txBox="1">
            <a:spLocks noChangeArrowheads="1"/>
          </p:cNvSpPr>
          <p:nvPr/>
        </p:nvSpPr>
        <p:spPr bwMode="auto">
          <a:xfrm>
            <a:off x="3619500" y="1452563"/>
            <a:ext cx="5110163" cy="461962"/>
          </a:xfrm>
          <a:prstGeom prst="rect">
            <a:avLst/>
          </a:prstGeom>
          <a:noFill/>
          <a:ln w="9525">
            <a:noFill/>
            <a:miter lim="800000"/>
          </a:ln>
        </p:spPr>
        <p:txBody>
          <a:bodyPr wrap="none">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安全生产工作坚持中国共产党的领导</a:t>
            </a:r>
            <a:endParaRPr lang="zh-CN" altLang="en-US" sz="2400" b="1">
              <a:solidFill>
                <a:srgbClr val="031F37"/>
              </a:solidFill>
              <a:latin typeface="等线" panose="02010600030101010101" pitchFamily="2" charset="-122"/>
              <a:ea typeface="微软雅黑" panose="020B0503020204020204" pitchFamily="34" charset="-122"/>
            </a:endParaRPr>
          </a:p>
        </p:txBody>
      </p:sp>
      <p:grpSp>
        <p:nvGrpSpPr>
          <p:cNvPr id="23557" name="组合 26"/>
          <p:cNvGrpSpPr/>
          <p:nvPr/>
        </p:nvGrpSpPr>
        <p:grpSpPr bwMode="auto">
          <a:xfrm>
            <a:off x="314325" y="3000375"/>
            <a:ext cx="2470150" cy="576263"/>
            <a:chOff x="2886463" y="3364483"/>
            <a:chExt cx="3869635" cy="1139687"/>
          </a:xfrm>
        </p:grpSpPr>
        <p:sp>
          <p:nvSpPr>
            <p:cNvPr id="28" name="六边形 27"/>
            <p:cNvSpPr/>
            <p:nvPr/>
          </p:nvSpPr>
          <p:spPr>
            <a:xfrm>
              <a:off x="2886463" y="3364483"/>
              <a:ext cx="3869635" cy="1139687"/>
            </a:xfrm>
            <a:prstGeom prst="hexag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23564" name="稻壳儿 夏至夏末"/>
            <p:cNvSpPr txBox="1">
              <a:spLocks noChangeArrowheads="1"/>
            </p:cNvSpPr>
            <p:nvPr/>
          </p:nvSpPr>
          <p:spPr bwMode="auto">
            <a:xfrm>
              <a:off x="3712089" y="3477595"/>
              <a:ext cx="2218384" cy="913461"/>
            </a:xfrm>
            <a:prstGeom prst="rect">
              <a:avLst/>
            </a:prstGeom>
            <a:noFill/>
            <a:ln w="9525">
              <a:noFill/>
              <a:miter lim="800000"/>
            </a:ln>
          </p:spPr>
          <p:txBody>
            <a:bodyPr wrap="none">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总体方针</a:t>
              </a:r>
              <a:endParaRPr lang="zh-CN" altLang="en-US" sz="2400" b="1">
                <a:solidFill>
                  <a:srgbClr val="031F37"/>
                </a:solidFill>
                <a:latin typeface="等线" panose="02010600030101010101" pitchFamily="2" charset="-122"/>
                <a:ea typeface="微软雅黑" panose="020B0503020204020204" pitchFamily="34" charset="-122"/>
              </a:endParaRPr>
            </a:p>
          </p:txBody>
        </p:sp>
      </p:grpSp>
      <p:sp>
        <p:nvSpPr>
          <p:cNvPr id="23558" name="稻壳儿 夏至夏末"/>
          <p:cNvSpPr txBox="1">
            <a:spLocks noChangeArrowheads="1"/>
          </p:cNvSpPr>
          <p:nvPr/>
        </p:nvSpPr>
        <p:spPr bwMode="auto">
          <a:xfrm>
            <a:off x="3619500" y="2873375"/>
            <a:ext cx="7781925" cy="831850"/>
          </a:xfrm>
          <a:prstGeom prst="rect">
            <a:avLst/>
          </a:prstGeom>
          <a:noFill/>
          <a:ln w="9525">
            <a:noFill/>
            <a:miter lim="800000"/>
          </a:ln>
        </p:spPr>
        <p:txBody>
          <a:bodyPr>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安全生产工作应当以人为本，坚持人民至上、生命至上，坚持安全第一、预防为主、综合治理</a:t>
            </a:r>
            <a:endParaRPr lang="zh-CN" altLang="en-US" sz="2400" b="1">
              <a:solidFill>
                <a:srgbClr val="031F37"/>
              </a:solidFill>
              <a:latin typeface="等线" panose="02010600030101010101" pitchFamily="2" charset="-122"/>
              <a:ea typeface="微软雅黑" panose="020B0503020204020204" pitchFamily="34" charset="-122"/>
            </a:endParaRPr>
          </a:p>
        </p:txBody>
      </p:sp>
      <p:grpSp>
        <p:nvGrpSpPr>
          <p:cNvPr id="23559" name="组合 32"/>
          <p:cNvGrpSpPr/>
          <p:nvPr/>
        </p:nvGrpSpPr>
        <p:grpSpPr bwMode="auto">
          <a:xfrm>
            <a:off x="314325" y="4905375"/>
            <a:ext cx="2316163" cy="576263"/>
            <a:chOff x="2886463" y="1853735"/>
            <a:chExt cx="3869635" cy="1139687"/>
          </a:xfrm>
        </p:grpSpPr>
        <p:sp>
          <p:nvSpPr>
            <p:cNvPr id="34" name="六边形 33"/>
            <p:cNvSpPr/>
            <p:nvPr/>
          </p:nvSpPr>
          <p:spPr>
            <a:xfrm>
              <a:off x="2886463" y="1853735"/>
              <a:ext cx="3869635" cy="1139687"/>
            </a:xfrm>
            <a:prstGeom prst="hexagon">
              <a:avLst/>
            </a:prstGeom>
            <a:solidFill>
              <a:srgbClr val="031F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solidFill>
                    <a:schemeClr val="lt1"/>
                  </a:solidFill>
                </a:defRPr>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0965" algn="l" defTabSz="913765" rtl="0" eaLnBrk="1" latinLnBrk="0" hangingPunct="1">
                <a:defRPr sz="1800" kern="1200">
                  <a:solidFill>
                    <a:schemeClr val="lt1"/>
                  </a:solidFill>
                  <a:latin typeface="+mn-lt"/>
                  <a:ea typeface="+mn-ea"/>
                  <a:cs typeface="+mn-cs"/>
                </a:defRPr>
              </a:lvl4pPr>
              <a:lvl5pPr marL="1828165" algn="l" defTabSz="913765" rtl="0" eaLnBrk="1" latinLnBrk="0" hangingPunct="1">
                <a:defRPr sz="1800" kern="1200">
                  <a:solidFill>
                    <a:schemeClr val="lt1"/>
                  </a:solidFill>
                  <a:latin typeface="+mn-lt"/>
                  <a:ea typeface="+mn-ea"/>
                  <a:cs typeface="+mn-cs"/>
                </a:defRPr>
              </a:lvl5pPr>
              <a:lvl6pPr marL="2285365" algn="l" defTabSz="913765" rtl="0" eaLnBrk="1" latinLnBrk="0" hangingPunct="1">
                <a:defRPr sz="1800" kern="1200">
                  <a:solidFill>
                    <a:schemeClr val="lt1"/>
                  </a:solidFill>
                  <a:latin typeface="+mn-lt"/>
                  <a:ea typeface="+mn-ea"/>
                  <a:cs typeface="+mn-cs"/>
                </a:defRPr>
              </a:lvl6pPr>
              <a:lvl7pPr marL="2742565" algn="l" defTabSz="913765" rtl="0" eaLnBrk="1" latinLnBrk="0" hangingPunct="1">
                <a:defRPr sz="1800" kern="1200">
                  <a:solidFill>
                    <a:schemeClr val="lt1"/>
                  </a:solidFill>
                  <a:latin typeface="+mn-lt"/>
                  <a:ea typeface="+mn-ea"/>
                  <a:cs typeface="+mn-cs"/>
                </a:defRPr>
              </a:lvl7pPr>
              <a:lvl8pPr marL="3199130" algn="l" defTabSz="913765" rtl="0" eaLnBrk="1" latinLnBrk="0" hangingPunct="1">
                <a:defRPr sz="1800" kern="1200">
                  <a:solidFill>
                    <a:schemeClr val="lt1"/>
                  </a:solidFill>
                  <a:latin typeface="+mn-lt"/>
                  <a:ea typeface="+mn-ea"/>
                  <a:cs typeface="+mn-cs"/>
                </a:defRPr>
              </a:lvl8pPr>
              <a:lvl9pPr marL="3656330" algn="l" defTabSz="913765"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031F37"/>
                </a:solidFill>
                <a:ea typeface="微软雅黑" panose="020B0503020204020204" pitchFamily="34" charset="-122"/>
              </a:endParaRPr>
            </a:p>
          </p:txBody>
        </p:sp>
        <p:sp>
          <p:nvSpPr>
            <p:cNvPr id="23562" name="稻壳儿 夏至夏末"/>
            <p:cNvSpPr txBox="1">
              <a:spLocks noChangeArrowheads="1"/>
            </p:cNvSpPr>
            <p:nvPr/>
          </p:nvSpPr>
          <p:spPr bwMode="auto">
            <a:xfrm>
              <a:off x="3630296" y="1974283"/>
              <a:ext cx="2410607" cy="913461"/>
            </a:xfrm>
            <a:prstGeom prst="rect">
              <a:avLst/>
            </a:prstGeom>
            <a:noFill/>
            <a:ln w="9525">
              <a:noFill/>
              <a:miter lim="800000"/>
            </a:ln>
          </p:spPr>
          <p:txBody>
            <a:bodyPr wrap="none">
              <a:spAutoFit/>
            </a:bodyPr>
            <a:lstStyle/>
            <a:p>
              <a:pPr defTabSz="913130"/>
              <a:r>
                <a:rPr lang="zh-CN" altLang="en-US" sz="2400" b="1">
                  <a:solidFill>
                    <a:schemeClr val="bg1"/>
                  </a:solidFill>
                  <a:latin typeface="等线" panose="02010600030101010101" pitchFamily="2" charset="-122"/>
                  <a:ea typeface="微软雅黑" panose="020B0503020204020204" pitchFamily="34" charset="-122"/>
                </a:rPr>
                <a:t>总体机制</a:t>
              </a:r>
              <a:endParaRPr lang="zh-CN" altLang="en-US" sz="2400" b="1">
                <a:solidFill>
                  <a:schemeClr val="bg1"/>
                </a:solidFill>
                <a:latin typeface="等线" panose="02010600030101010101" pitchFamily="2" charset="-122"/>
                <a:ea typeface="微软雅黑" panose="020B0503020204020204" pitchFamily="34" charset="-122"/>
              </a:endParaRPr>
            </a:p>
          </p:txBody>
        </p:sp>
      </p:grpSp>
      <p:sp>
        <p:nvSpPr>
          <p:cNvPr id="23560" name="稻壳儿 夏至夏末"/>
          <p:cNvSpPr txBox="1">
            <a:spLocks noChangeArrowheads="1"/>
          </p:cNvSpPr>
          <p:nvPr/>
        </p:nvSpPr>
        <p:spPr bwMode="auto">
          <a:xfrm>
            <a:off x="3619500" y="4776788"/>
            <a:ext cx="7781925" cy="831850"/>
          </a:xfrm>
          <a:prstGeom prst="rect">
            <a:avLst/>
          </a:prstGeom>
          <a:noFill/>
          <a:ln w="9525">
            <a:noFill/>
            <a:miter lim="800000"/>
          </a:ln>
        </p:spPr>
        <p:txBody>
          <a:bodyPr>
            <a:spAutoFit/>
          </a:bodyPr>
          <a:lstStyle/>
          <a:p>
            <a:pPr defTabSz="913130"/>
            <a:r>
              <a:rPr lang="zh-CN" altLang="en-US" sz="2400" b="1">
                <a:solidFill>
                  <a:srgbClr val="031F37"/>
                </a:solidFill>
                <a:latin typeface="等线" panose="02010600030101010101" pitchFamily="2" charset="-122"/>
                <a:ea typeface="微软雅黑" panose="020B0503020204020204" pitchFamily="34" charset="-122"/>
              </a:rPr>
              <a:t>管行业必须管安全、管业务必须管安全、管生产经营必须管安全</a:t>
            </a:r>
            <a:endParaRPr lang="zh-CN" altLang="en-US" sz="2400" b="1">
              <a:solidFill>
                <a:srgbClr val="031F37"/>
              </a:solidFill>
              <a:latin typeface="等线" panose="02010600030101010101" pitchFamily="2" charset="-122"/>
              <a:ea typeface="微软雅黑" panose="020B0503020204020204" pitchFamily="34" charset="-122"/>
            </a:endParaRPr>
          </a:p>
        </p:txBody>
      </p:sp>
    </p:spTree>
  </p:cSld>
  <p:clrMapOvr>
    <a:masterClrMapping/>
  </p:clrMapOvr>
  <p:transition spd="slow">
    <p:comb/>
  </p:transition>
</p:sld>
</file>

<file path=ppt/tags/tag1.xml><?xml version="1.0" encoding="utf-8"?>
<p:tagLst xmlns:p="http://schemas.openxmlformats.org/presentationml/2006/main">
  <p:tag name="COMMONDATA" val="eyJoZGlkIjoiM2RhMDc1ZDg1YzkwNzBlNTY2ZWMwZWI2YzI4ZDAzN2I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22162</Words>
  <Application>WPS 演示</Application>
  <PresentationFormat>自定义</PresentationFormat>
  <Paragraphs>464</Paragraphs>
  <Slides>63</Slides>
  <Notes>0</Notes>
  <HiddenSlides>0</HiddenSlides>
  <MMClips>1</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63</vt:i4>
      </vt:variant>
    </vt:vector>
  </HeadingPairs>
  <TitlesOfParts>
    <vt:vector size="73" baseType="lpstr">
      <vt:lpstr>Arial</vt:lpstr>
      <vt:lpstr>宋体</vt:lpstr>
      <vt:lpstr>Wingdings</vt:lpstr>
      <vt:lpstr>等线 Light</vt:lpstr>
      <vt:lpstr>微软雅黑</vt:lpstr>
      <vt:lpstr>等线</vt:lpstr>
      <vt:lpstr>楷体</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MLOONG</dc:creator>
  <cp:lastModifiedBy>云水</cp:lastModifiedBy>
  <cp:revision>46</cp:revision>
  <dcterms:created xsi:type="dcterms:W3CDTF">2019-11-21T03:41:00Z</dcterms:created>
  <dcterms:modified xsi:type="dcterms:W3CDTF">2022-06-08T07:06:53Z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3CAD923D1BBA43FBB680BBF3105FA6AD</vt:lpwstr>
  </property>
  <property fmtid="{D5CDD505-2E9C-101B-9397-08002B2CF9AE}" pid="3" name="KSOProductBuildVer">
    <vt:lpwstr>2052-11.1.0.11744</vt:lpwstr>
  </property>
</Properties>
</file>